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8" r:id="rId5"/>
    <p:sldMasterId id="2147483681" r:id="rId6"/>
  </p:sldMasterIdLst>
  <p:notesMasterIdLst>
    <p:notesMasterId r:id="rId138"/>
  </p:notesMasterIdLst>
  <p:handoutMasterIdLst>
    <p:handoutMasterId r:id="rId139"/>
  </p:handoutMasterIdLst>
  <p:sldIdLst>
    <p:sldId id="672" r:id="rId7"/>
    <p:sldId id="637" r:id="rId8"/>
    <p:sldId id="638" r:id="rId9"/>
    <p:sldId id="506" r:id="rId10"/>
    <p:sldId id="507" r:id="rId11"/>
    <p:sldId id="508" r:id="rId12"/>
    <p:sldId id="584" r:id="rId13"/>
    <p:sldId id="509" r:id="rId14"/>
    <p:sldId id="661" r:id="rId15"/>
    <p:sldId id="646" r:id="rId16"/>
    <p:sldId id="673" r:id="rId17"/>
    <p:sldId id="511" r:id="rId18"/>
    <p:sldId id="606" r:id="rId19"/>
    <p:sldId id="512" r:id="rId20"/>
    <p:sldId id="662" r:id="rId21"/>
    <p:sldId id="585" r:id="rId22"/>
    <p:sldId id="513" r:id="rId23"/>
    <p:sldId id="514" r:id="rId24"/>
    <p:sldId id="576" r:id="rId25"/>
    <p:sldId id="586" r:id="rId26"/>
    <p:sldId id="663" r:id="rId27"/>
    <p:sldId id="674" r:id="rId28"/>
    <p:sldId id="516" r:id="rId29"/>
    <p:sldId id="517" r:id="rId30"/>
    <p:sldId id="518" r:id="rId31"/>
    <p:sldId id="519" r:id="rId32"/>
    <p:sldId id="520" r:id="rId33"/>
    <p:sldId id="521" r:id="rId34"/>
    <p:sldId id="675" r:id="rId35"/>
    <p:sldId id="642" r:id="rId36"/>
    <p:sldId id="523" r:id="rId37"/>
    <p:sldId id="645" r:id="rId38"/>
    <p:sldId id="522" r:id="rId39"/>
    <p:sldId id="676" r:id="rId40"/>
    <p:sldId id="524" r:id="rId41"/>
    <p:sldId id="677" r:id="rId42"/>
    <p:sldId id="525" r:id="rId43"/>
    <p:sldId id="678" r:id="rId44"/>
    <p:sldId id="588" r:id="rId45"/>
    <p:sldId id="593" r:id="rId46"/>
    <p:sldId id="594" r:id="rId47"/>
    <p:sldId id="589" r:id="rId48"/>
    <p:sldId id="596" r:id="rId49"/>
    <p:sldId id="590" r:id="rId50"/>
    <p:sldId id="598" r:id="rId51"/>
    <p:sldId id="591" r:id="rId52"/>
    <p:sldId id="600" r:id="rId53"/>
    <p:sldId id="601" r:id="rId54"/>
    <p:sldId id="679" r:id="rId55"/>
    <p:sldId id="670" r:id="rId56"/>
    <p:sldId id="529" r:id="rId57"/>
    <p:sldId id="625" r:id="rId58"/>
    <p:sldId id="664" r:id="rId59"/>
    <p:sldId id="666" r:id="rId60"/>
    <p:sldId id="530" r:id="rId61"/>
    <p:sldId id="671" r:id="rId62"/>
    <p:sldId id="667" r:id="rId63"/>
    <p:sldId id="680" r:id="rId64"/>
    <p:sldId id="531" r:id="rId65"/>
    <p:sldId id="532" r:id="rId66"/>
    <p:sldId id="681" r:id="rId67"/>
    <p:sldId id="533" r:id="rId68"/>
    <p:sldId id="534" r:id="rId69"/>
    <p:sldId id="535" r:id="rId70"/>
    <p:sldId id="536" r:id="rId71"/>
    <p:sldId id="537" r:id="rId72"/>
    <p:sldId id="647" r:id="rId73"/>
    <p:sldId id="650" r:id="rId74"/>
    <p:sldId id="651" r:id="rId75"/>
    <p:sldId id="652" r:id="rId76"/>
    <p:sldId id="510" r:id="rId77"/>
    <p:sldId id="682" r:id="rId78"/>
    <p:sldId id="539" r:id="rId79"/>
    <p:sldId id="649" r:id="rId80"/>
    <p:sldId id="540" r:id="rId81"/>
    <p:sldId id="653" r:id="rId82"/>
    <p:sldId id="541" r:id="rId83"/>
    <p:sldId id="542" r:id="rId84"/>
    <p:sldId id="655" r:id="rId85"/>
    <p:sldId id="583" r:id="rId86"/>
    <p:sldId id="544" r:id="rId87"/>
    <p:sldId id="602" r:id="rId88"/>
    <p:sldId id="545" r:id="rId89"/>
    <p:sldId id="603" r:id="rId90"/>
    <p:sldId id="546" r:id="rId91"/>
    <p:sldId id="547" r:id="rId92"/>
    <p:sldId id="656" r:id="rId93"/>
    <p:sldId id="548" r:id="rId94"/>
    <p:sldId id="549" r:id="rId95"/>
    <p:sldId id="550" r:id="rId96"/>
    <p:sldId id="657" r:id="rId97"/>
    <p:sldId id="515" r:id="rId98"/>
    <p:sldId id="658" r:id="rId99"/>
    <p:sldId id="659" r:id="rId100"/>
    <p:sldId id="660" r:id="rId101"/>
    <p:sldId id="551" r:id="rId102"/>
    <p:sldId id="627" r:id="rId103"/>
    <p:sldId id="552" r:id="rId104"/>
    <p:sldId id="553" r:id="rId105"/>
    <p:sldId id="628" r:id="rId106"/>
    <p:sldId id="604" r:id="rId107"/>
    <p:sldId id="629" r:id="rId108"/>
    <p:sldId id="555" r:id="rId109"/>
    <p:sldId id="556" r:id="rId110"/>
    <p:sldId id="630" r:id="rId111"/>
    <p:sldId id="557" r:id="rId112"/>
    <p:sldId id="631" r:id="rId113"/>
    <p:sldId id="643" r:id="rId114"/>
    <p:sldId id="644" r:id="rId115"/>
    <p:sldId id="580" r:id="rId116"/>
    <p:sldId id="632" r:id="rId117"/>
    <p:sldId id="559" r:id="rId118"/>
    <p:sldId id="633" r:id="rId119"/>
    <p:sldId id="560" r:id="rId120"/>
    <p:sldId id="636" r:id="rId121"/>
    <p:sldId id="635" r:id="rId122"/>
    <p:sldId id="634" r:id="rId123"/>
    <p:sldId id="626" r:id="rId124"/>
    <p:sldId id="683" r:id="rId125"/>
    <p:sldId id="562" r:id="rId126"/>
    <p:sldId id="684" r:id="rId127"/>
    <p:sldId id="563" r:id="rId128"/>
    <p:sldId id="669" r:id="rId129"/>
    <p:sldId id="592" r:id="rId130"/>
    <p:sldId id="564" r:id="rId131"/>
    <p:sldId id="685" r:id="rId132"/>
    <p:sldId id="565" r:id="rId133"/>
    <p:sldId id="569" r:id="rId134"/>
    <p:sldId id="686" r:id="rId135"/>
    <p:sldId id="639" r:id="rId136"/>
    <p:sldId id="640" r:id="rId137"/>
  </p:sldIdLst>
  <p:sldSz cx="9144000" cy="5143500" type="screen16x9"/>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zichtssectie" id="{DA8452FB-0AC6-4AE1-AB11-47765E6B2CB7}">
          <p14:sldIdLst/>
        </p14:section>
        <p14:section name="Sociale verkiezingen 2024" id="{D26CD9C0-9DF0-481F-AB82-1EAB39013AC9}">
          <p14:sldIdLst>
            <p14:sldId id="672"/>
            <p14:sldId id="637"/>
            <p14:sldId id="638"/>
            <p14:sldId id="506"/>
            <p14:sldId id="507"/>
            <p14:sldId id="508"/>
            <p14:sldId id="584"/>
            <p14:sldId id="509"/>
            <p14:sldId id="661"/>
            <p14:sldId id="646"/>
          </p14:sldIdLst>
        </p14:section>
        <p14:section name="Sectie 2" id="{75A96059-9195-403D-8F42-D27B15A0EF4B}">
          <p14:sldIdLst>
            <p14:sldId id="673"/>
            <p14:sldId id="511"/>
            <p14:sldId id="606"/>
            <p14:sldId id="512"/>
            <p14:sldId id="662"/>
            <p14:sldId id="585"/>
            <p14:sldId id="513"/>
            <p14:sldId id="514"/>
            <p14:sldId id="576"/>
            <p14:sldId id="586"/>
            <p14:sldId id="663"/>
          </p14:sldIdLst>
        </p14:section>
        <p14:section name="Sectie 3" id="{C8579FD5-4F67-4204-B15B-717B0D888F89}">
          <p14:sldIdLst>
            <p14:sldId id="674"/>
            <p14:sldId id="516"/>
            <p14:sldId id="517"/>
            <p14:sldId id="518"/>
            <p14:sldId id="519"/>
            <p14:sldId id="520"/>
            <p14:sldId id="521"/>
          </p14:sldIdLst>
        </p14:section>
        <p14:section name="Sectie 4" id="{0E805BA7-5765-4E09-8DFD-B01EE0E5323D}">
          <p14:sldIdLst>
            <p14:sldId id="675"/>
            <p14:sldId id="642"/>
            <p14:sldId id="523"/>
            <p14:sldId id="645"/>
            <p14:sldId id="522"/>
          </p14:sldIdLst>
        </p14:section>
        <p14:section name="Sectie 5" id="{E4AD90EC-D0DD-4CA4-9D20-E5A8D5C1F3D9}">
          <p14:sldIdLst>
            <p14:sldId id="676"/>
            <p14:sldId id="524"/>
          </p14:sldIdLst>
        </p14:section>
        <p14:section name="Sectie 6" id="{8BF82DE9-F463-4073-B71B-D02DB52B1114}">
          <p14:sldIdLst>
            <p14:sldId id="677"/>
            <p14:sldId id="525"/>
          </p14:sldIdLst>
        </p14:section>
        <p14:section name="Sectie 7" id="{9886168A-6F15-4D90-BF04-9EE294AEF798}">
          <p14:sldIdLst>
            <p14:sldId id="678"/>
            <p14:sldId id="588"/>
            <p14:sldId id="593"/>
            <p14:sldId id="594"/>
            <p14:sldId id="589"/>
            <p14:sldId id="596"/>
            <p14:sldId id="590"/>
            <p14:sldId id="598"/>
            <p14:sldId id="591"/>
            <p14:sldId id="600"/>
            <p14:sldId id="601"/>
          </p14:sldIdLst>
        </p14:section>
        <p14:section name="Sectie 8" id="{647B90D0-D69D-4330-89A3-A619676F652A}">
          <p14:sldIdLst>
            <p14:sldId id="679"/>
            <p14:sldId id="670"/>
            <p14:sldId id="529"/>
            <p14:sldId id="625"/>
            <p14:sldId id="664"/>
            <p14:sldId id="666"/>
            <p14:sldId id="530"/>
            <p14:sldId id="671"/>
            <p14:sldId id="667"/>
          </p14:sldIdLst>
        </p14:section>
        <p14:section name="Sectie 9" id="{1454C79A-FC08-4180-B3E1-B7C8F660E8FD}">
          <p14:sldIdLst>
            <p14:sldId id="680"/>
            <p14:sldId id="531"/>
            <p14:sldId id="532"/>
          </p14:sldIdLst>
        </p14:section>
        <p14:section name="Sectie 10" id="{DC3BF277-2ACA-4FAD-A4DA-79D42776BF47}">
          <p14:sldIdLst>
            <p14:sldId id="681"/>
            <p14:sldId id="533"/>
            <p14:sldId id="534"/>
            <p14:sldId id="535"/>
            <p14:sldId id="536"/>
            <p14:sldId id="537"/>
            <p14:sldId id="647"/>
            <p14:sldId id="650"/>
            <p14:sldId id="651"/>
            <p14:sldId id="652"/>
            <p14:sldId id="510"/>
          </p14:sldIdLst>
        </p14:section>
        <p14:section name="Sectie 11" id="{DFD03A8E-A032-455A-9D06-CD7A13056A07}">
          <p14:sldIdLst>
            <p14:sldId id="682"/>
            <p14:sldId id="539"/>
            <p14:sldId id="649"/>
            <p14:sldId id="540"/>
            <p14:sldId id="653"/>
            <p14:sldId id="541"/>
            <p14:sldId id="542"/>
            <p14:sldId id="655"/>
            <p14:sldId id="583"/>
            <p14:sldId id="544"/>
            <p14:sldId id="602"/>
            <p14:sldId id="545"/>
            <p14:sldId id="603"/>
            <p14:sldId id="546"/>
            <p14:sldId id="547"/>
            <p14:sldId id="656"/>
            <p14:sldId id="548"/>
            <p14:sldId id="549"/>
            <p14:sldId id="550"/>
            <p14:sldId id="657"/>
            <p14:sldId id="515"/>
            <p14:sldId id="658"/>
            <p14:sldId id="659"/>
            <p14:sldId id="660"/>
            <p14:sldId id="551"/>
            <p14:sldId id="627"/>
            <p14:sldId id="552"/>
            <p14:sldId id="553"/>
            <p14:sldId id="628"/>
            <p14:sldId id="604"/>
            <p14:sldId id="629"/>
            <p14:sldId id="555"/>
            <p14:sldId id="556"/>
            <p14:sldId id="630"/>
            <p14:sldId id="557"/>
            <p14:sldId id="631"/>
            <p14:sldId id="643"/>
            <p14:sldId id="644"/>
            <p14:sldId id="580"/>
            <p14:sldId id="632"/>
            <p14:sldId id="559"/>
            <p14:sldId id="633"/>
            <p14:sldId id="560"/>
            <p14:sldId id="636"/>
            <p14:sldId id="635"/>
            <p14:sldId id="634"/>
            <p14:sldId id="626"/>
          </p14:sldIdLst>
        </p14:section>
        <p14:section name="Sectie 12" id="{2F30A420-0EB1-4EF8-9959-67E14EF9CFDA}">
          <p14:sldIdLst>
            <p14:sldId id="683"/>
            <p14:sldId id="562"/>
          </p14:sldIdLst>
        </p14:section>
        <p14:section name="Sectie 13" id="{15153983-5609-407B-AF77-5A364A82AC30}">
          <p14:sldIdLst>
            <p14:sldId id="684"/>
            <p14:sldId id="563"/>
            <p14:sldId id="669"/>
            <p14:sldId id="592"/>
            <p14:sldId id="564"/>
          </p14:sldIdLst>
        </p14:section>
        <p14:section name="Sectie 14" id="{131D0C72-B7AC-4449-9B6A-8A565B4199DD}">
          <p14:sldIdLst>
            <p14:sldId id="685"/>
            <p14:sldId id="565"/>
            <p14:sldId id="569"/>
          </p14:sldIdLst>
        </p14:section>
        <p14:section name="Sectie 15" id="{D852A519-B698-48B3-949F-E1FE21FA0223}">
          <p14:sldIdLst>
            <p14:sldId id="686"/>
            <p14:sldId id="639"/>
            <p14:sldId id="64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478"/>
    <a:srgbClr val="009FDF"/>
    <a:srgbClr val="A3E5FF"/>
    <a:srgbClr val="8BDE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426517-AB22-4CFC-834F-A07FDFB3FFC5}" v="145" dt="2023-12-29T11:18:13.85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Stijl, licht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36" autoAdjust="0"/>
  </p:normalViewPr>
  <p:slideViewPr>
    <p:cSldViewPr snapToGrid="0">
      <p:cViewPr varScale="1">
        <p:scale>
          <a:sx n="80" d="100"/>
          <a:sy n="80" d="100"/>
        </p:scale>
        <p:origin x="1450" y="67"/>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notesMaster" Target="notesMasters/notesMaster1.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microsoft.com/office/2015/10/relationships/revisionInfo" Target="revisionInfo.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handoutMaster" Target="handoutMasters/handoutMaster1.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6"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DFA9-4A3C-4D99-B2E1-B302C5A7AFE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nl-BE"/>
        </a:p>
      </dgm:t>
    </dgm:pt>
    <dgm:pt modelId="{DEF50E18-CD05-40E5-8D7D-C109B142295E}">
      <dgm:prSet phldrT="[Tekst]" custT="1"/>
      <dgm:spPr>
        <a:solidFill>
          <a:srgbClr val="8BDEFF"/>
        </a:solidFill>
      </dgm:spPr>
      <dgm:t>
        <a:bodyPr/>
        <a:lstStyle/>
        <a:p>
          <a:pPr algn="l"/>
          <a:r>
            <a:rPr lang="nl-BE" sz="2400">
              <a:ln>
                <a:solidFill>
                  <a:srgbClr val="003478"/>
                </a:solidFill>
              </a:ln>
              <a:solidFill>
                <a:srgbClr val="003478"/>
              </a:solidFill>
            </a:rPr>
            <a:t>In het stembureau</a:t>
          </a:r>
        </a:p>
      </dgm:t>
    </dgm:pt>
    <dgm:pt modelId="{C2B4EB49-C1C5-4CD0-8074-99C1C727AFDB}" type="parTrans" cxnId="{4D4FB6C1-7A12-4924-9D8F-B4D96E0EC528}">
      <dgm:prSet/>
      <dgm:spPr/>
      <dgm:t>
        <a:bodyPr/>
        <a:lstStyle/>
        <a:p>
          <a:endParaRPr lang="nl-BE"/>
        </a:p>
      </dgm:t>
    </dgm:pt>
    <dgm:pt modelId="{27128588-2F42-43D6-BB5D-4FE16198C0A5}" type="sibTrans" cxnId="{4D4FB6C1-7A12-4924-9D8F-B4D96E0EC528}">
      <dgm:prSet/>
      <dgm:spPr/>
      <dgm:t>
        <a:bodyPr/>
        <a:lstStyle/>
        <a:p>
          <a:endParaRPr lang="nl-BE"/>
        </a:p>
      </dgm:t>
    </dgm:pt>
    <dgm:pt modelId="{ECD26A5D-A577-425F-B145-6CA838EE0C05}">
      <dgm:prSet phldrT="[Tekst]"/>
      <dgm:spPr>
        <a:ln>
          <a:solidFill>
            <a:srgbClr val="003478"/>
          </a:solidFill>
        </a:ln>
      </dgm:spPr>
      <dgm:t>
        <a:bodyPr/>
        <a:lstStyle/>
        <a:p>
          <a:r>
            <a:rPr lang="nl-BE">
              <a:solidFill>
                <a:srgbClr val="003478"/>
              </a:solidFill>
            </a:rPr>
            <a:t>Op papier</a:t>
          </a:r>
        </a:p>
      </dgm:t>
    </dgm:pt>
    <dgm:pt modelId="{C0D1DF0E-CCDA-4793-96C3-9C999A652F7A}" type="parTrans" cxnId="{2294BBDA-A08B-4875-9C75-DD02D23E01F9}">
      <dgm:prSet/>
      <dgm:spPr/>
      <dgm:t>
        <a:bodyPr/>
        <a:lstStyle/>
        <a:p>
          <a:endParaRPr lang="nl-BE"/>
        </a:p>
      </dgm:t>
    </dgm:pt>
    <dgm:pt modelId="{A58E2E6B-4E1E-4AA2-8727-24A7D4CA3D08}" type="sibTrans" cxnId="{2294BBDA-A08B-4875-9C75-DD02D23E01F9}">
      <dgm:prSet/>
      <dgm:spPr/>
      <dgm:t>
        <a:bodyPr/>
        <a:lstStyle/>
        <a:p>
          <a:endParaRPr lang="nl-BE"/>
        </a:p>
      </dgm:t>
    </dgm:pt>
    <dgm:pt modelId="{716C65B6-C2A9-46F7-A4CB-C5900678B73B}">
      <dgm:prSet phldrT="[Tekst]"/>
      <dgm:spPr>
        <a:ln>
          <a:solidFill>
            <a:srgbClr val="003478"/>
          </a:solidFill>
        </a:ln>
      </dgm:spPr>
      <dgm:t>
        <a:bodyPr/>
        <a:lstStyle/>
        <a:p>
          <a:r>
            <a:rPr lang="nl-BE">
              <a:solidFill>
                <a:srgbClr val="003478"/>
              </a:solidFill>
            </a:rPr>
            <a:t>Elektronisch</a:t>
          </a:r>
        </a:p>
      </dgm:t>
    </dgm:pt>
    <dgm:pt modelId="{041DE264-35C6-48FB-BAB7-FED6A8C7E71F}" type="parTrans" cxnId="{0C7CBA40-D8BC-4ABE-8D88-522C9C0D98DA}">
      <dgm:prSet/>
      <dgm:spPr>
        <a:solidFill>
          <a:srgbClr val="003478"/>
        </a:solidFill>
        <a:ln>
          <a:solidFill>
            <a:srgbClr val="003478"/>
          </a:solidFill>
        </a:ln>
      </dgm:spPr>
      <dgm:t>
        <a:bodyPr/>
        <a:lstStyle/>
        <a:p>
          <a:endParaRPr lang="nl-BE"/>
        </a:p>
      </dgm:t>
    </dgm:pt>
    <dgm:pt modelId="{D64B796C-3323-433E-8B3B-2D6506D57487}" type="sibTrans" cxnId="{0C7CBA40-D8BC-4ABE-8D88-522C9C0D98DA}">
      <dgm:prSet/>
      <dgm:spPr/>
      <dgm:t>
        <a:bodyPr/>
        <a:lstStyle/>
        <a:p>
          <a:endParaRPr lang="nl-BE"/>
        </a:p>
      </dgm:t>
    </dgm:pt>
    <dgm:pt modelId="{B4515C3F-B5FA-48D5-A376-02FA91D4758E}">
      <dgm:prSet phldrT="[Tekst]" custT="1"/>
      <dgm:spPr>
        <a:solidFill>
          <a:srgbClr val="8BDEFF"/>
        </a:solidFill>
      </dgm:spPr>
      <dgm:t>
        <a:bodyPr/>
        <a:lstStyle/>
        <a:p>
          <a:pPr algn="l"/>
          <a:r>
            <a:rPr lang="nl-BE" sz="2400">
              <a:ln>
                <a:solidFill>
                  <a:srgbClr val="003478"/>
                </a:solidFill>
              </a:ln>
              <a:solidFill>
                <a:srgbClr val="003478"/>
              </a:solidFill>
            </a:rPr>
            <a:t>Buiten het stembureau</a:t>
          </a:r>
        </a:p>
      </dgm:t>
    </dgm:pt>
    <dgm:pt modelId="{5B9841B4-54F0-4DFA-A14A-8ECA47ED68DE}" type="parTrans" cxnId="{90D48462-DAEB-4AF4-9EBB-370622C8D35D}">
      <dgm:prSet/>
      <dgm:spPr/>
      <dgm:t>
        <a:bodyPr/>
        <a:lstStyle/>
        <a:p>
          <a:endParaRPr lang="nl-BE"/>
        </a:p>
      </dgm:t>
    </dgm:pt>
    <dgm:pt modelId="{36833591-5F50-4393-BF69-84FA6FD61DAD}" type="sibTrans" cxnId="{90D48462-DAEB-4AF4-9EBB-370622C8D35D}">
      <dgm:prSet/>
      <dgm:spPr/>
      <dgm:t>
        <a:bodyPr/>
        <a:lstStyle/>
        <a:p>
          <a:endParaRPr lang="nl-BE"/>
        </a:p>
      </dgm:t>
    </dgm:pt>
    <dgm:pt modelId="{75629669-4278-4144-9FD8-10B23A87C3B4}">
      <dgm:prSet phldrT="[Tekst]"/>
      <dgm:spPr>
        <a:ln>
          <a:solidFill>
            <a:srgbClr val="003478"/>
          </a:solidFill>
        </a:ln>
      </dgm:spPr>
      <dgm:t>
        <a:bodyPr/>
        <a:lstStyle/>
        <a:p>
          <a:r>
            <a:rPr lang="nl-BE">
              <a:solidFill>
                <a:srgbClr val="003478"/>
              </a:solidFill>
            </a:rPr>
            <a:t>Per brief</a:t>
          </a:r>
        </a:p>
      </dgm:t>
    </dgm:pt>
    <dgm:pt modelId="{0DCAF2FF-9435-4F88-8B05-3C3C297FA754}" type="parTrans" cxnId="{723DFEA5-71DD-4609-9520-62359FA54FDB}">
      <dgm:prSet/>
      <dgm:spPr/>
      <dgm:t>
        <a:bodyPr/>
        <a:lstStyle/>
        <a:p>
          <a:endParaRPr lang="nl-BE"/>
        </a:p>
      </dgm:t>
    </dgm:pt>
    <dgm:pt modelId="{96FE8C38-0A21-49DE-9514-8339D613C0B6}" type="sibTrans" cxnId="{723DFEA5-71DD-4609-9520-62359FA54FDB}">
      <dgm:prSet/>
      <dgm:spPr/>
      <dgm:t>
        <a:bodyPr/>
        <a:lstStyle/>
        <a:p>
          <a:endParaRPr lang="nl-BE"/>
        </a:p>
      </dgm:t>
    </dgm:pt>
    <dgm:pt modelId="{C308915E-AD2B-44C0-A267-3A161FF9B38C}">
      <dgm:prSet phldrT="[Tekst]"/>
      <dgm:spPr>
        <a:ln>
          <a:solidFill>
            <a:srgbClr val="003478"/>
          </a:solidFill>
        </a:ln>
      </dgm:spPr>
      <dgm:t>
        <a:bodyPr/>
        <a:lstStyle/>
        <a:p>
          <a:r>
            <a:rPr lang="nl-BE">
              <a:solidFill>
                <a:srgbClr val="003478"/>
              </a:solidFill>
            </a:rPr>
            <a:t>Elektronisch</a:t>
          </a:r>
        </a:p>
      </dgm:t>
    </dgm:pt>
    <dgm:pt modelId="{B8EAB882-CA4D-473D-940D-A87161327E9E}" type="parTrans" cxnId="{D5FA1318-9E8D-4F48-9113-8932EABD9417}">
      <dgm:prSet/>
      <dgm:spPr>
        <a:solidFill>
          <a:srgbClr val="003478"/>
        </a:solidFill>
        <a:ln>
          <a:solidFill>
            <a:srgbClr val="003478"/>
          </a:solidFill>
        </a:ln>
      </dgm:spPr>
      <dgm:t>
        <a:bodyPr/>
        <a:lstStyle/>
        <a:p>
          <a:endParaRPr lang="nl-BE"/>
        </a:p>
      </dgm:t>
    </dgm:pt>
    <dgm:pt modelId="{27AB70B5-CAE6-4B60-9804-35AACC48BA2E}" type="sibTrans" cxnId="{D5FA1318-9E8D-4F48-9113-8932EABD9417}">
      <dgm:prSet/>
      <dgm:spPr/>
      <dgm:t>
        <a:bodyPr/>
        <a:lstStyle/>
        <a:p>
          <a:endParaRPr lang="nl-BE"/>
        </a:p>
      </dgm:t>
    </dgm:pt>
    <dgm:pt modelId="{151E093B-C333-44A7-9E1E-0B8E034A7003}" type="pres">
      <dgm:prSet presAssocID="{32E1DFA9-4A3C-4D99-B2E1-B302C5A7AFE6}" presName="diagram" presStyleCnt="0">
        <dgm:presLayoutVars>
          <dgm:chPref val="1"/>
          <dgm:dir/>
          <dgm:animOne val="branch"/>
          <dgm:animLvl val="lvl"/>
          <dgm:resizeHandles/>
        </dgm:presLayoutVars>
      </dgm:prSet>
      <dgm:spPr/>
    </dgm:pt>
    <dgm:pt modelId="{7BEB814C-D892-4D0B-B6AD-2B9563B1E741}" type="pres">
      <dgm:prSet presAssocID="{DEF50E18-CD05-40E5-8D7D-C109B142295E}" presName="root" presStyleCnt="0"/>
      <dgm:spPr/>
    </dgm:pt>
    <dgm:pt modelId="{CB9EBD23-DA1C-439A-AB77-7340871D2BA9}" type="pres">
      <dgm:prSet presAssocID="{DEF50E18-CD05-40E5-8D7D-C109B142295E}" presName="rootComposite" presStyleCnt="0"/>
      <dgm:spPr/>
    </dgm:pt>
    <dgm:pt modelId="{C78639C9-3632-4DA0-815B-BBC936DE59A7}" type="pres">
      <dgm:prSet presAssocID="{DEF50E18-CD05-40E5-8D7D-C109B142295E}" presName="rootText" presStyleLbl="node1" presStyleIdx="0" presStyleCnt="2"/>
      <dgm:spPr/>
    </dgm:pt>
    <dgm:pt modelId="{8061FD49-B933-4B68-ADBF-594AEC3B0798}" type="pres">
      <dgm:prSet presAssocID="{DEF50E18-CD05-40E5-8D7D-C109B142295E}" presName="rootConnector" presStyleLbl="node1" presStyleIdx="0" presStyleCnt="2"/>
      <dgm:spPr/>
    </dgm:pt>
    <dgm:pt modelId="{53ED5F96-CEB9-41C0-87F1-41008AD1F909}" type="pres">
      <dgm:prSet presAssocID="{DEF50E18-CD05-40E5-8D7D-C109B142295E}" presName="childShape" presStyleCnt="0"/>
      <dgm:spPr/>
    </dgm:pt>
    <dgm:pt modelId="{095B4E35-5478-43EE-9810-8BF4502294ED}" type="pres">
      <dgm:prSet presAssocID="{C0D1DF0E-CCDA-4793-96C3-9C999A652F7A}" presName="Name13" presStyleLbl="parChTrans1D2" presStyleIdx="0" presStyleCnt="4"/>
      <dgm:spPr/>
    </dgm:pt>
    <dgm:pt modelId="{FC6CE17B-F831-4546-9021-FDEE62CB0112}" type="pres">
      <dgm:prSet presAssocID="{ECD26A5D-A577-425F-B145-6CA838EE0C05}" presName="childText" presStyleLbl="bgAcc1" presStyleIdx="0" presStyleCnt="4">
        <dgm:presLayoutVars>
          <dgm:bulletEnabled val="1"/>
        </dgm:presLayoutVars>
      </dgm:prSet>
      <dgm:spPr/>
    </dgm:pt>
    <dgm:pt modelId="{8652444B-42EE-4513-B8CA-8F03A28F6CD0}" type="pres">
      <dgm:prSet presAssocID="{041DE264-35C6-48FB-BAB7-FED6A8C7E71F}" presName="Name13" presStyleLbl="parChTrans1D2" presStyleIdx="1" presStyleCnt="4"/>
      <dgm:spPr/>
    </dgm:pt>
    <dgm:pt modelId="{E5C8F66B-49BA-48BE-85EF-31DC0BE11E78}" type="pres">
      <dgm:prSet presAssocID="{716C65B6-C2A9-46F7-A4CB-C5900678B73B}" presName="childText" presStyleLbl="bgAcc1" presStyleIdx="1" presStyleCnt="4">
        <dgm:presLayoutVars>
          <dgm:bulletEnabled val="1"/>
        </dgm:presLayoutVars>
      </dgm:prSet>
      <dgm:spPr/>
    </dgm:pt>
    <dgm:pt modelId="{9E8F91B2-1FA0-4DF7-AF68-F9AC6A680E91}" type="pres">
      <dgm:prSet presAssocID="{B4515C3F-B5FA-48D5-A376-02FA91D4758E}" presName="root" presStyleCnt="0"/>
      <dgm:spPr/>
    </dgm:pt>
    <dgm:pt modelId="{9E35837C-4121-4498-A184-A9722F79AA2D}" type="pres">
      <dgm:prSet presAssocID="{B4515C3F-B5FA-48D5-A376-02FA91D4758E}" presName="rootComposite" presStyleCnt="0"/>
      <dgm:spPr/>
    </dgm:pt>
    <dgm:pt modelId="{E770F69F-1388-4EDC-A33D-F6CAD8BD893C}" type="pres">
      <dgm:prSet presAssocID="{B4515C3F-B5FA-48D5-A376-02FA91D4758E}" presName="rootText" presStyleLbl="node1" presStyleIdx="1" presStyleCnt="2"/>
      <dgm:spPr/>
    </dgm:pt>
    <dgm:pt modelId="{4F4EE793-AF3C-47E4-8435-9F77B86DCB21}" type="pres">
      <dgm:prSet presAssocID="{B4515C3F-B5FA-48D5-A376-02FA91D4758E}" presName="rootConnector" presStyleLbl="node1" presStyleIdx="1" presStyleCnt="2"/>
      <dgm:spPr/>
    </dgm:pt>
    <dgm:pt modelId="{433D904C-3C3A-40F7-9EE2-0ABA64D3371F}" type="pres">
      <dgm:prSet presAssocID="{B4515C3F-B5FA-48D5-A376-02FA91D4758E}" presName="childShape" presStyleCnt="0"/>
      <dgm:spPr/>
    </dgm:pt>
    <dgm:pt modelId="{6BA340A3-56DF-4D7D-B756-2E22D2D12294}" type="pres">
      <dgm:prSet presAssocID="{0DCAF2FF-9435-4F88-8B05-3C3C297FA754}" presName="Name13" presStyleLbl="parChTrans1D2" presStyleIdx="2" presStyleCnt="4"/>
      <dgm:spPr/>
    </dgm:pt>
    <dgm:pt modelId="{57BF6F11-E4AE-4A8E-8C51-CFBCF3A348B2}" type="pres">
      <dgm:prSet presAssocID="{75629669-4278-4144-9FD8-10B23A87C3B4}" presName="childText" presStyleLbl="bgAcc1" presStyleIdx="2" presStyleCnt="4">
        <dgm:presLayoutVars>
          <dgm:bulletEnabled val="1"/>
        </dgm:presLayoutVars>
      </dgm:prSet>
      <dgm:spPr/>
    </dgm:pt>
    <dgm:pt modelId="{9B2F6F60-8CC2-41BD-8CA9-6A313DABBC3A}" type="pres">
      <dgm:prSet presAssocID="{B8EAB882-CA4D-473D-940D-A87161327E9E}" presName="Name13" presStyleLbl="parChTrans1D2" presStyleIdx="3" presStyleCnt="4"/>
      <dgm:spPr/>
    </dgm:pt>
    <dgm:pt modelId="{EC0FDA1C-B7DB-415C-9198-9830139D99C9}" type="pres">
      <dgm:prSet presAssocID="{C308915E-AD2B-44C0-A267-3A161FF9B38C}" presName="childText" presStyleLbl="bgAcc1" presStyleIdx="3" presStyleCnt="4">
        <dgm:presLayoutVars>
          <dgm:bulletEnabled val="1"/>
        </dgm:presLayoutVars>
      </dgm:prSet>
      <dgm:spPr/>
    </dgm:pt>
  </dgm:ptLst>
  <dgm:cxnLst>
    <dgm:cxn modelId="{BF398D11-A2EF-443E-9EB3-192658F9EB03}" type="presOf" srcId="{32E1DFA9-4A3C-4D99-B2E1-B302C5A7AFE6}" destId="{151E093B-C333-44A7-9E1E-0B8E034A7003}" srcOrd="0" destOrd="0" presId="urn:microsoft.com/office/officeart/2005/8/layout/hierarchy3"/>
    <dgm:cxn modelId="{D5FA1318-9E8D-4F48-9113-8932EABD9417}" srcId="{B4515C3F-B5FA-48D5-A376-02FA91D4758E}" destId="{C308915E-AD2B-44C0-A267-3A161FF9B38C}" srcOrd="1" destOrd="0" parTransId="{B8EAB882-CA4D-473D-940D-A87161327E9E}" sibTransId="{27AB70B5-CAE6-4B60-9804-35AACC48BA2E}"/>
    <dgm:cxn modelId="{8D9C901B-9B9A-48AE-8019-CF3C1FCE35EC}" type="presOf" srcId="{DEF50E18-CD05-40E5-8D7D-C109B142295E}" destId="{8061FD49-B933-4B68-ADBF-594AEC3B0798}" srcOrd="1" destOrd="0" presId="urn:microsoft.com/office/officeart/2005/8/layout/hierarchy3"/>
    <dgm:cxn modelId="{0C7CBA40-D8BC-4ABE-8D88-522C9C0D98DA}" srcId="{DEF50E18-CD05-40E5-8D7D-C109B142295E}" destId="{716C65B6-C2A9-46F7-A4CB-C5900678B73B}" srcOrd="1" destOrd="0" parTransId="{041DE264-35C6-48FB-BAB7-FED6A8C7E71F}" sibTransId="{D64B796C-3323-433E-8B3B-2D6506D57487}"/>
    <dgm:cxn modelId="{31DA7A61-D636-4F49-B730-979E26E10693}" type="presOf" srcId="{B8EAB882-CA4D-473D-940D-A87161327E9E}" destId="{9B2F6F60-8CC2-41BD-8CA9-6A313DABBC3A}" srcOrd="0" destOrd="0" presId="urn:microsoft.com/office/officeart/2005/8/layout/hierarchy3"/>
    <dgm:cxn modelId="{90D48462-DAEB-4AF4-9EBB-370622C8D35D}" srcId="{32E1DFA9-4A3C-4D99-B2E1-B302C5A7AFE6}" destId="{B4515C3F-B5FA-48D5-A376-02FA91D4758E}" srcOrd="1" destOrd="0" parTransId="{5B9841B4-54F0-4DFA-A14A-8ECA47ED68DE}" sibTransId="{36833591-5F50-4393-BF69-84FA6FD61DAD}"/>
    <dgm:cxn modelId="{7661FC62-2A14-4187-89BD-0679EA4E1F8F}" type="presOf" srcId="{B4515C3F-B5FA-48D5-A376-02FA91D4758E}" destId="{E770F69F-1388-4EDC-A33D-F6CAD8BD893C}" srcOrd="0" destOrd="0" presId="urn:microsoft.com/office/officeart/2005/8/layout/hierarchy3"/>
    <dgm:cxn modelId="{74E92E4E-AE5E-46BC-A372-EDA31367F47A}" type="presOf" srcId="{75629669-4278-4144-9FD8-10B23A87C3B4}" destId="{57BF6F11-E4AE-4A8E-8C51-CFBCF3A348B2}" srcOrd="0" destOrd="0" presId="urn:microsoft.com/office/officeart/2005/8/layout/hierarchy3"/>
    <dgm:cxn modelId="{49FCA271-F2DE-4BD9-ABE9-6B5FB95465CA}" type="presOf" srcId="{041DE264-35C6-48FB-BAB7-FED6A8C7E71F}" destId="{8652444B-42EE-4513-B8CA-8F03A28F6CD0}" srcOrd="0" destOrd="0" presId="urn:microsoft.com/office/officeart/2005/8/layout/hierarchy3"/>
    <dgm:cxn modelId="{3D22157A-2CCA-4CC6-B19A-E63AC826B8A0}" type="presOf" srcId="{C0D1DF0E-CCDA-4793-96C3-9C999A652F7A}" destId="{095B4E35-5478-43EE-9810-8BF4502294ED}" srcOrd="0" destOrd="0" presId="urn:microsoft.com/office/officeart/2005/8/layout/hierarchy3"/>
    <dgm:cxn modelId="{F992B9A1-D370-49DA-A7D0-2065A22E0DA2}" type="presOf" srcId="{C308915E-AD2B-44C0-A267-3A161FF9B38C}" destId="{EC0FDA1C-B7DB-415C-9198-9830139D99C9}" srcOrd="0" destOrd="0" presId="urn:microsoft.com/office/officeart/2005/8/layout/hierarchy3"/>
    <dgm:cxn modelId="{723DFEA5-71DD-4609-9520-62359FA54FDB}" srcId="{B4515C3F-B5FA-48D5-A376-02FA91D4758E}" destId="{75629669-4278-4144-9FD8-10B23A87C3B4}" srcOrd="0" destOrd="0" parTransId="{0DCAF2FF-9435-4F88-8B05-3C3C297FA754}" sibTransId="{96FE8C38-0A21-49DE-9514-8339D613C0B6}"/>
    <dgm:cxn modelId="{81D1E9A8-DBDB-4A38-92F7-D5D80299B634}" type="presOf" srcId="{DEF50E18-CD05-40E5-8D7D-C109B142295E}" destId="{C78639C9-3632-4DA0-815B-BBC936DE59A7}" srcOrd="0" destOrd="0" presId="urn:microsoft.com/office/officeart/2005/8/layout/hierarchy3"/>
    <dgm:cxn modelId="{4D4FB6C1-7A12-4924-9D8F-B4D96E0EC528}" srcId="{32E1DFA9-4A3C-4D99-B2E1-B302C5A7AFE6}" destId="{DEF50E18-CD05-40E5-8D7D-C109B142295E}" srcOrd="0" destOrd="0" parTransId="{C2B4EB49-C1C5-4CD0-8074-99C1C727AFDB}" sibTransId="{27128588-2F42-43D6-BB5D-4FE16198C0A5}"/>
    <dgm:cxn modelId="{A2781FC2-5DEA-4913-8D26-886FAB85C77D}" type="presOf" srcId="{716C65B6-C2A9-46F7-A4CB-C5900678B73B}" destId="{E5C8F66B-49BA-48BE-85EF-31DC0BE11E78}" srcOrd="0" destOrd="0" presId="urn:microsoft.com/office/officeart/2005/8/layout/hierarchy3"/>
    <dgm:cxn modelId="{2294BBDA-A08B-4875-9C75-DD02D23E01F9}" srcId="{DEF50E18-CD05-40E5-8D7D-C109B142295E}" destId="{ECD26A5D-A577-425F-B145-6CA838EE0C05}" srcOrd="0" destOrd="0" parTransId="{C0D1DF0E-CCDA-4793-96C3-9C999A652F7A}" sibTransId="{A58E2E6B-4E1E-4AA2-8727-24A7D4CA3D08}"/>
    <dgm:cxn modelId="{E8905CE0-22FE-413E-88E0-F9E6F0D36CC9}" type="presOf" srcId="{ECD26A5D-A577-425F-B145-6CA838EE0C05}" destId="{FC6CE17B-F831-4546-9021-FDEE62CB0112}" srcOrd="0" destOrd="0" presId="urn:microsoft.com/office/officeart/2005/8/layout/hierarchy3"/>
    <dgm:cxn modelId="{894813E4-242D-4988-B332-33CEB11C06F3}" type="presOf" srcId="{0DCAF2FF-9435-4F88-8B05-3C3C297FA754}" destId="{6BA340A3-56DF-4D7D-B756-2E22D2D12294}" srcOrd="0" destOrd="0" presId="urn:microsoft.com/office/officeart/2005/8/layout/hierarchy3"/>
    <dgm:cxn modelId="{EC8AFDF0-E736-491F-995A-BC73E7238B27}" type="presOf" srcId="{B4515C3F-B5FA-48D5-A376-02FA91D4758E}" destId="{4F4EE793-AF3C-47E4-8435-9F77B86DCB21}" srcOrd="1" destOrd="0" presId="urn:microsoft.com/office/officeart/2005/8/layout/hierarchy3"/>
    <dgm:cxn modelId="{83CCF167-A3B6-40E9-A5ED-FD5975D859DA}" type="presParOf" srcId="{151E093B-C333-44A7-9E1E-0B8E034A7003}" destId="{7BEB814C-D892-4D0B-B6AD-2B9563B1E741}" srcOrd="0" destOrd="0" presId="urn:microsoft.com/office/officeart/2005/8/layout/hierarchy3"/>
    <dgm:cxn modelId="{DC133C88-F3C0-4005-8D60-F51B935B50DC}" type="presParOf" srcId="{7BEB814C-D892-4D0B-B6AD-2B9563B1E741}" destId="{CB9EBD23-DA1C-439A-AB77-7340871D2BA9}" srcOrd="0" destOrd="0" presId="urn:microsoft.com/office/officeart/2005/8/layout/hierarchy3"/>
    <dgm:cxn modelId="{493E8A4D-CA4D-4BAF-9500-39DE8697D064}" type="presParOf" srcId="{CB9EBD23-DA1C-439A-AB77-7340871D2BA9}" destId="{C78639C9-3632-4DA0-815B-BBC936DE59A7}" srcOrd="0" destOrd="0" presId="urn:microsoft.com/office/officeart/2005/8/layout/hierarchy3"/>
    <dgm:cxn modelId="{CC720CE3-4BE4-4C03-B40E-08849C7C611B}" type="presParOf" srcId="{CB9EBD23-DA1C-439A-AB77-7340871D2BA9}" destId="{8061FD49-B933-4B68-ADBF-594AEC3B0798}" srcOrd="1" destOrd="0" presId="urn:microsoft.com/office/officeart/2005/8/layout/hierarchy3"/>
    <dgm:cxn modelId="{4869010C-4EA7-41A2-B7C1-0BE352BDDD23}" type="presParOf" srcId="{7BEB814C-D892-4D0B-B6AD-2B9563B1E741}" destId="{53ED5F96-CEB9-41C0-87F1-41008AD1F909}" srcOrd="1" destOrd="0" presId="urn:microsoft.com/office/officeart/2005/8/layout/hierarchy3"/>
    <dgm:cxn modelId="{74E56980-FB8B-4669-B602-E86D4544A89B}" type="presParOf" srcId="{53ED5F96-CEB9-41C0-87F1-41008AD1F909}" destId="{095B4E35-5478-43EE-9810-8BF4502294ED}" srcOrd="0" destOrd="0" presId="urn:microsoft.com/office/officeart/2005/8/layout/hierarchy3"/>
    <dgm:cxn modelId="{41D49D36-C728-43BB-A738-8B109F759820}" type="presParOf" srcId="{53ED5F96-CEB9-41C0-87F1-41008AD1F909}" destId="{FC6CE17B-F831-4546-9021-FDEE62CB0112}" srcOrd="1" destOrd="0" presId="urn:microsoft.com/office/officeart/2005/8/layout/hierarchy3"/>
    <dgm:cxn modelId="{79AD53B1-9AAA-49EA-9489-724237452F94}" type="presParOf" srcId="{53ED5F96-CEB9-41C0-87F1-41008AD1F909}" destId="{8652444B-42EE-4513-B8CA-8F03A28F6CD0}" srcOrd="2" destOrd="0" presId="urn:microsoft.com/office/officeart/2005/8/layout/hierarchy3"/>
    <dgm:cxn modelId="{87AF181C-2DF3-4FFD-9947-DF563011061E}" type="presParOf" srcId="{53ED5F96-CEB9-41C0-87F1-41008AD1F909}" destId="{E5C8F66B-49BA-48BE-85EF-31DC0BE11E78}" srcOrd="3" destOrd="0" presId="urn:microsoft.com/office/officeart/2005/8/layout/hierarchy3"/>
    <dgm:cxn modelId="{D985DC47-758E-4171-AB97-CA709576887B}" type="presParOf" srcId="{151E093B-C333-44A7-9E1E-0B8E034A7003}" destId="{9E8F91B2-1FA0-4DF7-AF68-F9AC6A680E91}" srcOrd="1" destOrd="0" presId="urn:microsoft.com/office/officeart/2005/8/layout/hierarchy3"/>
    <dgm:cxn modelId="{B50FEFA9-D9DE-4E98-89D0-0D37D18B8A00}" type="presParOf" srcId="{9E8F91B2-1FA0-4DF7-AF68-F9AC6A680E91}" destId="{9E35837C-4121-4498-A184-A9722F79AA2D}" srcOrd="0" destOrd="0" presId="urn:microsoft.com/office/officeart/2005/8/layout/hierarchy3"/>
    <dgm:cxn modelId="{37C273F4-FE34-413E-AA49-ADF2BCFC5D54}" type="presParOf" srcId="{9E35837C-4121-4498-A184-A9722F79AA2D}" destId="{E770F69F-1388-4EDC-A33D-F6CAD8BD893C}" srcOrd="0" destOrd="0" presId="urn:microsoft.com/office/officeart/2005/8/layout/hierarchy3"/>
    <dgm:cxn modelId="{C9E8D05D-F817-44A9-8A6A-29CAEFA570FF}" type="presParOf" srcId="{9E35837C-4121-4498-A184-A9722F79AA2D}" destId="{4F4EE793-AF3C-47E4-8435-9F77B86DCB21}" srcOrd="1" destOrd="0" presId="urn:microsoft.com/office/officeart/2005/8/layout/hierarchy3"/>
    <dgm:cxn modelId="{E7920374-B6A5-431B-8235-BF6F43B3D3C5}" type="presParOf" srcId="{9E8F91B2-1FA0-4DF7-AF68-F9AC6A680E91}" destId="{433D904C-3C3A-40F7-9EE2-0ABA64D3371F}" srcOrd="1" destOrd="0" presId="urn:microsoft.com/office/officeart/2005/8/layout/hierarchy3"/>
    <dgm:cxn modelId="{80992E7C-EF2C-4949-8BB9-70E9E6699148}" type="presParOf" srcId="{433D904C-3C3A-40F7-9EE2-0ABA64D3371F}" destId="{6BA340A3-56DF-4D7D-B756-2E22D2D12294}" srcOrd="0" destOrd="0" presId="urn:microsoft.com/office/officeart/2005/8/layout/hierarchy3"/>
    <dgm:cxn modelId="{73162772-8701-45B0-A079-7C1FC4CA76E9}" type="presParOf" srcId="{433D904C-3C3A-40F7-9EE2-0ABA64D3371F}" destId="{57BF6F11-E4AE-4A8E-8C51-CFBCF3A348B2}" srcOrd="1" destOrd="0" presId="urn:microsoft.com/office/officeart/2005/8/layout/hierarchy3"/>
    <dgm:cxn modelId="{2C93C8D0-7EBE-4319-B479-99F5BF5E4DC3}" type="presParOf" srcId="{433D904C-3C3A-40F7-9EE2-0ABA64D3371F}" destId="{9B2F6F60-8CC2-41BD-8CA9-6A313DABBC3A}" srcOrd="2" destOrd="0" presId="urn:microsoft.com/office/officeart/2005/8/layout/hierarchy3"/>
    <dgm:cxn modelId="{4FD4A6DA-C3A7-43F1-B258-4530BA90D3E2}" type="presParOf" srcId="{433D904C-3C3A-40F7-9EE2-0ABA64D3371F}" destId="{EC0FDA1C-B7DB-415C-9198-9830139D99C9}"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E1DFA9-4A3C-4D99-B2E1-B302C5A7AFE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nl-BE"/>
        </a:p>
      </dgm:t>
    </dgm:pt>
    <dgm:pt modelId="{DEF50E18-CD05-40E5-8D7D-C109B142295E}">
      <dgm:prSet phldrT="[Tekst]" custT="1"/>
      <dgm:spPr>
        <a:solidFill>
          <a:srgbClr val="8BDEFF"/>
        </a:solidFill>
      </dgm:spPr>
      <dgm:t>
        <a:bodyPr/>
        <a:lstStyle/>
        <a:p>
          <a:pPr algn="l"/>
          <a:r>
            <a:rPr lang="nl-BE" sz="2400">
              <a:ln>
                <a:solidFill>
                  <a:srgbClr val="003478"/>
                </a:solidFill>
              </a:ln>
              <a:solidFill>
                <a:srgbClr val="003478"/>
              </a:solidFill>
            </a:rPr>
            <a:t>Wijze oproeping kiezers</a:t>
          </a:r>
        </a:p>
      </dgm:t>
    </dgm:pt>
    <dgm:pt modelId="{C2B4EB49-C1C5-4CD0-8074-99C1C727AFDB}" type="parTrans" cxnId="{4D4FB6C1-7A12-4924-9D8F-B4D96E0EC528}">
      <dgm:prSet/>
      <dgm:spPr/>
      <dgm:t>
        <a:bodyPr/>
        <a:lstStyle/>
        <a:p>
          <a:endParaRPr lang="nl-BE"/>
        </a:p>
      </dgm:t>
    </dgm:pt>
    <dgm:pt modelId="{27128588-2F42-43D6-BB5D-4FE16198C0A5}" type="sibTrans" cxnId="{4D4FB6C1-7A12-4924-9D8F-B4D96E0EC528}">
      <dgm:prSet/>
      <dgm:spPr/>
      <dgm:t>
        <a:bodyPr/>
        <a:lstStyle/>
        <a:p>
          <a:endParaRPr lang="nl-BE"/>
        </a:p>
      </dgm:t>
    </dgm:pt>
    <dgm:pt modelId="{ECD26A5D-A577-425F-B145-6CA838EE0C05}">
      <dgm:prSet phldrT="[Tekst]" custT="1"/>
      <dgm:spPr>
        <a:ln>
          <a:solidFill>
            <a:srgbClr val="003478"/>
          </a:solidFill>
        </a:ln>
      </dgm:spPr>
      <dgm:t>
        <a:bodyPr/>
        <a:lstStyle/>
        <a:p>
          <a:pPr algn="l"/>
          <a:r>
            <a:rPr lang="nl-BE" sz="2000" b="1">
              <a:solidFill>
                <a:srgbClr val="003478"/>
              </a:solidFill>
            </a:rPr>
            <a:t>Stemming op papier in stembureau &amp; elektronisch stemmen in stembureau of vanop de gebruikelijke werkpost</a:t>
          </a:r>
        </a:p>
      </dgm:t>
    </dgm:pt>
    <dgm:pt modelId="{C0D1DF0E-CCDA-4793-96C3-9C999A652F7A}" type="parTrans" cxnId="{2294BBDA-A08B-4875-9C75-DD02D23E01F9}">
      <dgm:prSet/>
      <dgm:spPr/>
      <dgm:t>
        <a:bodyPr/>
        <a:lstStyle/>
        <a:p>
          <a:endParaRPr lang="nl-BE"/>
        </a:p>
      </dgm:t>
    </dgm:pt>
    <dgm:pt modelId="{A58E2E6B-4E1E-4AA2-8727-24A7D4CA3D08}" type="sibTrans" cxnId="{2294BBDA-A08B-4875-9C75-DD02D23E01F9}">
      <dgm:prSet/>
      <dgm:spPr/>
      <dgm:t>
        <a:bodyPr/>
        <a:lstStyle/>
        <a:p>
          <a:endParaRPr lang="nl-BE"/>
        </a:p>
      </dgm:t>
    </dgm:pt>
    <dgm:pt modelId="{716C65B6-C2A9-46F7-A4CB-C5900678B73B}">
      <dgm:prSet phldrT="[Tekst]" custT="1"/>
      <dgm:spPr>
        <a:ln>
          <a:solidFill>
            <a:srgbClr val="003478"/>
          </a:solidFill>
        </a:ln>
      </dgm:spPr>
      <dgm:t>
        <a:bodyPr/>
        <a:lstStyle/>
        <a:p>
          <a:pPr algn="l"/>
          <a:r>
            <a:rPr lang="nl-BE" sz="2000" b="0">
              <a:solidFill>
                <a:srgbClr val="003478"/>
              </a:solidFill>
            </a:rPr>
            <a:t> Stemming per brief</a:t>
          </a:r>
        </a:p>
      </dgm:t>
    </dgm:pt>
    <dgm:pt modelId="{041DE264-35C6-48FB-BAB7-FED6A8C7E71F}" type="parTrans" cxnId="{0C7CBA40-D8BC-4ABE-8D88-522C9C0D98DA}">
      <dgm:prSet/>
      <dgm:spPr>
        <a:solidFill>
          <a:srgbClr val="003478"/>
        </a:solidFill>
        <a:ln>
          <a:solidFill>
            <a:srgbClr val="003478"/>
          </a:solidFill>
        </a:ln>
      </dgm:spPr>
      <dgm:t>
        <a:bodyPr/>
        <a:lstStyle/>
        <a:p>
          <a:endParaRPr lang="nl-BE"/>
        </a:p>
      </dgm:t>
    </dgm:pt>
    <dgm:pt modelId="{D64B796C-3323-433E-8B3B-2D6506D57487}" type="sibTrans" cxnId="{0C7CBA40-D8BC-4ABE-8D88-522C9C0D98DA}">
      <dgm:prSet/>
      <dgm:spPr/>
      <dgm:t>
        <a:bodyPr/>
        <a:lstStyle/>
        <a:p>
          <a:endParaRPr lang="nl-BE"/>
        </a:p>
      </dgm:t>
    </dgm:pt>
    <dgm:pt modelId="{151E093B-C333-44A7-9E1E-0B8E034A7003}" type="pres">
      <dgm:prSet presAssocID="{32E1DFA9-4A3C-4D99-B2E1-B302C5A7AFE6}" presName="diagram" presStyleCnt="0">
        <dgm:presLayoutVars>
          <dgm:chPref val="1"/>
          <dgm:dir/>
          <dgm:animOne val="branch"/>
          <dgm:animLvl val="lvl"/>
          <dgm:resizeHandles/>
        </dgm:presLayoutVars>
      </dgm:prSet>
      <dgm:spPr/>
    </dgm:pt>
    <dgm:pt modelId="{7BEB814C-D892-4D0B-B6AD-2B9563B1E741}" type="pres">
      <dgm:prSet presAssocID="{DEF50E18-CD05-40E5-8D7D-C109B142295E}" presName="root" presStyleCnt="0"/>
      <dgm:spPr/>
    </dgm:pt>
    <dgm:pt modelId="{CB9EBD23-DA1C-439A-AB77-7340871D2BA9}" type="pres">
      <dgm:prSet presAssocID="{DEF50E18-CD05-40E5-8D7D-C109B142295E}" presName="rootComposite" presStyleCnt="0"/>
      <dgm:spPr/>
    </dgm:pt>
    <dgm:pt modelId="{C78639C9-3632-4DA0-815B-BBC936DE59A7}" type="pres">
      <dgm:prSet presAssocID="{DEF50E18-CD05-40E5-8D7D-C109B142295E}" presName="rootText" presStyleLbl="node1" presStyleIdx="0" presStyleCnt="1" custScaleX="154737"/>
      <dgm:spPr/>
    </dgm:pt>
    <dgm:pt modelId="{8061FD49-B933-4B68-ADBF-594AEC3B0798}" type="pres">
      <dgm:prSet presAssocID="{DEF50E18-CD05-40E5-8D7D-C109B142295E}" presName="rootConnector" presStyleLbl="node1" presStyleIdx="0" presStyleCnt="1"/>
      <dgm:spPr/>
    </dgm:pt>
    <dgm:pt modelId="{53ED5F96-CEB9-41C0-87F1-41008AD1F909}" type="pres">
      <dgm:prSet presAssocID="{DEF50E18-CD05-40E5-8D7D-C109B142295E}" presName="childShape" presStyleCnt="0"/>
      <dgm:spPr/>
    </dgm:pt>
    <dgm:pt modelId="{095B4E35-5478-43EE-9810-8BF4502294ED}" type="pres">
      <dgm:prSet presAssocID="{C0D1DF0E-CCDA-4793-96C3-9C999A652F7A}" presName="Name13" presStyleLbl="parChTrans1D2" presStyleIdx="0" presStyleCnt="2"/>
      <dgm:spPr/>
    </dgm:pt>
    <dgm:pt modelId="{FC6CE17B-F831-4546-9021-FDEE62CB0112}" type="pres">
      <dgm:prSet presAssocID="{ECD26A5D-A577-425F-B145-6CA838EE0C05}" presName="childText" presStyleLbl="bgAcc1" presStyleIdx="0" presStyleCnt="2" custScaleX="336399">
        <dgm:presLayoutVars>
          <dgm:bulletEnabled val="1"/>
        </dgm:presLayoutVars>
      </dgm:prSet>
      <dgm:spPr/>
    </dgm:pt>
    <dgm:pt modelId="{8652444B-42EE-4513-B8CA-8F03A28F6CD0}" type="pres">
      <dgm:prSet presAssocID="{041DE264-35C6-48FB-BAB7-FED6A8C7E71F}" presName="Name13" presStyleLbl="parChTrans1D2" presStyleIdx="1" presStyleCnt="2"/>
      <dgm:spPr/>
    </dgm:pt>
    <dgm:pt modelId="{E5C8F66B-49BA-48BE-85EF-31DC0BE11E78}" type="pres">
      <dgm:prSet presAssocID="{716C65B6-C2A9-46F7-A4CB-C5900678B73B}" presName="childText" presStyleLbl="bgAcc1" presStyleIdx="1" presStyleCnt="2" custScaleX="346004">
        <dgm:presLayoutVars>
          <dgm:bulletEnabled val="1"/>
        </dgm:presLayoutVars>
      </dgm:prSet>
      <dgm:spPr/>
    </dgm:pt>
  </dgm:ptLst>
  <dgm:cxnLst>
    <dgm:cxn modelId="{BF398D11-A2EF-443E-9EB3-192658F9EB03}" type="presOf" srcId="{32E1DFA9-4A3C-4D99-B2E1-B302C5A7AFE6}" destId="{151E093B-C333-44A7-9E1E-0B8E034A7003}" srcOrd="0" destOrd="0" presId="urn:microsoft.com/office/officeart/2005/8/layout/hierarchy3"/>
    <dgm:cxn modelId="{8D9C901B-9B9A-48AE-8019-CF3C1FCE35EC}" type="presOf" srcId="{DEF50E18-CD05-40E5-8D7D-C109B142295E}" destId="{8061FD49-B933-4B68-ADBF-594AEC3B0798}" srcOrd="1" destOrd="0" presId="urn:microsoft.com/office/officeart/2005/8/layout/hierarchy3"/>
    <dgm:cxn modelId="{0C7CBA40-D8BC-4ABE-8D88-522C9C0D98DA}" srcId="{DEF50E18-CD05-40E5-8D7D-C109B142295E}" destId="{716C65B6-C2A9-46F7-A4CB-C5900678B73B}" srcOrd="1" destOrd="0" parTransId="{041DE264-35C6-48FB-BAB7-FED6A8C7E71F}" sibTransId="{D64B796C-3323-433E-8B3B-2D6506D57487}"/>
    <dgm:cxn modelId="{49FCA271-F2DE-4BD9-ABE9-6B5FB95465CA}" type="presOf" srcId="{041DE264-35C6-48FB-BAB7-FED6A8C7E71F}" destId="{8652444B-42EE-4513-B8CA-8F03A28F6CD0}" srcOrd="0" destOrd="0" presId="urn:microsoft.com/office/officeart/2005/8/layout/hierarchy3"/>
    <dgm:cxn modelId="{3D22157A-2CCA-4CC6-B19A-E63AC826B8A0}" type="presOf" srcId="{C0D1DF0E-CCDA-4793-96C3-9C999A652F7A}" destId="{095B4E35-5478-43EE-9810-8BF4502294ED}" srcOrd="0" destOrd="0" presId="urn:microsoft.com/office/officeart/2005/8/layout/hierarchy3"/>
    <dgm:cxn modelId="{81D1E9A8-DBDB-4A38-92F7-D5D80299B634}" type="presOf" srcId="{DEF50E18-CD05-40E5-8D7D-C109B142295E}" destId="{C78639C9-3632-4DA0-815B-BBC936DE59A7}" srcOrd="0" destOrd="0" presId="urn:microsoft.com/office/officeart/2005/8/layout/hierarchy3"/>
    <dgm:cxn modelId="{4D4FB6C1-7A12-4924-9D8F-B4D96E0EC528}" srcId="{32E1DFA9-4A3C-4D99-B2E1-B302C5A7AFE6}" destId="{DEF50E18-CD05-40E5-8D7D-C109B142295E}" srcOrd="0" destOrd="0" parTransId="{C2B4EB49-C1C5-4CD0-8074-99C1C727AFDB}" sibTransId="{27128588-2F42-43D6-BB5D-4FE16198C0A5}"/>
    <dgm:cxn modelId="{A2781FC2-5DEA-4913-8D26-886FAB85C77D}" type="presOf" srcId="{716C65B6-C2A9-46F7-A4CB-C5900678B73B}" destId="{E5C8F66B-49BA-48BE-85EF-31DC0BE11E78}" srcOrd="0" destOrd="0" presId="urn:microsoft.com/office/officeart/2005/8/layout/hierarchy3"/>
    <dgm:cxn modelId="{2294BBDA-A08B-4875-9C75-DD02D23E01F9}" srcId="{DEF50E18-CD05-40E5-8D7D-C109B142295E}" destId="{ECD26A5D-A577-425F-B145-6CA838EE0C05}" srcOrd="0" destOrd="0" parTransId="{C0D1DF0E-CCDA-4793-96C3-9C999A652F7A}" sibTransId="{A58E2E6B-4E1E-4AA2-8727-24A7D4CA3D08}"/>
    <dgm:cxn modelId="{E8905CE0-22FE-413E-88E0-F9E6F0D36CC9}" type="presOf" srcId="{ECD26A5D-A577-425F-B145-6CA838EE0C05}" destId="{FC6CE17B-F831-4546-9021-FDEE62CB0112}" srcOrd="0" destOrd="0" presId="urn:microsoft.com/office/officeart/2005/8/layout/hierarchy3"/>
    <dgm:cxn modelId="{83CCF167-A3B6-40E9-A5ED-FD5975D859DA}" type="presParOf" srcId="{151E093B-C333-44A7-9E1E-0B8E034A7003}" destId="{7BEB814C-D892-4D0B-B6AD-2B9563B1E741}" srcOrd="0" destOrd="0" presId="urn:microsoft.com/office/officeart/2005/8/layout/hierarchy3"/>
    <dgm:cxn modelId="{DC133C88-F3C0-4005-8D60-F51B935B50DC}" type="presParOf" srcId="{7BEB814C-D892-4D0B-B6AD-2B9563B1E741}" destId="{CB9EBD23-DA1C-439A-AB77-7340871D2BA9}" srcOrd="0" destOrd="0" presId="urn:microsoft.com/office/officeart/2005/8/layout/hierarchy3"/>
    <dgm:cxn modelId="{493E8A4D-CA4D-4BAF-9500-39DE8697D064}" type="presParOf" srcId="{CB9EBD23-DA1C-439A-AB77-7340871D2BA9}" destId="{C78639C9-3632-4DA0-815B-BBC936DE59A7}" srcOrd="0" destOrd="0" presId="urn:microsoft.com/office/officeart/2005/8/layout/hierarchy3"/>
    <dgm:cxn modelId="{CC720CE3-4BE4-4C03-B40E-08849C7C611B}" type="presParOf" srcId="{CB9EBD23-DA1C-439A-AB77-7340871D2BA9}" destId="{8061FD49-B933-4B68-ADBF-594AEC3B0798}" srcOrd="1" destOrd="0" presId="urn:microsoft.com/office/officeart/2005/8/layout/hierarchy3"/>
    <dgm:cxn modelId="{4869010C-4EA7-41A2-B7C1-0BE352BDDD23}" type="presParOf" srcId="{7BEB814C-D892-4D0B-B6AD-2B9563B1E741}" destId="{53ED5F96-CEB9-41C0-87F1-41008AD1F909}" srcOrd="1" destOrd="0" presId="urn:microsoft.com/office/officeart/2005/8/layout/hierarchy3"/>
    <dgm:cxn modelId="{74E56980-FB8B-4669-B602-E86D4544A89B}" type="presParOf" srcId="{53ED5F96-CEB9-41C0-87F1-41008AD1F909}" destId="{095B4E35-5478-43EE-9810-8BF4502294ED}" srcOrd="0" destOrd="0" presId="urn:microsoft.com/office/officeart/2005/8/layout/hierarchy3"/>
    <dgm:cxn modelId="{41D49D36-C728-43BB-A738-8B109F759820}" type="presParOf" srcId="{53ED5F96-CEB9-41C0-87F1-41008AD1F909}" destId="{FC6CE17B-F831-4546-9021-FDEE62CB0112}" srcOrd="1" destOrd="0" presId="urn:microsoft.com/office/officeart/2005/8/layout/hierarchy3"/>
    <dgm:cxn modelId="{79AD53B1-9AAA-49EA-9489-724237452F94}" type="presParOf" srcId="{53ED5F96-CEB9-41C0-87F1-41008AD1F909}" destId="{8652444B-42EE-4513-B8CA-8F03A28F6CD0}" srcOrd="2" destOrd="0" presId="urn:microsoft.com/office/officeart/2005/8/layout/hierarchy3"/>
    <dgm:cxn modelId="{87AF181C-2DF3-4FFD-9947-DF563011061E}" type="presParOf" srcId="{53ED5F96-CEB9-41C0-87F1-41008AD1F909}" destId="{E5C8F66B-49BA-48BE-85EF-31DC0BE11E78}"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E1DFA9-4A3C-4D99-B2E1-B302C5A7AFE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nl-BE"/>
        </a:p>
      </dgm:t>
    </dgm:pt>
    <dgm:pt modelId="{DEF50E18-CD05-40E5-8D7D-C109B142295E}">
      <dgm:prSet phldrT="[Tekst]" custT="1"/>
      <dgm:spPr>
        <a:solidFill>
          <a:srgbClr val="8BDEFF"/>
        </a:solidFill>
      </dgm:spPr>
      <dgm:t>
        <a:bodyPr/>
        <a:lstStyle/>
        <a:p>
          <a:pPr algn="l"/>
          <a:r>
            <a:rPr lang="nl-BE" sz="2400">
              <a:ln>
                <a:solidFill>
                  <a:srgbClr val="003478"/>
                </a:solidFill>
              </a:ln>
              <a:solidFill>
                <a:srgbClr val="003478"/>
              </a:solidFill>
            </a:rPr>
            <a:t>Wijze oproeping kiezers</a:t>
          </a:r>
        </a:p>
      </dgm:t>
    </dgm:pt>
    <dgm:pt modelId="{C2B4EB49-C1C5-4CD0-8074-99C1C727AFDB}" type="parTrans" cxnId="{4D4FB6C1-7A12-4924-9D8F-B4D96E0EC528}">
      <dgm:prSet/>
      <dgm:spPr/>
      <dgm:t>
        <a:bodyPr/>
        <a:lstStyle/>
        <a:p>
          <a:endParaRPr lang="nl-BE"/>
        </a:p>
      </dgm:t>
    </dgm:pt>
    <dgm:pt modelId="{27128588-2F42-43D6-BB5D-4FE16198C0A5}" type="sibTrans" cxnId="{4D4FB6C1-7A12-4924-9D8F-B4D96E0EC528}">
      <dgm:prSet/>
      <dgm:spPr/>
      <dgm:t>
        <a:bodyPr/>
        <a:lstStyle/>
        <a:p>
          <a:endParaRPr lang="nl-BE"/>
        </a:p>
      </dgm:t>
    </dgm:pt>
    <dgm:pt modelId="{ECD26A5D-A577-425F-B145-6CA838EE0C05}">
      <dgm:prSet phldrT="[Tekst]" custT="1"/>
      <dgm:spPr>
        <a:ln>
          <a:solidFill>
            <a:srgbClr val="003478"/>
          </a:solidFill>
        </a:ln>
      </dgm:spPr>
      <dgm:t>
        <a:bodyPr/>
        <a:lstStyle/>
        <a:p>
          <a:pPr algn="l"/>
          <a:r>
            <a:rPr lang="nl-BE" sz="2000" b="0">
              <a:solidFill>
                <a:srgbClr val="003478"/>
              </a:solidFill>
            </a:rPr>
            <a:t>Stemming op papier in stembureau &amp; elektronisch stemmen in stembureau of vanop de gebruikelijke werkpost</a:t>
          </a:r>
        </a:p>
      </dgm:t>
    </dgm:pt>
    <dgm:pt modelId="{C0D1DF0E-CCDA-4793-96C3-9C999A652F7A}" type="parTrans" cxnId="{2294BBDA-A08B-4875-9C75-DD02D23E01F9}">
      <dgm:prSet/>
      <dgm:spPr/>
      <dgm:t>
        <a:bodyPr/>
        <a:lstStyle/>
        <a:p>
          <a:endParaRPr lang="nl-BE"/>
        </a:p>
      </dgm:t>
    </dgm:pt>
    <dgm:pt modelId="{A58E2E6B-4E1E-4AA2-8727-24A7D4CA3D08}" type="sibTrans" cxnId="{2294BBDA-A08B-4875-9C75-DD02D23E01F9}">
      <dgm:prSet/>
      <dgm:spPr/>
      <dgm:t>
        <a:bodyPr/>
        <a:lstStyle/>
        <a:p>
          <a:endParaRPr lang="nl-BE"/>
        </a:p>
      </dgm:t>
    </dgm:pt>
    <dgm:pt modelId="{716C65B6-C2A9-46F7-A4CB-C5900678B73B}">
      <dgm:prSet phldrT="[Tekst]" custT="1"/>
      <dgm:spPr>
        <a:ln>
          <a:solidFill>
            <a:srgbClr val="003478"/>
          </a:solidFill>
        </a:ln>
      </dgm:spPr>
      <dgm:t>
        <a:bodyPr/>
        <a:lstStyle/>
        <a:p>
          <a:pPr algn="l"/>
          <a:r>
            <a:rPr lang="nl-BE" sz="2000" b="1">
              <a:solidFill>
                <a:srgbClr val="003478"/>
              </a:solidFill>
            </a:rPr>
            <a:t> Stemming per brief</a:t>
          </a:r>
        </a:p>
      </dgm:t>
    </dgm:pt>
    <dgm:pt modelId="{041DE264-35C6-48FB-BAB7-FED6A8C7E71F}" type="parTrans" cxnId="{0C7CBA40-D8BC-4ABE-8D88-522C9C0D98DA}">
      <dgm:prSet/>
      <dgm:spPr>
        <a:solidFill>
          <a:srgbClr val="003478"/>
        </a:solidFill>
        <a:ln>
          <a:solidFill>
            <a:srgbClr val="003478"/>
          </a:solidFill>
        </a:ln>
      </dgm:spPr>
      <dgm:t>
        <a:bodyPr/>
        <a:lstStyle/>
        <a:p>
          <a:endParaRPr lang="nl-BE"/>
        </a:p>
      </dgm:t>
    </dgm:pt>
    <dgm:pt modelId="{D64B796C-3323-433E-8B3B-2D6506D57487}" type="sibTrans" cxnId="{0C7CBA40-D8BC-4ABE-8D88-522C9C0D98DA}">
      <dgm:prSet/>
      <dgm:spPr/>
      <dgm:t>
        <a:bodyPr/>
        <a:lstStyle/>
        <a:p>
          <a:endParaRPr lang="nl-BE"/>
        </a:p>
      </dgm:t>
    </dgm:pt>
    <dgm:pt modelId="{151E093B-C333-44A7-9E1E-0B8E034A7003}" type="pres">
      <dgm:prSet presAssocID="{32E1DFA9-4A3C-4D99-B2E1-B302C5A7AFE6}" presName="diagram" presStyleCnt="0">
        <dgm:presLayoutVars>
          <dgm:chPref val="1"/>
          <dgm:dir/>
          <dgm:animOne val="branch"/>
          <dgm:animLvl val="lvl"/>
          <dgm:resizeHandles/>
        </dgm:presLayoutVars>
      </dgm:prSet>
      <dgm:spPr/>
    </dgm:pt>
    <dgm:pt modelId="{7BEB814C-D892-4D0B-B6AD-2B9563B1E741}" type="pres">
      <dgm:prSet presAssocID="{DEF50E18-CD05-40E5-8D7D-C109B142295E}" presName="root" presStyleCnt="0"/>
      <dgm:spPr/>
    </dgm:pt>
    <dgm:pt modelId="{CB9EBD23-DA1C-439A-AB77-7340871D2BA9}" type="pres">
      <dgm:prSet presAssocID="{DEF50E18-CD05-40E5-8D7D-C109B142295E}" presName="rootComposite" presStyleCnt="0"/>
      <dgm:spPr/>
    </dgm:pt>
    <dgm:pt modelId="{C78639C9-3632-4DA0-815B-BBC936DE59A7}" type="pres">
      <dgm:prSet presAssocID="{DEF50E18-CD05-40E5-8D7D-C109B142295E}" presName="rootText" presStyleLbl="node1" presStyleIdx="0" presStyleCnt="1" custScaleX="154737"/>
      <dgm:spPr/>
    </dgm:pt>
    <dgm:pt modelId="{8061FD49-B933-4B68-ADBF-594AEC3B0798}" type="pres">
      <dgm:prSet presAssocID="{DEF50E18-CD05-40E5-8D7D-C109B142295E}" presName="rootConnector" presStyleLbl="node1" presStyleIdx="0" presStyleCnt="1"/>
      <dgm:spPr/>
    </dgm:pt>
    <dgm:pt modelId="{53ED5F96-CEB9-41C0-87F1-41008AD1F909}" type="pres">
      <dgm:prSet presAssocID="{DEF50E18-CD05-40E5-8D7D-C109B142295E}" presName="childShape" presStyleCnt="0"/>
      <dgm:spPr/>
    </dgm:pt>
    <dgm:pt modelId="{095B4E35-5478-43EE-9810-8BF4502294ED}" type="pres">
      <dgm:prSet presAssocID="{C0D1DF0E-CCDA-4793-96C3-9C999A652F7A}" presName="Name13" presStyleLbl="parChTrans1D2" presStyleIdx="0" presStyleCnt="2"/>
      <dgm:spPr/>
    </dgm:pt>
    <dgm:pt modelId="{FC6CE17B-F831-4546-9021-FDEE62CB0112}" type="pres">
      <dgm:prSet presAssocID="{ECD26A5D-A577-425F-B145-6CA838EE0C05}" presName="childText" presStyleLbl="bgAcc1" presStyleIdx="0" presStyleCnt="2" custScaleX="336399">
        <dgm:presLayoutVars>
          <dgm:bulletEnabled val="1"/>
        </dgm:presLayoutVars>
      </dgm:prSet>
      <dgm:spPr/>
    </dgm:pt>
    <dgm:pt modelId="{8652444B-42EE-4513-B8CA-8F03A28F6CD0}" type="pres">
      <dgm:prSet presAssocID="{041DE264-35C6-48FB-BAB7-FED6A8C7E71F}" presName="Name13" presStyleLbl="parChTrans1D2" presStyleIdx="1" presStyleCnt="2"/>
      <dgm:spPr/>
    </dgm:pt>
    <dgm:pt modelId="{E5C8F66B-49BA-48BE-85EF-31DC0BE11E78}" type="pres">
      <dgm:prSet presAssocID="{716C65B6-C2A9-46F7-A4CB-C5900678B73B}" presName="childText" presStyleLbl="bgAcc1" presStyleIdx="1" presStyleCnt="2" custScaleX="346004">
        <dgm:presLayoutVars>
          <dgm:bulletEnabled val="1"/>
        </dgm:presLayoutVars>
      </dgm:prSet>
      <dgm:spPr/>
    </dgm:pt>
  </dgm:ptLst>
  <dgm:cxnLst>
    <dgm:cxn modelId="{BF398D11-A2EF-443E-9EB3-192658F9EB03}" type="presOf" srcId="{32E1DFA9-4A3C-4D99-B2E1-B302C5A7AFE6}" destId="{151E093B-C333-44A7-9E1E-0B8E034A7003}" srcOrd="0" destOrd="0" presId="urn:microsoft.com/office/officeart/2005/8/layout/hierarchy3"/>
    <dgm:cxn modelId="{8D9C901B-9B9A-48AE-8019-CF3C1FCE35EC}" type="presOf" srcId="{DEF50E18-CD05-40E5-8D7D-C109B142295E}" destId="{8061FD49-B933-4B68-ADBF-594AEC3B0798}" srcOrd="1" destOrd="0" presId="urn:microsoft.com/office/officeart/2005/8/layout/hierarchy3"/>
    <dgm:cxn modelId="{0C7CBA40-D8BC-4ABE-8D88-522C9C0D98DA}" srcId="{DEF50E18-CD05-40E5-8D7D-C109B142295E}" destId="{716C65B6-C2A9-46F7-A4CB-C5900678B73B}" srcOrd="1" destOrd="0" parTransId="{041DE264-35C6-48FB-BAB7-FED6A8C7E71F}" sibTransId="{D64B796C-3323-433E-8B3B-2D6506D57487}"/>
    <dgm:cxn modelId="{49FCA271-F2DE-4BD9-ABE9-6B5FB95465CA}" type="presOf" srcId="{041DE264-35C6-48FB-BAB7-FED6A8C7E71F}" destId="{8652444B-42EE-4513-B8CA-8F03A28F6CD0}" srcOrd="0" destOrd="0" presId="urn:microsoft.com/office/officeart/2005/8/layout/hierarchy3"/>
    <dgm:cxn modelId="{3D22157A-2CCA-4CC6-B19A-E63AC826B8A0}" type="presOf" srcId="{C0D1DF0E-CCDA-4793-96C3-9C999A652F7A}" destId="{095B4E35-5478-43EE-9810-8BF4502294ED}" srcOrd="0" destOrd="0" presId="urn:microsoft.com/office/officeart/2005/8/layout/hierarchy3"/>
    <dgm:cxn modelId="{81D1E9A8-DBDB-4A38-92F7-D5D80299B634}" type="presOf" srcId="{DEF50E18-CD05-40E5-8D7D-C109B142295E}" destId="{C78639C9-3632-4DA0-815B-BBC936DE59A7}" srcOrd="0" destOrd="0" presId="urn:microsoft.com/office/officeart/2005/8/layout/hierarchy3"/>
    <dgm:cxn modelId="{4D4FB6C1-7A12-4924-9D8F-B4D96E0EC528}" srcId="{32E1DFA9-4A3C-4D99-B2E1-B302C5A7AFE6}" destId="{DEF50E18-CD05-40E5-8D7D-C109B142295E}" srcOrd="0" destOrd="0" parTransId="{C2B4EB49-C1C5-4CD0-8074-99C1C727AFDB}" sibTransId="{27128588-2F42-43D6-BB5D-4FE16198C0A5}"/>
    <dgm:cxn modelId="{A2781FC2-5DEA-4913-8D26-886FAB85C77D}" type="presOf" srcId="{716C65B6-C2A9-46F7-A4CB-C5900678B73B}" destId="{E5C8F66B-49BA-48BE-85EF-31DC0BE11E78}" srcOrd="0" destOrd="0" presId="urn:microsoft.com/office/officeart/2005/8/layout/hierarchy3"/>
    <dgm:cxn modelId="{2294BBDA-A08B-4875-9C75-DD02D23E01F9}" srcId="{DEF50E18-CD05-40E5-8D7D-C109B142295E}" destId="{ECD26A5D-A577-425F-B145-6CA838EE0C05}" srcOrd="0" destOrd="0" parTransId="{C0D1DF0E-CCDA-4793-96C3-9C999A652F7A}" sibTransId="{A58E2E6B-4E1E-4AA2-8727-24A7D4CA3D08}"/>
    <dgm:cxn modelId="{E8905CE0-22FE-413E-88E0-F9E6F0D36CC9}" type="presOf" srcId="{ECD26A5D-A577-425F-B145-6CA838EE0C05}" destId="{FC6CE17B-F831-4546-9021-FDEE62CB0112}" srcOrd="0" destOrd="0" presId="urn:microsoft.com/office/officeart/2005/8/layout/hierarchy3"/>
    <dgm:cxn modelId="{83CCF167-A3B6-40E9-A5ED-FD5975D859DA}" type="presParOf" srcId="{151E093B-C333-44A7-9E1E-0B8E034A7003}" destId="{7BEB814C-D892-4D0B-B6AD-2B9563B1E741}" srcOrd="0" destOrd="0" presId="urn:microsoft.com/office/officeart/2005/8/layout/hierarchy3"/>
    <dgm:cxn modelId="{DC133C88-F3C0-4005-8D60-F51B935B50DC}" type="presParOf" srcId="{7BEB814C-D892-4D0B-B6AD-2B9563B1E741}" destId="{CB9EBD23-DA1C-439A-AB77-7340871D2BA9}" srcOrd="0" destOrd="0" presId="urn:microsoft.com/office/officeart/2005/8/layout/hierarchy3"/>
    <dgm:cxn modelId="{493E8A4D-CA4D-4BAF-9500-39DE8697D064}" type="presParOf" srcId="{CB9EBD23-DA1C-439A-AB77-7340871D2BA9}" destId="{C78639C9-3632-4DA0-815B-BBC936DE59A7}" srcOrd="0" destOrd="0" presId="urn:microsoft.com/office/officeart/2005/8/layout/hierarchy3"/>
    <dgm:cxn modelId="{CC720CE3-4BE4-4C03-B40E-08849C7C611B}" type="presParOf" srcId="{CB9EBD23-DA1C-439A-AB77-7340871D2BA9}" destId="{8061FD49-B933-4B68-ADBF-594AEC3B0798}" srcOrd="1" destOrd="0" presId="urn:microsoft.com/office/officeart/2005/8/layout/hierarchy3"/>
    <dgm:cxn modelId="{4869010C-4EA7-41A2-B7C1-0BE352BDDD23}" type="presParOf" srcId="{7BEB814C-D892-4D0B-B6AD-2B9563B1E741}" destId="{53ED5F96-CEB9-41C0-87F1-41008AD1F909}" srcOrd="1" destOrd="0" presId="urn:microsoft.com/office/officeart/2005/8/layout/hierarchy3"/>
    <dgm:cxn modelId="{74E56980-FB8B-4669-B602-E86D4544A89B}" type="presParOf" srcId="{53ED5F96-CEB9-41C0-87F1-41008AD1F909}" destId="{095B4E35-5478-43EE-9810-8BF4502294ED}" srcOrd="0" destOrd="0" presId="urn:microsoft.com/office/officeart/2005/8/layout/hierarchy3"/>
    <dgm:cxn modelId="{41D49D36-C728-43BB-A738-8B109F759820}" type="presParOf" srcId="{53ED5F96-CEB9-41C0-87F1-41008AD1F909}" destId="{FC6CE17B-F831-4546-9021-FDEE62CB0112}" srcOrd="1" destOrd="0" presId="urn:microsoft.com/office/officeart/2005/8/layout/hierarchy3"/>
    <dgm:cxn modelId="{79AD53B1-9AAA-49EA-9489-724237452F94}" type="presParOf" srcId="{53ED5F96-CEB9-41C0-87F1-41008AD1F909}" destId="{8652444B-42EE-4513-B8CA-8F03A28F6CD0}" srcOrd="2" destOrd="0" presId="urn:microsoft.com/office/officeart/2005/8/layout/hierarchy3"/>
    <dgm:cxn modelId="{87AF181C-2DF3-4FFD-9947-DF563011061E}" type="presParOf" srcId="{53ED5F96-CEB9-41C0-87F1-41008AD1F909}" destId="{E5C8F66B-49BA-48BE-85EF-31DC0BE11E78}"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E1DFA9-4A3C-4D99-B2E1-B302C5A7AFE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nl-BE"/>
        </a:p>
      </dgm:t>
    </dgm:pt>
    <dgm:pt modelId="{DEF50E18-CD05-40E5-8D7D-C109B142295E}">
      <dgm:prSet phldrT="[Tekst]" custT="1"/>
      <dgm:spPr>
        <a:solidFill>
          <a:srgbClr val="8BDEFF"/>
        </a:solidFill>
      </dgm:spPr>
      <dgm:t>
        <a:bodyPr/>
        <a:lstStyle/>
        <a:p>
          <a:pPr algn="l"/>
          <a:r>
            <a:rPr lang="nl-BE" sz="2400">
              <a:ln>
                <a:solidFill>
                  <a:srgbClr val="003478"/>
                </a:solidFill>
              </a:ln>
              <a:solidFill>
                <a:srgbClr val="003478"/>
              </a:solidFill>
            </a:rPr>
            <a:t>Wijze oproeping kiezers</a:t>
          </a:r>
        </a:p>
      </dgm:t>
    </dgm:pt>
    <dgm:pt modelId="{C2B4EB49-C1C5-4CD0-8074-99C1C727AFDB}" type="parTrans" cxnId="{4D4FB6C1-7A12-4924-9D8F-B4D96E0EC528}">
      <dgm:prSet/>
      <dgm:spPr/>
      <dgm:t>
        <a:bodyPr/>
        <a:lstStyle/>
        <a:p>
          <a:endParaRPr lang="nl-BE"/>
        </a:p>
      </dgm:t>
    </dgm:pt>
    <dgm:pt modelId="{27128588-2F42-43D6-BB5D-4FE16198C0A5}" type="sibTrans" cxnId="{4D4FB6C1-7A12-4924-9D8F-B4D96E0EC528}">
      <dgm:prSet/>
      <dgm:spPr/>
      <dgm:t>
        <a:bodyPr/>
        <a:lstStyle/>
        <a:p>
          <a:endParaRPr lang="nl-BE"/>
        </a:p>
      </dgm:t>
    </dgm:pt>
    <dgm:pt modelId="{ECD26A5D-A577-425F-B145-6CA838EE0C05}">
      <dgm:prSet phldrT="[Tekst]" custT="1"/>
      <dgm:spPr>
        <a:ln>
          <a:solidFill>
            <a:srgbClr val="003478"/>
          </a:solidFill>
        </a:ln>
      </dgm:spPr>
      <dgm:t>
        <a:bodyPr/>
        <a:lstStyle/>
        <a:p>
          <a:pPr algn="l"/>
          <a:r>
            <a:rPr lang="nl-BE" sz="2000" b="1">
              <a:solidFill>
                <a:srgbClr val="003478"/>
              </a:solidFill>
            </a:rPr>
            <a:t>Stemming op papier in stembureau &amp; elektronisch stemmen in stembureau of vanop de gebruikelijke werkpost</a:t>
          </a:r>
        </a:p>
      </dgm:t>
    </dgm:pt>
    <dgm:pt modelId="{C0D1DF0E-CCDA-4793-96C3-9C999A652F7A}" type="parTrans" cxnId="{2294BBDA-A08B-4875-9C75-DD02D23E01F9}">
      <dgm:prSet/>
      <dgm:spPr/>
      <dgm:t>
        <a:bodyPr/>
        <a:lstStyle/>
        <a:p>
          <a:endParaRPr lang="nl-BE"/>
        </a:p>
      </dgm:t>
    </dgm:pt>
    <dgm:pt modelId="{A58E2E6B-4E1E-4AA2-8727-24A7D4CA3D08}" type="sibTrans" cxnId="{2294BBDA-A08B-4875-9C75-DD02D23E01F9}">
      <dgm:prSet/>
      <dgm:spPr/>
      <dgm:t>
        <a:bodyPr/>
        <a:lstStyle/>
        <a:p>
          <a:endParaRPr lang="nl-BE"/>
        </a:p>
      </dgm:t>
    </dgm:pt>
    <dgm:pt modelId="{716C65B6-C2A9-46F7-A4CB-C5900678B73B}">
      <dgm:prSet phldrT="[Tekst]" custT="1"/>
      <dgm:spPr>
        <a:ln>
          <a:solidFill>
            <a:srgbClr val="003478"/>
          </a:solidFill>
        </a:ln>
      </dgm:spPr>
      <dgm:t>
        <a:bodyPr/>
        <a:lstStyle/>
        <a:p>
          <a:pPr algn="l"/>
          <a:r>
            <a:rPr lang="nl-BE" sz="2000" b="1">
              <a:solidFill>
                <a:srgbClr val="003478"/>
              </a:solidFill>
            </a:rPr>
            <a:t> Stemming per brief</a:t>
          </a:r>
        </a:p>
      </dgm:t>
    </dgm:pt>
    <dgm:pt modelId="{041DE264-35C6-48FB-BAB7-FED6A8C7E71F}" type="parTrans" cxnId="{0C7CBA40-D8BC-4ABE-8D88-522C9C0D98DA}">
      <dgm:prSet/>
      <dgm:spPr>
        <a:solidFill>
          <a:srgbClr val="003478"/>
        </a:solidFill>
        <a:ln>
          <a:solidFill>
            <a:srgbClr val="003478"/>
          </a:solidFill>
        </a:ln>
      </dgm:spPr>
      <dgm:t>
        <a:bodyPr/>
        <a:lstStyle/>
        <a:p>
          <a:endParaRPr lang="nl-BE"/>
        </a:p>
      </dgm:t>
    </dgm:pt>
    <dgm:pt modelId="{D64B796C-3323-433E-8B3B-2D6506D57487}" type="sibTrans" cxnId="{0C7CBA40-D8BC-4ABE-8D88-522C9C0D98DA}">
      <dgm:prSet/>
      <dgm:spPr/>
      <dgm:t>
        <a:bodyPr/>
        <a:lstStyle/>
        <a:p>
          <a:endParaRPr lang="nl-BE"/>
        </a:p>
      </dgm:t>
    </dgm:pt>
    <dgm:pt modelId="{151E093B-C333-44A7-9E1E-0B8E034A7003}" type="pres">
      <dgm:prSet presAssocID="{32E1DFA9-4A3C-4D99-B2E1-B302C5A7AFE6}" presName="diagram" presStyleCnt="0">
        <dgm:presLayoutVars>
          <dgm:chPref val="1"/>
          <dgm:dir/>
          <dgm:animOne val="branch"/>
          <dgm:animLvl val="lvl"/>
          <dgm:resizeHandles/>
        </dgm:presLayoutVars>
      </dgm:prSet>
      <dgm:spPr/>
    </dgm:pt>
    <dgm:pt modelId="{7BEB814C-D892-4D0B-B6AD-2B9563B1E741}" type="pres">
      <dgm:prSet presAssocID="{DEF50E18-CD05-40E5-8D7D-C109B142295E}" presName="root" presStyleCnt="0"/>
      <dgm:spPr/>
    </dgm:pt>
    <dgm:pt modelId="{CB9EBD23-DA1C-439A-AB77-7340871D2BA9}" type="pres">
      <dgm:prSet presAssocID="{DEF50E18-CD05-40E5-8D7D-C109B142295E}" presName="rootComposite" presStyleCnt="0"/>
      <dgm:spPr/>
    </dgm:pt>
    <dgm:pt modelId="{C78639C9-3632-4DA0-815B-BBC936DE59A7}" type="pres">
      <dgm:prSet presAssocID="{DEF50E18-CD05-40E5-8D7D-C109B142295E}" presName="rootText" presStyleLbl="node1" presStyleIdx="0" presStyleCnt="1" custScaleX="154737"/>
      <dgm:spPr/>
    </dgm:pt>
    <dgm:pt modelId="{8061FD49-B933-4B68-ADBF-594AEC3B0798}" type="pres">
      <dgm:prSet presAssocID="{DEF50E18-CD05-40E5-8D7D-C109B142295E}" presName="rootConnector" presStyleLbl="node1" presStyleIdx="0" presStyleCnt="1"/>
      <dgm:spPr/>
    </dgm:pt>
    <dgm:pt modelId="{53ED5F96-CEB9-41C0-87F1-41008AD1F909}" type="pres">
      <dgm:prSet presAssocID="{DEF50E18-CD05-40E5-8D7D-C109B142295E}" presName="childShape" presStyleCnt="0"/>
      <dgm:spPr/>
    </dgm:pt>
    <dgm:pt modelId="{095B4E35-5478-43EE-9810-8BF4502294ED}" type="pres">
      <dgm:prSet presAssocID="{C0D1DF0E-CCDA-4793-96C3-9C999A652F7A}" presName="Name13" presStyleLbl="parChTrans1D2" presStyleIdx="0" presStyleCnt="2"/>
      <dgm:spPr/>
    </dgm:pt>
    <dgm:pt modelId="{FC6CE17B-F831-4546-9021-FDEE62CB0112}" type="pres">
      <dgm:prSet presAssocID="{ECD26A5D-A577-425F-B145-6CA838EE0C05}" presName="childText" presStyleLbl="bgAcc1" presStyleIdx="0" presStyleCnt="2" custScaleX="336399">
        <dgm:presLayoutVars>
          <dgm:bulletEnabled val="1"/>
        </dgm:presLayoutVars>
      </dgm:prSet>
      <dgm:spPr/>
    </dgm:pt>
    <dgm:pt modelId="{8652444B-42EE-4513-B8CA-8F03A28F6CD0}" type="pres">
      <dgm:prSet presAssocID="{041DE264-35C6-48FB-BAB7-FED6A8C7E71F}" presName="Name13" presStyleLbl="parChTrans1D2" presStyleIdx="1" presStyleCnt="2"/>
      <dgm:spPr/>
    </dgm:pt>
    <dgm:pt modelId="{E5C8F66B-49BA-48BE-85EF-31DC0BE11E78}" type="pres">
      <dgm:prSet presAssocID="{716C65B6-C2A9-46F7-A4CB-C5900678B73B}" presName="childText" presStyleLbl="bgAcc1" presStyleIdx="1" presStyleCnt="2" custScaleX="346004">
        <dgm:presLayoutVars>
          <dgm:bulletEnabled val="1"/>
        </dgm:presLayoutVars>
      </dgm:prSet>
      <dgm:spPr/>
    </dgm:pt>
  </dgm:ptLst>
  <dgm:cxnLst>
    <dgm:cxn modelId="{BF398D11-A2EF-443E-9EB3-192658F9EB03}" type="presOf" srcId="{32E1DFA9-4A3C-4D99-B2E1-B302C5A7AFE6}" destId="{151E093B-C333-44A7-9E1E-0B8E034A7003}" srcOrd="0" destOrd="0" presId="urn:microsoft.com/office/officeart/2005/8/layout/hierarchy3"/>
    <dgm:cxn modelId="{8D9C901B-9B9A-48AE-8019-CF3C1FCE35EC}" type="presOf" srcId="{DEF50E18-CD05-40E5-8D7D-C109B142295E}" destId="{8061FD49-B933-4B68-ADBF-594AEC3B0798}" srcOrd="1" destOrd="0" presId="urn:microsoft.com/office/officeart/2005/8/layout/hierarchy3"/>
    <dgm:cxn modelId="{0C7CBA40-D8BC-4ABE-8D88-522C9C0D98DA}" srcId="{DEF50E18-CD05-40E5-8D7D-C109B142295E}" destId="{716C65B6-C2A9-46F7-A4CB-C5900678B73B}" srcOrd="1" destOrd="0" parTransId="{041DE264-35C6-48FB-BAB7-FED6A8C7E71F}" sibTransId="{D64B796C-3323-433E-8B3B-2D6506D57487}"/>
    <dgm:cxn modelId="{49FCA271-F2DE-4BD9-ABE9-6B5FB95465CA}" type="presOf" srcId="{041DE264-35C6-48FB-BAB7-FED6A8C7E71F}" destId="{8652444B-42EE-4513-B8CA-8F03A28F6CD0}" srcOrd="0" destOrd="0" presId="urn:microsoft.com/office/officeart/2005/8/layout/hierarchy3"/>
    <dgm:cxn modelId="{3D22157A-2CCA-4CC6-B19A-E63AC826B8A0}" type="presOf" srcId="{C0D1DF0E-CCDA-4793-96C3-9C999A652F7A}" destId="{095B4E35-5478-43EE-9810-8BF4502294ED}" srcOrd="0" destOrd="0" presId="urn:microsoft.com/office/officeart/2005/8/layout/hierarchy3"/>
    <dgm:cxn modelId="{81D1E9A8-DBDB-4A38-92F7-D5D80299B634}" type="presOf" srcId="{DEF50E18-CD05-40E5-8D7D-C109B142295E}" destId="{C78639C9-3632-4DA0-815B-BBC936DE59A7}" srcOrd="0" destOrd="0" presId="urn:microsoft.com/office/officeart/2005/8/layout/hierarchy3"/>
    <dgm:cxn modelId="{4D4FB6C1-7A12-4924-9D8F-B4D96E0EC528}" srcId="{32E1DFA9-4A3C-4D99-B2E1-B302C5A7AFE6}" destId="{DEF50E18-CD05-40E5-8D7D-C109B142295E}" srcOrd="0" destOrd="0" parTransId="{C2B4EB49-C1C5-4CD0-8074-99C1C727AFDB}" sibTransId="{27128588-2F42-43D6-BB5D-4FE16198C0A5}"/>
    <dgm:cxn modelId="{A2781FC2-5DEA-4913-8D26-886FAB85C77D}" type="presOf" srcId="{716C65B6-C2A9-46F7-A4CB-C5900678B73B}" destId="{E5C8F66B-49BA-48BE-85EF-31DC0BE11E78}" srcOrd="0" destOrd="0" presId="urn:microsoft.com/office/officeart/2005/8/layout/hierarchy3"/>
    <dgm:cxn modelId="{2294BBDA-A08B-4875-9C75-DD02D23E01F9}" srcId="{DEF50E18-CD05-40E5-8D7D-C109B142295E}" destId="{ECD26A5D-A577-425F-B145-6CA838EE0C05}" srcOrd="0" destOrd="0" parTransId="{C0D1DF0E-CCDA-4793-96C3-9C999A652F7A}" sibTransId="{A58E2E6B-4E1E-4AA2-8727-24A7D4CA3D08}"/>
    <dgm:cxn modelId="{E8905CE0-22FE-413E-88E0-F9E6F0D36CC9}" type="presOf" srcId="{ECD26A5D-A577-425F-B145-6CA838EE0C05}" destId="{FC6CE17B-F831-4546-9021-FDEE62CB0112}" srcOrd="0" destOrd="0" presId="urn:microsoft.com/office/officeart/2005/8/layout/hierarchy3"/>
    <dgm:cxn modelId="{83CCF167-A3B6-40E9-A5ED-FD5975D859DA}" type="presParOf" srcId="{151E093B-C333-44A7-9E1E-0B8E034A7003}" destId="{7BEB814C-D892-4D0B-B6AD-2B9563B1E741}" srcOrd="0" destOrd="0" presId="urn:microsoft.com/office/officeart/2005/8/layout/hierarchy3"/>
    <dgm:cxn modelId="{DC133C88-F3C0-4005-8D60-F51B935B50DC}" type="presParOf" srcId="{7BEB814C-D892-4D0B-B6AD-2B9563B1E741}" destId="{CB9EBD23-DA1C-439A-AB77-7340871D2BA9}" srcOrd="0" destOrd="0" presId="urn:microsoft.com/office/officeart/2005/8/layout/hierarchy3"/>
    <dgm:cxn modelId="{493E8A4D-CA4D-4BAF-9500-39DE8697D064}" type="presParOf" srcId="{CB9EBD23-DA1C-439A-AB77-7340871D2BA9}" destId="{C78639C9-3632-4DA0-815B-BBC936DE59A7}" srcOrd="0" destOrd="0" presId="urn:microsoft.com/office/officeart/2005/8/layout/hierarchy3"/>
    <dgm:cxn modelId="{CC720CE3-4BE4-4C03-B40E-08849C7C611B}" type="presParOf" srcId="{CB9EBD23-DA1C-439A-AB77-7340871D2BA9}" destId="{8061FD49-B933-4B68-ADBF-594AEC3B0798}" srcOrd="1" destOrd="0" presId="urn:microsoft.com/office/officeart/2005/8/layout/hierarchy3"/>
    <dgm:cxn modelId="{4869010C-4EA7-41A2-B7C1-0BE352BDDD23}" type="presParOf" srcId="{7BEB814C-D892-4D0B-B6AD-2B9563B1E741}" destId="{53ED5F96-CEB9-41C0-87F1-41008AD1F909}" srcOrd="1" destOrd="0" presId="urn:microsoft.com/office/officeart/2005/8/layout/hierarchy3"/>
    <dgm:cxn modelId="{74E56980-FB8B-4669-B602-E86D4544A89B}" type="presParOf" srcId="{53ED5F96-CEB9-41C0-87F1-41008AD1F909}" destId="{095B4E35-5478-43EE-9810-8BF4502294ED}" srcOrd="0" destOrd="0" presId="urn:microsoft.com/office/officeart/2005/8/layout/hierarchy3"/>
    <dgm:cxn modelId="{41D49D36-C728-43BB-A738-8B109F759820}" type="presParOf" srcId="{53ED5F96-CEB9-41C0-87F1-41008AD1F909}" destId="{FC6CE17B-F831-4546-9021-FDEE62CB0112}" srcOrd="1" destOrd="0" presId="urn:microsoft.com/office/officeart/2005/8/layout/hierarchy3"/>
    <dgm:cxn modelId="{79AD53B1-9AAA-49EA-9489-724237452F94}" type="presParOf" srcId="{53ED5F96-CEB9-41C0-87F1-41008AD1F909}" destId="{8652444B-42EE-4513-B8CA-8F03A28F6CD0}" srcOrd="2" destOrd="0" presId="urn:microsoft.com/office/officeart/2005/8/layout/hierarchy3"/>
    <dgm:cxn modelId="{87AF181C-2DF3-4FFD-9947-DF563011061E}" type="presParOf" srcId="{53ED5F96-CEB9-41C0-87F1-41008AD1F909}" destId="{E5C8F66B-49BA-48BE-85EF-31DC0BE11E78}"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639C9-3632-4DA0-815B-BBC936DE59A7}">
      <dsp:nvSpPr>
        <dsp:cNvPr id="0" name=""/>
        <dsp:cNvSpPr/>
      </dsp:nvSpPr>
      <dsp:spPr>
        <a:xfrm>
          <a:off x="455273" y="2248"/>
          <a:ext cx="2063816" cy="1031908"/>
        </a:xfrm>
        <a:prstGeom prst="roundRect">
          <a:avLst>
            <a:gd name="adj" fmla="val 10000"/>
          </a:avLst>
        </a:prstGeom>
        <a:solidFill>
          <a:srgbClr val="8BDE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nl-BE" sz="2400" kern="1200">
              <a:ln>
                <a:solidFill>
                  <a:srgbClr val="003478"/>
                </a:solidFill>
              </a:ln>
              <a:solidFill>
                <a:srgbClr val="003478"/>
              </a:solidFill>
            </a:rPr>
            <a:t>In het stembureau</a:t>
          </a:r>
        </a:p>
      </dsp:txBody>
      <dsp:txXfrm>
        <a:off x="485497" y="32472"/>
        <a:ext cx="2003368" cy="971460"/>
      </dsp:txXfrm>
    </dsp:sp>
    <dsp:sp modelId="{095B4E35-5478-43EE-9810-8BF4502294ED}">
      <dsp:nvSpPr>
        <dsp:cNvPr id="0" name=""/>
        <dsp:cNvSpPr/>
      </dsp:nvSpPr>
      <dsp:spPr>
        <a:xfrm>
          <a:off x="661655" y="1034156"/>
          <a:ext cx="206381" cy="773931"/>
        </a:xfrm>
        <a:custGeom>
          <a:avLst/>
          <a:gdLst/>
          <a:ahLst/>
          <a:cxnLst/>
          <a:rect l="0" t="0" r="0" b="0"/>
          <a:pathLst>
            <a:path>
              <a:moveTo>
                <a:pt x="0" y="0"/>
              </a:moveTo>
              <a:lnTo>
                <a:pt x="0" y="773931"/>
              </a:lnTo>
              <a:lnTo>
                <a:pt x="206381" y="773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6CE17B-F831-4546-9021-FDEE62CB0112}">
      <dsp:nvSpPr>
        <dsp:cNvPr id="0" name=""/>
        <dsp:cNvSpPr/>
      </dsp:nvSpPr>
      <dsp:spPr>
        <a:xfrm>
          <a:off x="868036" y="1292133"/>
          <a:ext cx="1651052" cy="1031908"/>
        </a:xfrm>
        <a:prstGeom prst="roundRect">
          <a:avLst>
            <a:gd name="adj" fmla="val 10000"/>
          </a:avLst>
        </a:prstGeom>
        <a:solidFill>
          <a:schemeClr val="lt1">
            <a:alpha val="90000"/>
            <a:hueOff val="0"/>
            <a:satOff val="0"/>
            <a:lumOff val="0"/>
            <a:alphaOff val="0"/>
          </a:schemeClr>
        </a:solidFill>
        <a:ln w="25400" cap="flat" cmpd="sng" algn="ctr">
          <a:solidFill>
            <a:srgbClr val="003478"/>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nl-BE" sz="2300" kern="1200">
              <a:solidFill>
                <a:srgbClr val="003478"/>
              </a:solidFill>
            </a:rPr>
            <a:t>Op papier</a:t>
          </a:r>
        </a:p>
      </dsp:txBody>
      <dsp:txXfrm>
        <a:off x="898260" y="1322357"/>
        <a:ext cx="1590604" cy="971460"/>
      </dsp:txXfrm>
    </dsp:sp>
    <dsp:sp modelId="{8652444B-42EE-4513-B8CA-8F03A28F6CD0}">
      <dsp:nvSpPr>
        <dsp:cNvPr id="0" name=""/>
        <dsp:cNvSpPr/>
      </dsp:nvSpPr>
      <dsp:spPr>
        <a:xfrm>
          <a:off x="661655" y="1034156"/>
          <a:ext cx="206381" cy="2063816"/>
        </a:xfrm>
        <a:custGeom>
          <a:avLst/>
          <a:gdLst/>
          <a:ahLst/>
          <a:cxnLst/>
          <a:rect l="0" t="0" r="0" b="0"/>
          <a:pathLst>
            <a:path>
              <a:moveTo>
                <a:pt x="0" y="0"/>
              </a:moveTo>
              <a:lnTo>
                <a:pt x="0" y="2063816"/>
              </a:lnTo>
              <a:lnTo>
                <a:pt x="206381" y="2063816"/>
              </a:lnTo>
            </a:path>
          </a:pathLst>
        </a:custGeom>
        <a:noFill/>
        <a:ln w="25400" cap="flat" cmpd="sng" algn="ctr">
          <a:solidFill>
            <a:srgbClr val="003478"/>
          </a:solidFill>
          <a:prstDash val="solid"/>
        </a:ln>
        <a:effectLst/>
      </dsp:spPr>
      <dsp:style>
        <a:lnRef idx="2">
          <a:scrgbClr r="0" g="0" b="0"/>
        </a:lnRef>
        <a:fillRef idx="0">
          <a:scrgbClr r="0" g="0" b="0"/>
        </a:fillRef>
        <a:effectRef idx="0">
          <a:scrgbClr r="0" g="0" b="0"/>
        </a:effectRef>
        <a:fontRef idx="minor"/>
      </dsp:style>
    </dsp:sp>
    <dsp:sp modelId="{E5C8F66B-49BA-48BE-85EF-31DC0BE11E78}">
      <dsp:nvSpPr>
        <dsp:cNvPr id="0" name=""/>
        <dsp:cNvSpPr/>
      </dsp:nvSpPr>
      <dsp:spPr>
        <a:xfrm>
          <a:off x="868036" y="2582019"/>
          <a:ext cx="1651052" cy="1031908"/>
        </a:xfrm>
        <a:prstGeom prst="roundRect">
          <a:avLst>
            <a:gd name="adj" fmla="val 10000"/>
          </a:avLst>
        </a:prstGeom>
        <a:solidFill>
          <a:schemeClr val="lt1">
            <a:alpha val="90000"/>
            <a:hueOff val="0"/>
            <a:satOff val="0"/>
            <a:lumOff val="0"/>
            <a:alphaOff val="0"/>
          </a:schemeClr>
        </a:solidFill>
        <a:ln w="25400" cap="flat" cmpd="sng" algn="ctr">
          <a:solidFill>
            <a:srgbClr val="003478"/>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nl-BE" sz="2300" kern="1200">
              <a:solidFill>
                <a:srgbClr val="003478"/>
              </a:solidFill>
            </a:rPr>
            <a:t>Elektronisch</a:t>
          </a:r>
        </a:p>
      </dsp:txBody>
      <dsp:txXfrm>
        <a:off x="898260" y="2612243"/>
        <a:ext cx="1590604" cy="971460"/>
      </dsp:txXfrm>
    </dsp:sp>
    <dsp:sp modelId="{E770F69F-1388-4EDC-A33D-F6CAD8BD893C}">
      <dsp:nvSpPr>
        <dsp:cNvPr id="0" name=""/>
        <dsp:cNvSpPr/>
      </dsp:nvSpPr>
      <dsp:spPr>
        <a:xfrm>
          <a:off x="3035043" y="2248"/>
          <a:ext cx="2063816" cy="1031908"/>
        </a:xfrm>
        <a:prstGeom prst="roundRect">
          <a:avLst>
            <a:gd name="adj" fmla="val 10000"/>
          </a:avLst>
        </a:prstGeom>
        <a:solidFill>
          <a:srgbClr val="8BDE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nl-BE" sz="2400" kern="1200">
              <a:ln>
                <a:solidFill>
                  <a:srgbClr val="003478"/>
                </a:solidFill>
              </a:ln>
              <a:solidFill>
                <a:srgbClr val="003478"/>
              </a:solidFill>
            </a:rPr>
            <a:t>Buiten het stembureau</a:t>
          </a:r>
        </a:p>
      </dsp:txBody>
      <dsp:txXfrm>
        <a:off x="3065267" y="32472"/>
        <a:ext cx="2003368" cy="971460"/>
      </dsp:txXfrm>
    </dsp:sp>
    <dsp:sp modelId="{6BA340A3-56DF-4D7D-B756-2E22D2D12294}">
      <dsp:nvSpPr>
        <dsp:cNvPr id="0" name=""/>
        <dsp:cNvSpPr/>
      </dsp:nvSpPr>
      <dsp:spPr>
        <a:xfrm>
          <a:off x="3241425" y="1034156"/>
          <a:ext cx="206381" cy="773931"/>
        </a:xfrm>
        <a:custGeom>
          <a:avLst/>
          <a:gdLst/>
          <a:ahLst/>
          <a:cxnLst/>
          <a:rect l="0" t="0" r="0" b="0"/>
          <a:pathLst>
            <a:path>
              <a:moveTo>
                <a:pt x="0" y="0"/>
              </a:moveTo>
              <a:lnTo>
                <a:pt x="0" y="773931"/>
              </a:lnTo>
              <a:lnTo>
                <a:pt x="206381" y="773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BF6F11-E4AE-4A8E-8C51-CFBCF3A348B2}">
      <dsp:nvSpPr>
        <dsp:cNvPr id="0" name=""/>
        <dsp:cNvSpPr/>
      </dsp:nvSpPr>
      <dsp:spPr>
        <a:xfrm>
          <a:off x="3447806" y="1292133"/>
          <a:ext cx="1651052" cy="1031908"/>
        </a:xfrm>
        <a:prstGeom prst="roundRect">
          <a:avLst>
            <a:gd name="adj" fmla="val 10000"/>
          </a:avLst>
        </a:prstGeom>
        <a:solidFill>
          <a:schemeClr val="lt1">
            <a:alpha val="90000"/>
            <a:hueOff val="0"/>
            <a:satOff val="0"/>
            <a:lumOff val="0"/>
            <a:alphaOff val="0"/>
          </a:schemeClr>
        </a:solidFill>
        <a:ln w="25400" cap="flat" cmpd="sng" algn="ctr">
          <a:solidFill>
            <a:srgbClr val="003478"/>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nl-BE" sz="2300" kern="1200">
              <a:solidFill>
                <a:srgbClr val="003478"/>
              </a:solidFill>
            </a:rPr>
            <a:t>Per brief</a:t>
          </a:r>
        </a:p>
      </dsp:txBody>
      <dsp:txXfrm>
        <a:off x="3478030" y="1322357"/>
        <a:ext cx="1590604" cy="971460"/>
      </dsp:txXfrm>
    </dsp:sp>
    <dsp:sp modelId="{9B2F6F60-8CC2-41BD-8CA9-6A313DABBC3A}">
      <dsp:nvSpPr>
        <dsp:cNvPr id="0" name=""/>
        <dsp:cNvSpPr/>
      </dsp:nvSpPr>
      <dsp:spPr>
        <a:xfrm>
          <a:off x="3241425" y="1034156"/>
          <a:ext cx="206381" cy="2063816"/>
        </a:xfrm>
        <a:custGeom>
          <a:avLst/>
          <a:gdLst/>
          <a:ahLst/>
          <a:cxnLst/>
          <a:rect l="0" t="0" r="0" b="0"/>
          <a:pathLst>
            <a:path>
              <a:moveTo>
                <a:pt x="0" y="0"/>
              </a:moveTo>
              <a:lnTo>
                <a:pt x="0" y="2063816"/>
              </a:lnTo>
              <a:lnTo>
                <a:pt x="206381" y="2063816"/>
              </a:lnTo>
            </a:path>
          </a:pathLst>
        </a:custGeom>
        <a:noFill/>
        <a:ln w="25400" cap="flat" cmpd="sng" algn="ctr">
          <a:solidFill>
            <a:srgbClr val="003478"/>
          </a:solidFill>
          <a:prstDash val="solid"/>
        </a:ln>
        <a:effectLst/>
      </dsp:spPr>
      <dsp:style>
        <a:lnRef idx="2">
          <a:scrgbClr r="0" g="0" b="0"/>
        </a:lnRef>
        <a:fillRef idx="0">
          <a:scrgbClr r="0" g="0" b="0"/>
        </a:fillRef>
        <a:effectRef idx="0">
          <a:scrgbClr r="0" g="0" b="0"/>
        </a:effectRef>
        <a:fontRef idx="minor"/>
      </dsp:style>
    </dsp:sp>
    <dsp:sp modelId="{EC0FDA1C-B7DB-415C-9198-9830139D99C9}">
      <dsp:nvSpPr>
        <dsp:cNvPr id="0" name=""/>
        <dsp:cNvSpPr/>
      </dsp:nvSpPr>
      <dsp:spPr>
        <a:xfrm>
          <a:off x="3447806" y="2582019"/>
          <a:ext cx="1651052" cy="1031908"/>
        </a:xfrm>
        <a:prstGeom prst="roundRect">
          <a:avLst>
            <a:gd name="adj" fmla="val 10000"/>
          </a:avLst>
        </a:prstGeom>
        <a:solidFill>
          <a:schemeClr val="lt1">
            <a:alpha val="90000"/>
            <a:hueOff val="0"/>
            <a:satOff val="0"/>
            <a:lumOff val="0"/>
            <a:alphaOff val="0"/>
          </a:schemeClr>
        </a:solidFill>
        <a:ln w="25400" cap="flat" cmpd="sng" algn="ctr">
          <a:solidFill>
            <a:srgbClr val="003478"/>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nl-BE" sz="2300" kern="1200">
              <a:solidFill>
                <a:srgbClr val="003478"/>
              </a:solidFill>
            </a:rPr>
            <a:t>Elektronisch</a:t>
          </a:r>
        </a:p>
      </dsp:txBody>
      <dsp:txXfrm>
        <a:off x="3478030" y="2612243"/>
        <a:ext cx="1590604" cy="971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639C9-3632-4DA0-815B-BBC936DE59A7}">
      <dsp:nvSpPr>
        <dsp:cNvPr id="0" name=""/>
        <dsp:cNvSpPr/>
      </dsp:nvSpPr>
      <dsp:spPr>
        <a:xfrm>
          <a:off x="709660" y="891"/>
          <a:ext cx="3195888" cy="1032683"/>
        </a:xfrm>
        <a:prstGeom prst="roundRect">
          <a:avLst>
            <a:gd name="adj" fmla="val 10000"/>
          </a:avLst>
        </a:prstGeom>
        <a:solidFill>
          <a:srgbClr val="8BDE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nl-BE" sz="2400" kern="1200">
              <a:ln>
                <a:solidFill>
                  <a:srgbClr val="003478"/>
                </a:solidFill>
              </a:ln>
              <a:solidFill>
                <a:srgbClr val="003478"/>
              </a:solidFill>
            </a:rPr>
            <a:t>Wijze oproeping kiezers</a:t>
          </a:r>
        </a:p>
      </dsp:txBody>
      <dsp:txXfrm>
        <a:off x="739906" y="31137"/>
        <a:ext cx="3135396" cy="972191"/>
      </dsp:txXfrm>
    </dsp:sp>
    <dsp:sp modelId="{095B4E35-5478-43EE-9810-8BF4502294ED}">
      <dsp:nvSpPr>
        <dsp:cNvPr id="0" name=""/>
        <dsp:cNvSpPr/>
      </dsp:nvSpPr>
      <dsp:spPr>
        <a:xfrm>
          <a:off x="1029249" y="1033575"/>
          <a:ext cx="319588" cy="774512"/>
        </a:xfrm>
        <a:custGeom>
          <a:avLst/>
          <a:gdLst/>
          <a:ahLst/>
          <a:cxnLst/>
          <a:rect l="0" t="0" r="0" b="0"/>
          <a:pathLst>
            <a:path>
              <a:moveTo>
                <a:pt x="0" y="0"/>
              </a:moveTo>
              <a:lnTo>
                <a:pt x="0" y="774512"/>
              </a:lnTo>
              <a:lnTo>
                <a:pt x="319588" y="7745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6CE17B-F831-4546-9021-FDEE62CB0112}">
      <dsp:nvSpPr>
        <dsp:cNvPr id="0" name=""/>
        <dsp:cNvSpPr/>
      </dsp:nvSpPr>
      <dsp:spPr>
        <a:xfrm>
          <a:off x="1348838" y="1291746"/>
          <a:ext cx="5558301" cy="1032683"/>
        </a:xfrm>
        <a:prstGeom prst="roundRect">
          <a:avLst>
            <a:gd name="adj" fmla="val 10000"/>
          </a:avLst>
        </a:prstGeom>
        <a:solidFill>
          <a:schemeClr val="lt1">
            <a:alpha val="90000"/>
            <a:hueOff val="0"/>
            <a:satOff val="0"/>
            <a:lumOff val="0"/>
            <a:alphaOff val="0"/>
          </a:schemeClr>
        </a:solidFill>
        <a:ln w="25400" cap="flat" cmpd="sng" algn="ctr">
          <a:solidFill>
            <a:srgbClr val="003478"/>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nl-BE" sz="2000" b="1" kern="1200">
              <a:solidFill>
                <a:srgbClr val="003478"/>
              </a:solidFill>
            </a:rPr>
            <a:t>Stemming op papier in stembureau &amp; elektronisch stemmen in stembureau of vanop de gebruikelijke werkpost</a:t>
          </a:r>
        </a:p>
      </dsp:txBody>
      <dsp:txXfrm>
        <a:off x="1379084" y="1321992"/>
        <a:ext cx="5497809" cy="972191"/>
      </dsp:txXfrm>
    </dsp:sp>
    <dsp:sp modelId="{8652444B-42EE-4513-B8CA-8F03A28F6CD0}">
      <dsp:nvSpPr>
        <dsp:cNvPr id="0" name=""/>
        <dsp:cNvSpPr/>
      </dsp:nvSpPr>
      <dsp:spPr>
        <a:xfrm>
          <a:off x="1029249" y="1033575"/>
          <a:ext cx="319588" cy="2065367"/>
        </a:xfrm>
        <a:custGeom>
          <a:avLst/>
          <a:gdLst/>
          <a:ahLst/>
          <a:cxnLst/>
          <a:rect l="0" t="0" r="0" b="0"/>
          <a:pathLst>
            <a:path>
              <a:moveTo>
                <a:pt x="0" y="0"/>
              </a:moveTo>
              <a:lnTo>
                <a:pt x="0" y="2065367"/>
              </a:lnTo>
              <a:lnTo>
                <a:pt x="319588" y="2065367"/>
              </a:lnTo>
            </a:path>
          </a:pathLst>
        </a:custGeom>
        <a:noFill/>
        <a:ln w="25400" cap="flat" cmpd="sng" algn="ctr">
          <a:solidFill>
            <a:srgbClr val="003478"/>
          </a:solidFill>
          <a:prstDash val="solid"/>
        </a:ln>
        <a:effectLst/>
      </dsp:spPr>
      <dsp:style>
        <a:lnRef idx="2">
          <a:scrgbClr r="0" g="0" b="0"/>
        </a:lnRef>
        <a:fillRef idx="0">
          <a:scrgbClr r="0" g="0" b="0"/>
        </a:fillRef>
        <a:effectRef idx="0">
          <a:scrgbClr r="0" g="0" b="0"/>
        </a:effectRef>
        <a:fontRef idx="minor"/>
      </dsp:style>
    </dsp:sp>
    <dsp:sp modelId="{E5C8F66B-49BA-48BE-85EF-31DC0BE11E78}">
      <dsp:nvSpPr>
        <dsp:cNvPr id="0" name=""/>
        <dsp:cNvSpPr/>
      </dsp:nvSpPr>
      <dsp:spPr>
        <a:xfrm>
          <a:off x="1348838" y="2582600"/>
          <a:ext cx="5717004" cy="1032683"/>
        </a:xfrm>
        <a:prstGeom prst="roundRect">
          <a:avLst>
            <a:gd name="adj" fmla="val 10000"/>
          </a:avLst>
        </a:prstGeom>
        <a:solidFill>
          <a:schemeClr val="lt1">
            <a:alpha val="90000"/>
            <a:hueOff val="0"/>
            <a:satOff val="0"/>
            <a:lumOff val="0"/>
            <a:alphaOff val="0"/>
          </a:schemeClr>
        </a:solidFill>
        <a:ln w="25400" cap="flat" cmpd="sng" algn="ctr">
          <a:solidFill>
            <a:srgbClr val="003478"/>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nl-BE" sz="2000" b="0" kern="1200">
              <a:solidFill>
                <a:srgbClr val="003478"/>
              </a:solidFill>
            </a:rPr>
            <a:t> Stemming per brief</a:t>
          </a:r>
        </a:p>
      </dsp:txBody>
      <dsp:txXfrm>
        <a:off x="1379084" y="2612846"/>
        <a:ext cx="5656512" cy="9721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639C9-3632-4DA0-815B-BBC936DE59A7}">
      <dsp:nvSpPr>
        <dsp:cNvPr id="0" name=""/>
        <dsp:cNvSpPr/>
      </dsp:nvSpPr>
      <dsp:spPr>
        <a:xfrm>
          <a:off x="709660" y="891"/>
          <a:ext cx="3195888" cy="1032683"/>
        </a:xfrm>
        <a:prstGeom prst="roundRect">
          <a:avLst>
            <a:gd name="adj" fmla="val 10000"/>
          </a:avLst>
        </a:prstGeom>
        <a:solidFill>
          <a:srgbClr val="8BDE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nl-BE" sz="2400" kern="1200">
              <a:ln>
                <a:solidFill>
                  <a:srgbClr val="003478"/>
                </a:solidFill>
              </a:ln>
              <a:solidFill>
                <a:srgbClr val="003478"/>
              </a:solidFill>
            </a:rPr>
            <a:t>Wijze oproeping kiezers</a:t>
          </a:r>
        </a:p>
      </dsp:txBody>
      <dsp:txXfrm>
        <a:off x="739906" y="31137"/>
        <a:ext cx="3135396" cy="972191"/>
      </dsp:txXfrm>
    </dsp:sp>
    <dsp:sp modelId="{095B4E35-5478-43EE-9810-8BF4502294ED}">
      <dsp:nvSpPr>
        <dsp:cNvPr id="0" name=""/>
        <dsp:cNvSpPr/>
      </dsp:nvSpPr>
      <dsp:spPr>
        <a:xfrm>
          <a:off x="1029249" y="1033575"/>
          <a:ext cx="319588" cy="774512"/>
        </a:xfrm>
        <a:custGeom>
          <a:avLst/>
          <a:gdLst/>
          <a:ahLst/>
          <a:cxnLst/>
          <a:rect l="0" t="0" r="0" b="0"/>
          <a:pathLst>
            <a:path>
              <a:moveTo>
                <a:pt x="0" y="0"/>
              </a:moveTo>
              <a:lnTo>
                <a:pt x="0" y="774512"/>
              </a:lnTo>
              <a:lnTo>
                <a:pt x="319588" y="7745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6CE17B-F831-4546-9021-FDEE62CB0112}">
      <dsp:nvSpPr>
        <dsp:cNvPr id="0" name=""/>
        <dsp:cNvSpPr/>
      </dsp:nvSpPr>
      <dsp:spPr>
        <a:xfrm>
          <a:off x="1348838" y="1291746"/>
          <a:ext cx="5558301" cy="1032683"/>
        </a:xfrm>
        <a:prstGeom prst="roundRect">
          <a:avLst>
            <a:gd name="adj" fmla="val 10000"/>
          </a:avLst>
        </a:prstGeom>
        <a:solidFill>
          <a:schemeClr val="lt1">
            <a:alpha val="90000"/>
            <a:hueOff val="0"/>
            <a:satOff val="0"/>
            <a:lumOff val="0"/>
            <a:alphaOff val="0"/>
          </a:schemeClr>
        </a:solidFill>
        <a:ln w="25400" cap="flat" cmpd="sng" algn="ctr">
          <a:solidFill>
            <a:srgbClr val="003478"/>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nl-BE" sz="2000" b="0" kern="1200">
              <a:solidFill>
                <a:srgbClr val="003478"/>
              </a:solidFill>
            </a:rPr>
            <a:t>Stemming op papier in stembureau &amp; elektronisch stemmen in stembureau of vanop de gebruikelijke werkpost</a:t>
          </a:r>
        </a:p>
      </dsp:txBody>
      <dsp:txXfrm>
        <a:off x="1379084" y="1321992"/>
        <a:ext cx="5497809" cy="972191"/>
      </dsp:txXfrm>
    </dsp:sp>
    <dsp:sp modelId="{8652444B-42EE-4513-B8CA-8F03A28F6CD0}">
      <dsp:nvSpPr>
        <dsp:cNvPr id="0" name=""/>
        <dsp:cNvSpPr/>
      </dsp:nvSpPr>
      <dsp:spPr>
        <a:xfrm>
          <a:off x="1029249" y="1033575"/>
          <a:ext cx="319588" cy="2065367"/>
        </a:xfrm>
        <a:custGeom>
          <a:avLst/>
          <a:gdLst/>
          <a:ahLst/>
          <a:cxnLst/>
          <a:rect l="0" t="0" r="0" b="0"/>
          <a:pathLst>
            <a:path>
              <a:moveTo>
                <a:pt x="0" y="0"/>
              </a:moveTo>
              <a:lnTo>
                <a:pt x="0" y="2065367"/>
              </a:lnTo>
              <a:lnTo>
                <a:pt x="319588" y="2065367"/>
              </a:lnTo>
            </a:path>
          </a:pathLst>
        </a:custGeom>
        <a:noFill/>
        <a:ln w="25400" cap="flat" cmpd="sng" algn="ctr">
          <a:solidFill>
            <a:srgbClr val="003478"/>
          </a:solidFill>
          <a:prstDash val="solid"/>
        </a:ln>
        <a:effectLst/>
      </dsp:spPr>
      <dsp:style>
        <a:lnRef idx="2">
          <a:scrgbClr r="0" g="0" b="0"/>
        </a:lnRef>
        <a:fillRef idx="0">
          <a:scrgbClr r="0" g="0" b="0"/>
        </a:fillRef>
        <a:effectRef idx="0">
          <a:scrgbClr r="0" g="0" b="0"/>
        </a:effectRef>
        <a:fontRef idx="minor"/>
      </dsp:style>
    </dsp:sp>
    <dsp:sp modelId="{E5C8F66B-49BA-48BE-85EF-31DC0BE11E78}">
      <dsp:nvSpPr>
        <dsp:cNvPr id="0" name=""/>
        <dsp:cNvSpPr/>
      </dsp:nvSpPr>
      <dsp:spPr>
        <a:xfrm>
          <a:off x="1348838" y="2582600"/>
          <a:ext cx="5717004" cy="1032683"/>
        </a:xfrm>
        <a:prstGeom prst="roundRect">
          <a:avLst>
            <a:gd name="adj" fmla="val 10000"/>
          </a:avLst>
        </a:prstGeom>
        <a:solidFill>
          <a:schemeClr val="lt1">
            <a:alpha val="90000"/>
            <a:hueOff val="0"/>
            <a:satOff val="0"/>
            <a:lumOff val="0"/>
            <a:alphaOff val="0"/>
          </a:schemeClr>
        </a:solidFill>
        <a:ln w="25400" cap="flat" cmpd="sng" algn="ctr">
          <a:solidFill>
            <a:srgbClr val="003478"/>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nl-BE" sz="2000" b="1" kern="1200">
              <a:solidFill>
                <a:srgbClr val="003478"/>
              </a:solidFill>
            </a:rPr>
            <a:t> Stemming per brief</a:t>
          </a:r>
        </a:p>
      </dsp:txBody>
      <dsp:txXfrm>
        <a:off x="1379084" y="2612846"/>
        <a:ext cx="5656512" cy="9721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639C9-3632-4DA0-815B-BBC936DE59A7}">
      <dsp:nvSpPr>
        <dsp:cNvPr id="0" name=""/>
        <dsp:cNvSpPr/>
      </dsp:nvSpPr>
      <dsp:spPr>
        <a:xfrm>
          <a:off x="709660" y="891"/>
          <a:ext cx="3195888" cy="1032683"/>
        </a:xfrm>
        <a:prstGeom prst="roundRect">
          <a:avLst>
            <a:gd name="adj" fmla="val 10000"/>
          </a:avLst>
        </a:prstGeom>
        <a:solidFill>
          <a:srgbClr val="8BDE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nl-BE" sz="2400" kern="1200">
              <a:ln>
                <a:solidFill>
                  <a:srgbClr val="003478"/>
                </a:solidFill>
              </a:ln>
              <a:solidFill>
                <a:srgbClr val="003478"/>
              </a:solidFill>
            </a:rPr>
            <a:t>Wijze oproeping kiezers</a:t>
          </a:r>
        </a:p>
      </dsp:txBody>
      <dsp:txXfrm>
        <a:off x="739906" y="31137"/>
        <a:ext cx="3135396" cy="972191"/>
      </dsp:txXfrm>
    </dsp:sp>
    <dsp:sp modelId="{095B4E35-5478-43EE-9810-8BF4502294ED}">
      <dsp:nvSpPr>
        <dsp:cNvPr id="0" name=""/>
        <dsp:cNvSpPr/>
      </dsp:nvSpPr>
      <dsp:spPr>
        <a:xfrm>
          <a:off x="1029249" y="1033575"/>
          <a:ext cx="319588" cy="774512"/>
        </a:xfrm>
        <a:custGeom>
          <a:avLst/>
          <a:gdLst/>
          <a:ahLst/>
          <a:cxnLst/>
          <a:rect l="0" t="0" r="0" b="0"/>
          <a:pathLst>
            <a:path>
              <a:moveTo>
                <a:pt x="0" y="0"/>
              </a:moveTo>
              <a:lnTo>
                <a:pt x="0" y="774512"/>
              </a:lnTo>
              <a:lnTo>
                <a:pt x="319588" y="7745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6CE17B-F831-4546-9021-FDEE62CB0112}">
      <dsp:nvSpPr>
        <dsp:cNvPr id="0" name=""/>
        <dsp:cNvSpPr/>
      </dsp:nvSpPr>
      <dsp:spPr>
        <a:xfrm>
          <a:off x="1348838" y="1291746"/>
          <a:ext cx="5558301" cy="1032683"/>
        </a:xfrm>
        <a:prstGeom prst="roundRect">
          <a:avLst>
            <a:gd name="adj" fmla="val 10000"/>
          </a:avLst>
        </a:prstGeom>
        <a:solidFill>
          <a:schemeClr val="lt1">
            <a:alpha val="90000"/>
            <a:hueOff val="0"/>
            <a:satOff val="0"/>
            <a:lumOff val="0"/>
            <a:alphaOff val="0"/>
          </a:schemeClr>
        </a:solidFill>
        <a:ln w="25400" cap="flat" cmpd="sng" algn="ctr">
          <a:solidFill>
            <a:srgbClr val="003478"/>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nl-BE" sz="2000" b="1" kern="1200">
              <a:solidFill>
                <a:srgbClr val="003478"/>
              </a:solidFill>
            </a:rPr>
            <a:t>Stemming op papier in stembureau &amp; elektronisch stemmen in stembureau of vanop de gebruikelijke werkpost</a:t>
          </a:r>
        </a:p>
      </dsp:txBody>
      <dsp:txXfrm>
        <a:off x="1379084" y="1321992"/>
        <a:ext cx="5497809" cy="972191"/>
      </dsp:txXfrm>
    </dsp:sp>
    <dsp:sp modelId="{8652444B-42EE-4513-B8CA-8F03A28F6CD0}">
      <dsp:nvSpPr>
        <dsp:cNvPr id="0" name=""/>
        <dsp:cNvSpPr/>
      </dsp:nvSpPr>
      <dsp:spPr>
        <a:xfrm>
          <a:off x="1029249" y="1033575"/>
          <a:ext cx="319588" cy="2065367"/>
        </a:xfrm>
        <a:custGeom>
          <a:avLst/>
          <a:gdLst/>
          <a:ahLst/>
          <a:cxnLst/>
          <a:rect l="0" t="0" r="0" b="0"/>
          <a:pathLst>
            <a:path>
              <a:moveTo>
                <a:pt x="0" y="0"/>
              </a:moveTo>
              <a:lnTo>
                <a:pt x="0" y="2065367"/>
              </a:lnTo>
              <a:lnTo>
                <a:pt x="319588" y="2065367"/>
              </a:lnTo>
            </a:path>
          </a:pathLst>
        </a:custGeom>
        <a:noFill/>
        <a:ln w="25400" cap="flat" cmpd="sng" algn="ctr">
          <a:solidFill>
            <a:srgbClr val="003478"/>
          </a:solidFill>
          <a:prstDash val="solid"/>
        </a:ln>
        <a:effectLst/>
      </dsp:spPr>
      <dsp:style>
        <a:lnRef idx="2">
          <a:scrgbClr r="0" g="0" b="0"/>
        </a:lnRef>
        <a:fillRef idx="0">
          <a:scrgbClr r="0" g="0" b="0"/>
        </a:fillRef>
        <a:effectRef idx="0">
          <a:scrgbClr r="0" g="0" b="0"/>
        </a:effectRef>
        <a:fontRef idx="minor"/>
      </dsp:style>
    </dsp:sp>
    <dsp:sp modelId="{E5C8F66B-49BA-48BE-85EF-31DC0BE11E78}">
      <dsp:nvSpPr>
        <dsp:cNvPr id="0" name=""/>
        <dsp:cNvSpPr/>
      </dsp:nvSpPr>
      <dsp:spPr>
        <a:xfrm>
          <a:off x="1348838" y="2582600"/>
          <a:ext cx="5717004" cy="1032683"/>
        </a:xfrm>
        <a:prstGeom prst="roundRect">
          <a:avLst>
            <a:gd name="adj" fmla="val 10000"/>
          </a:avLst>
        </a:prstGeom>
        <a:solidFill>
          <a:schemeClr val="lt1">
            <a:alpha val="90000"/>
            <a:hueOff val="0"/>
            <a:satOff val="0"/>
            <a:lumOff val="0"/>
            <a:alphaOff val="0"/>
          </a:schemeClr>
        </a:solidFill>
        <a:ln w="25400" cap="flat" cmpd="sng" algn="ctr">
          <a:solidFill>
            <a:srgbClr val="003478"/>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nl-BE" sz="2000" b="1" kern="1200">
              <a:solidFill>
                <a:srgbClr val="003478"/>
              </a:solidFill>
            </a:rPr>
            <a:t> Stemming per brief</a:t>
          </a:r>
        </a:p>
      </dsp:txBody>
      <dsp:txXfrm>
        <a:off x="1379084" y="2612846"/>
        <a:ext cx="5656512" cy="9721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BF89D63-056A-433F-97CB-4D61DB64EF00}" type="datetime1">
              <a:rPr lang="nl-BE" smtClean="0"/>
              <a:t>5/01/2024</a:t>
            </a:fld>
            <a:endParaRPr lang="nl-BE"/>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C5852EC-72C3-4F1D-A307-6C948557DB6F}" type="slidenum">
              <a:rPr lang="nl-BE" smtClean="0"/>
              <a:pPr/>
              <a:t>‹nr.›</a:t>
            </a:fld>
            <a:endParaRPr lang="nl-BE"/>
          </a:p>
        </p:txBody>
      </p:sp>
    </p:spTree>
    <p:extLst>
      <p:ext uri="{BB962C8B-B14F-4D97-AF65-F5344CB8AC3E}">
        <p14:creationId xmlns:p14="http://schemas.microsoft.com/office/powerpoint/2010/main" val="138439814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2D52A1B-53B5-458E-A497-2B6EC5519B19}" type="datetime1">
              <a:rPr lang="nl-BE" smtClean="0"/>
              <a:t>5/01/2024</a:t>
            </a:fld>
            <a:endParaRPr lang="nl-BE"/>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96FFCE2-AD00-441A-9884-3553CEA43671}" type="slidenum">
              <a:rPr lang="nl-BE" smtClean="0"/>
              <a:pPr/>
              <a:t>‹nr.›</a:t>
            </a:fld>
            <a:endParaRPr lang="nl-BE"/>
          </a:p>
        </p:txBody>
      </p:sp>
    </p:spTree>
    <p:extLst>
      <p:ext uri="{BB962C8B-B14F-4D97-AF65-F5344CB8AC3E}">
        <p14:creationId xmlns:p14="http://schemas.microsoft.com/office/powerpoint/2010/main" val="81503567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3" Type="http://schemas.openxmlformats.org/officeDocument/2006/relationships/hyperlink" Target="#Art.44"/><Relationship Id="rId2" Type="http://schemas.openxmlformats.org/officeDocument/2006/relationships/slide" Target="../slides/slide120.xml"/><Relationship Id="rId1" Type="http://schemas.openxmlformats.org/officeDocument/2006/relationships/notesMaster" Target="../notesMasters/notesMaster1.xml"/><Relationship Id="rId4" Type="http://schemas.openxmlformats.org/officeDocument/2006/relationships/hyperlink" Target="#LNK0015"/></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3" Type="http://schemas.openxmlformats.org/officeDocument/2006/relationships/hyperlink" Target="#Art.78"/><Relationship Id="rId2" Type="http://schemas.openxmlformats.org/officeDocument/2006/relationships/slide" Target="../slides/slide122.xml"/><Relationship Id="rId1" Type="http://schemas.openxmlformats.org/officeDocument/2006/relationships/notesMaster" Target="../notesMasters/notesMaster1.xml"/><Relationship Id="rId4" Type="http://schemas.openxmlformats.org/officeDocument/2006/relationships/hyperlink" Target="#LNK0023"/></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3" Type="http://schemas.openxmlformats.org/officeDocument/2006/relationships/hyperlink" Target="#Art.78"/><Relationship Id="rId2" Type="http://schemas.openxmlformats.org/officeDocument/2006/relationships/slide" Target="../slides/slide125.xml"/><Relationship Id="rId1" Type="http://schemas.openxmlformats.org/officeDocument/2006/relationships/notesMaster" Target="../notesMasters/notesMaster1.xml"/><Relationship Id="rId4" Type="http://schemas.openxmlformats.org/officeDocument/2006/relationships/hyperlink" Target="#LNK0023"/></Relationships>
</file>

<file path=ppt/notesSlides/_rels/notesSlide12.xml.rels><?xml version="1.0" encoding="UTF-8" standalone="yes"?>
<Relationships xmlns="http://schemas.openxmlformats.org/package/2006/relationships"><Relationship Id="rId3" Type="http://schemas.openxmlformats.org/officeDocument/2006/relationships/hyperlink" Target="#Art.32"/><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Art.34"/></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8" Type="http://schemas.openxmlformats.org/officeDocument/2006/relationships/hyperlink" Target="#Art.84"/><Relationship Id="rId3" Type="http://schemas.openxmlformats.org/officeDocument/2006/relationships/hyperlink" Target="#Art.80"/><Relationship Id="rId7" Type="http://schemas.openxmlformats.org/officeDocument/2006/relationships/hyperlink" Target="#Art.83"/><Relationship Id="rId2" Type="http://schemas.openxmlformats.org/officeDocument/2006/relationships/slide" Target="../slides/slide127.xml"/><Relationship Id="rId1" Type="http://schemas.openxmlformats.org/officeDocument/2006/relationships/notesMaster" Target="../notesMasters/notesMaster1.xml"/><Relationship Id="rId6" Type="http://schemas.openxmlformats.org/officeDocument/2006/relationships/hyperlink" Target="#Art.81"/><Relationship Id="rId5" Type="http://schemas.openxmlformats.org/officeDocument/2006/relationships/hyperlink" Target="#t"/><Relationship Id="rId4" Type="http://schemas.openxmlformats.org/officeDocument/2006/relationships/hyperlink" Target="#Art.82"/></Relationships>
</file>

<file path=ppt/notesSlides/_rels/notesSlide122.xml.rels><?xml version="1.0" encoding="UTF-8" standalone="yes"?>
<Relationships xmlns="http://schemas.openxmlformats.org/package/2006/relationships"><Relationship Id="rId3" Type="http://schemas.openxmlformats.org/officeDocument/2006/relationships/hyperlink" Target="#Art.79"/><Relationship Id="rId2" Type="http://schemas.openxmlformats.org/officeDocument/2006/relationships/slide" Target="../slides/slide128.xml"/><Relationship Id="rId1" Type="http://schemas.openxmlformats.org/officeDocument/2006/relationships/notesMaster" Target="../notesMasters/notesMaster1.xml"/><Relationship Id="rId4" Type="http://schemas.openxmlformats.org/officeDocument/2006/relationships/hyperlink" Target="#LNK0024"/></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Art.35"/><Relationship Id="rId7" Type="http://schemas.openxmlformats.org/officeDocument/2006/relationships/hyperlink" Target="#t"/><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LNK0013"/><Relationship Id="rId5" Type="http://schemas.openxmlformats.org/officeDocument/2006/relationships/hyperlink" Target="#Art.39"/><Relationship Id="rId4" Type="http://schemas.openxmlformats.org/officeDocument/2006/relationships/hyperlink" Target="#Art.37"/></Relationships>
</file>

<file path=ppt/notesSlides/_rels/notesSlide14.xml.rels><?xml version="1.0" encoding="UTF-8" standalone="yes"?>
<Relationships xmlns="http://schemas.openxmlformats.org/package/2006/relationships"><Relationship Id="rId3" Type="http://schemas.openxmlformats.org/officeDocument/2006/relationships/hyperlink" Target="#Art.39"/><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LNK0013"/></Relationships>
</file>

<file path=ppt/notesSlides/_rels/notesSlide15.xml.rels><?xml version="1.0" encoding="UTF-8" standalone="yes"?>
<Relationships xmlns="http://schemas.openxmlformats.org/package/2006/relationships"><Relationship Id="rId3" Type="http://schemas.openxmlformats.org/officeDocument/2006/relationships/hyperlink" Target="#Art.36"/><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Art.38"/></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Art.36"/><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Art.40"/><Relationship Id="rId5" Type="http://schemas.openxmlformats.org/officeDocument/2006/relationships/hyperlink" Target="#t"/><Relationship Id="rId4" Type="http://schemas.openxmlformats.org/officeDocument/2006/relationships/hyperlink" Target="#Art.38"/></Relationships>
</file>

<file path=ppt/notesSlides/_rels/notesSlide18.xml.rels><?xml version="1.0" encoding="UTF-8" standalone="yes"?>
<Relationships xmlns="http://schemas.openxmlformats.org/package/2006/relationships"><Relationship Id="rId3" Type="http://schemas.openxmlformats.org/officeDocument/2006/relationships/hyperlink" Target="#Art.38"/><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Art.40"/></Relationships>
</file>

<file path=ppt/notesSlides/_rels/notesSlide19.xml.rels><?xml version="1.0" encoding="UTF-8" standalone="yes"?>
<Relationships xmlns="http://schemas.openxmlformats.org/package/2006/relationships"><Relationship Id="rId3" Type="http://schemas.openxmlformats.org/officeDocument/2006/relationships/hyperlink" Target="#Art.38"/><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Art.39"/><Relationship Id="rId5" Type="http://schemas.openxmlformats.org/officeDocument/2006/relationships/hyperlink" Target="#Art.37"/><Relationship Id="rId4" Type="http://schemas.openxmlformats.org/officeDocument/2006/relationships/hyperlink" Target="#Art.40"/></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Art.40"/><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Art.43"/><Relationship Id="rId5" Type="http://schemas.openxmlformats.org/officeDocument/2006/relationships/hyperlink" Target="#Art.41"/><Relationship Id="rId4" Type="http://schemas.openxmlformats.org/officeDocument/2006/relationships/hyperlink" Target="#Art.42"/></Relationships>
</file>

<file path=ppt/notesSlides/_rels/notesSlide24.xml.rels><?xml version="1.0" encoding="UTF-8" standalone="yes"?>
<Relationships xmlns="http://schemas.openxmlformats.org/package/2006/relationships"><Relationship Id="rId3" Type="http://schemas.openxmlformats.org/officeDocument/2006/relationships/hyperlink" Target="#Art.42"/><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Art.44"/></Relationships>
</file>

<file path=ppt/notesSlides/_rels/notesSlide25.xml.rels><?xml version="1.0" encoding="UTF-8" standalone="yes"?>
<Relationships xmlns="http://schemas.openxmlformats.org/package/2006/relationships"><Relationship Id="rId3" Type="http://schemas.openxmlformats.org/officeDocument/2006/relationships/hyperlink" Target="#Art.41"/><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Art.43"/></Relationships>
</file>

<file path=ppt/notesSlides/_rels/notesSlide26.xml.rels><?xml version="1.0" encoding="UTF-8" standalone="yes"?>
<Relationships xmlns="http://schemas.openxmlformats.org/package/2006/relationships"><Relationship Id="rId3" Type="http://schemas.openxmlformats.org/officeDocument/2006/relationships/hyperlink" Target="#Art.41"/><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Art.43"/></Relationships>
</file>

<file path=ppt/notesSlides/_rels/notesSlide27.xml.rels><?xml version="1.0" encoding="UTF-8" standalone="yes"?>
<Relationships xmlns="http://schemas.openxmlformats.org/package/2006/relationships"><Relationship Id="rId3" Type="http://schemas.openxmlformats.org/officeDocument/2006/relationships/hyperlink" Target="#Art.41"/><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Art.43"/></Relationships>
</file>

<file path=ppt/notesSlides/_rels/notesSlide28.xml.rels><?xml version="1.0" encoding="UTF-8" standalone="yes"?>
<Relationships xmlns="http://schemas.openxmlformats.org/package/2006/relationships"><Relationship Id="rId3" Type="http://schemas.openxmlformats.org/officeDocument/2006/relationships/hyperlink" Target="#Art.43"/><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LNK0014"/></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Art.75"/><Relationship Id="rId3" Type="http://schemas.openxmlformats.org/officeDocument/2006/relationships/hyperlink" Target="#Art.70"/><Relationship Id="rId7" Type="http://schemas.openxmlformats.org/officeDocument/2006/relationships/hyperlink" Target="#Art.74"/><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Art.73"/><Relationship Id="rId5" Type="http://schemas.openxmlformats.org/officeDocument/2006/relationships/hyperlink" Target="#Art.71"/><Relationship Id="rId4" Type="http://schemas.openxmlformats.org/officeDocument/2006/relationships/hyperlink" Target="#Art.72"/><Relationship Id="rId9" Type="http://schemas.openxmlformats.org/officeDocument/2006/relationships/hyperlink" Target="#t"/></Relationships>
</file>

<file path=ppt/notesSlides/_rels/notesSlide32.xml.rels><?xml version="1.0" encoding="UTF-8" standalone="yes"?>
<Relationships xmlns="http://schemas.openxmlformats.org/package/2006/relationships"><Relationship Id="rId3" Type="http://schemas.openxmlformats.org/officeDocument/2006/relationships/hyperlink" Target="#Art.74"/><Relationship Id="rId7" Type="http://schemas.openxmlformats.org/officeDocument/2006/relationships/hyperlink" Target="#LNK0021"/><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Art.77"/><Relationship Id="rId5" Type="http://schemas.openxmlformats.org/officeDocument/2006/relationships/hyperlink" Target="#Art.75"/><Relationship Id="rId4" Type="http://schemas.openxmlformats.org/officeDocument/2006/relationships/hyperlink" Target="#Art.76"/></Relationships>
</file>

<file path=ppt/notesSlides/_rels/notesSlide33.xml.rels><?xml version="1.0" encoding="UTF-8" standalone="yes"?>
<Relationships xmlns="http://schemas.openxmlformats.org/package/2006/relationships"><Relationship Id="rId3" Type="http://schemas.openxmlformats.org/officeDocument/2006/relationships/hyperlink" Target="#Art.56"/><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Art.58"/></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Art.12bis"/><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Art.14"/></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Art.45"/><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Art.47"/></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Art.77"/><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LNK0022"/></Relationships>
</file>

<file path=ppt/notesSlides/_rels/notesSlide4.xml.rels><?xml version="1.0" encoding="UTF-8" standalone="yes"?>
<Relationships xmlns="http://schemas.openxmlformats.org/package/2006/relationships"><Relationship Id="rId8" Type="http://schemas.openxmlformats.org/officeDocument/2006/relationships/hyperlink" Target="#Art.59"/><Relationship Id="rId3" Type="http://schemas.openxmlformats.org/officeDocument/2006/relationships/hyperlink" Target="#Art.32"/><Relationship Id="rId7" Type="http://schemas.openxmlformats.org/officeDocument/2006/relationships/hyperlink" Target="#Art.57"/><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Art.21"/><Relationship Id="rId5" Type="http://schemas.openxmlformats.org/officeDocument/2006/relationships/hyperlink" Target="#Art.20bis"/><Relationship Id="rId4" Type="http://schemas.openxmlformats.org/officeDocument/2006/relationships/hyperlink" Target="#Art.34"/></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Art.77"/><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LNK0022"/></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Art.77"/><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t"/><Relationship Id="rId4" Type="http://schemas.openxmlformats.org/officeDocument/2006/relationships/hyperlink" Target="#LNK0022"/></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Art.77"/><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LNK0022"/></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Art.46"/><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Art.48"/></Relationships>
</file>

<file path=ppt/notesSlides/_rels/notesSlide52.xml.rels><?xml version="1.0" encoding="UTF-8" standalone="yes"?>
<Relationships xmlns="http://schemas.openxmlformats.org/package/2006/relationships"><Relationship Id="rId3" Type="http://schemas.openxmlformats.org/officeDocument/2006/relationships/hyperlink" Target="#Art.46"/><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Art.48"/></Relationships>
</file>

<file path=ppt/notesSlides/_rels/notesSlide53.xml.rels><?xml version="1.0" encoding="UTF-8" standalone="yes"?>
<Relationships xmlns="http://schemas.openxmlformats.org/package/2006/relationships"><Relationship Id="rId3" Type="http://schemas.openxmlformats.org/officeDocument/2006/relationships/hyperlink" Target="#Art.46"/><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Art.48"/></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Art.46"/><Relationship Id="rId2" Type="http://schemas.openxmlformats.org/officeDocument/2006/relationships/slide" Target="../slides/slide55.xml"/><Relationship Id="rId1" Type="http://schemas.openxmlformats.org/officeDocument/2006/relationships/notesMaster" Target="../notesMasters/notesMaster1.xml"/><Relationship Id="rId6" Type="http://schemas.openxmlformats.org/officeDocument/2006/relationships/hyperlink" Target="#Art.59"/><Relationship Id="rId5" Type="http://schemas.openxmlformats.org/officeDocument/2006/relationships/hyperlink" Target="#Art.57"/><Relationship Id="rId4" Type="http://schemas.openxmlformats.org/officeDocument/2006/relationships/hyperlink" Target="#Art.48"/></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8" Type="http://schemas.openxmlformats.org/officeDocument/2006/relationships/hyperlink" Target="#Art.53"/><Relationship Id="rId3" Type="http://schemas.openxmlformats.org/officeDocument/2006/relationships/hyperlink" Target="#Art.47"/><Relationship Id="rId7" Type="http://schemas.openxmlformats.org/officeDocument/2006/relationships/hyperlink" Target="#Art.52"/><Relationship Id="rId2" Type="http://schemas.openxmlformats.org/officeDocument/2006/relationships/slide" Target="../slides/slide59.xml"/><Relationship Id="rId1" Type="http://schemas.openxmlformats.org/officeDocument/2006/relationships/notesMaster" Target="../notesMasters/notesMaster1.xml"/><Relationship Id="rId6" Type="http://schemas.openxmlformats.org/officeDocument/2006/relationships/hyperlink" Target="#Art.50"/><Relationship Id="rId5" Type="http://schemas.openxmlformats.org/officeDocument/2006/relationships/hyperlink" Target="#Art.48"/><Relationship Id="rId10" Type="http://schemas.openxmlformats.org/officeDocument/2006/relationships/hyperlink" Target="#Art.51"/><Relationship Id="rId4" Type="http://schemas.openxmlformats.org/officeDocument/2006/relationships/hyperlink" Target="#Art.49"/><Relationship Id="rId9" Type="http://schemas.openxmlformats.org/officeDocument/2006/relationships/hyperlink" Target="#Art.55"/></Relationships>
</file>

<file path=ppt/notesSlides/_rels/notesSlide6.xml.rels><?xml version="1.0" encoding="UTF-8" standalone="yes"?>
<Relationships xmlns="http://schemas.openxmlformats.org/package/2006/relationships"><Relationship Id="rId3" Type="http://schemas.openxmlformats.org/officeDocument/2006/relationships/hyperlink" Target="#Art.18"/><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Art.20"/></Relationships>
</file>

<file path=ppt/notesSlides/_rels/notesSlide60.xml.rels><?xml version="1.0" encoding="UTF-8" standalone="yes"?>
<Relationships xmlns="http://schemas.openxmlformats.org/package/2006/relationships"><Relationship Id="rId8" Type="http://schemas.openxmlformats.org/officeDocument/2006/relationships/hyperlink" Target="#t"/><Relationship Id="rId3" Type="http://schemas.openxmlformats.org/officeDocument/2006/relationships/hyperlink" Target="#Art.53"/><Relationship Id="rId7" Type="http://schemas.openxmlformats.org/officeDocument/2006/relationships/hyperlink" Target="#Art.56"/><Relationship Id="rId2" Type="http://schemas.openxmlformats.org/officeDocument/2006/relationships/slide" Target="../slides/slide60.xml"/><Relationship Id="rId1" Type="http://schemas.openxmlformats.org/officeDocument/2006/relationships/notesMaster" Target="../notesMasters/notesMaster1.xml"/><Relationship Id="rId6" Type="http://schemas.openxmlformats.org/officeDocument/2006/relationships/hyperlink" Target="#Art.54"/><Relationship Id="rId5" Type="http://schemas.openxmlformats.org/officeDocument/2006/relationships/hyperlink" Target="#Art.52"/><Relationship Id="rId4" Type="http://schemas.openxmlformats.org/officeDocument/2006/relationships/hyperlink" Target="#Art.55"/></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Art.55"/><Relationship Id="rId2" Type="http://schemas.openxmlformats.org/officeDocument/2006/relationships/slide" Target="../slides/slide62.xml"/><Relationship Id="rId1" Type="http://schemas.openxmlformats.org/officeDocument/2006/relationships/notesMaster" Target="../notesMasters/notesMaster1.xml"/><Relationship Id="rId6" Type="http://schemas.openxmlformats.org/officeDocument/2006/relationships/hyperlink" Target="#LNK0016"/><Relationship Id="rId5" Type="http://schemas.openxmlformats.org/officeDocument/2006/relationships/hyperlink" Target="#Art.58"/><Relationship Id="rId4" Type="http://schemas.openxmlformats.org/officeDocument/2006/relationships/hyperlink" Target="#Art.57"/></Relationships>
</file>

<file path=ppt/notesSlides/_rels/notesSlide63.xml.rels><?xml version="1.0" encoding="UTF-8" standalone="yes"?>
<Relationships xmlns="http://schemas.openxmlformats.org/package/2006/relationships"><Relationship Id="rId3" Type="http://schemas.openxmlformats.org/officeDocument/2006/relationships/hyperlink" Target="#Art.58"/><Relationship Id="rId2" Type="http://schemas.openxmlformats.org/officeDocument/2006/relationships/slide" Target="../slides/slide63.xml"/><Relationship Id="rId1" Type="http://schemas.openxmlformats.org/officeDocument/2006/relationships/notesMaster" Target="../notesMasters/notesMaster1.xml"/><Relationship Id="rId6" Type="http://schemas.openxmlformats.org/officeDocument/2006/relationships/hyperlink" Target="#Art.61"/><Relationship Id="rId5" Type="http://schemas.openxmlformats.org/officeDocument/2006/relationships/hyperlink" Target="#Art.59"/><Relationship Id="rId4" Type="http://schemas.openxmlformats.org/officeDocument/2006/relationships/hyperlink" Target="#LNK0016"/></Relationships>
</file>

<file path=ppt/notesSlides/_rels/notesSlide64.xml.rels><?xml version="1.0" encoding="UTF-8" standalone="yes"?>
<Relationships xmlns="http://schemas.openxmlformats.org/package/2006/relationships"><Relationship Id="rId3" Type="http://schemas.openxmlformats.org/officeDocument/2006/relationships/hyperlink" Target="#Art.61"/><Relationship Id="rId2" Type="http://schemas.openxmlformats.org/officeDocument/2006/relationships/slide" Target="../slides/slide64.xml"/><Relationship Id="rId1" Type="http://schemas.openxmlformats.org/officeDocument/2006/relationships/notesMaster" Target="../notesMasters/notesMaster1.xml"/><Relationship Id="rId4" Type="http://schemas.openxmlformats.org/officeDocument/2006/relationships/hyperlink" Target="#Art.63"/></Relationships>
</file>

<file path=ppt/notesSlides/_rels/notesSlide65.xml.rels><?xml version="1.0" encoding="UTF-8" standalone="yes"?>
<Relationships xmlns="http://schemas.openxmlformats.org/package/2006/relationships"><Relationship Id="rId3" Type="http://schemas.openxmlformats.org/officeDocument/2006/relationships/hyperlink" Target="#Art.60"/><Relationship Id="rId7" Type="http://schemas.openxmlformats.org/officeDocument/2006/relationships/hyperlink" Target="#Art.61"/><Relationship Id="rId2" Type="http://schemas.openxmlformats.org/officeDocument/2006/relationships/slide" Target="../slides/slide65.xml"/><Relationship Id="rId1" Type="http://schemas.openxmlformats.org/officeDocument/2006/relationships/notesMaster" Target="../notesMasters/notesMaster1.xml"/><Relationship Id="rId6" Type="http://schemas.openxmlformats.org/officeDocument/2006/relationships/hyperlink" Target="#Art.59"/><Relationship Id="rId5" Type="http://schemas.openxmlformats.org/officeDocument/2006/relationships/hyperlink" Target="#Art.57"/><Relationship Id="rId4" Type="http://schemas.openxmlformats.org/officeDocument/2006/relationships/hyperlink" Target="#Art.62"/></Relationships>
</file>

<file path=ppt/notesSlides/_rels/notesSlide66.xml.rels><?xml version="1.0" encoding="UTF-8" standalone="yes"?>
<Relationships xmlns="http://schemas.openxmlformats.org/package/2006/relationships"><Relationship Id="rId3" Type="http://schemas.openxmlformats.org/officeDocument/2006/relationships/hyperlink" Target="#Art.60"/><Relationship Id="rId2" Type="http://schemas.openxmlformats.org/officeDocument/2006/relationships/slide" Target="../slides/slide66.xml"/><Relationship Id="rId1" Type="http://schemas.openxmlformats.org/officeDocument/2006/relationships/notesMaster" Target="../notesMasters/notesMaster1.xml"/><Relationship Id="rId6" Type="http://schemas.openxmlformats.org/officeDocument/2006/relationships/hyperlink" Target="#Art.59"/><Relationship Id="rId5" Type="http://schemas.openxmlformats.org/officeDocument/2006/relationships/hyperlink" Target="#Art.57"/><Relationship Id="rId4" Type="http://schemas.openxmlformats.org/officeDocument/2006/relationships/hyperlink" Target="#Art.62"/></Relationships>
</file>

<file path=ppt/notesSlides/_rels/notesSlide67.xml.rels><?xml version="1.0" encoding="UTF-8" standalone="yes"?>
<Relationships xmlns="http://schemas.openxmlformats.org/package/2006/relationships"><Relationship Id="rId3" Type="http://schemas.openxmlformats.org/officeDocument/2006/relationships/hyperlink" Target="#Art.62"/><Relationship Id="rId2" Type="http://schemas.openxmlformats.org/officeDocument/2006/relationships/slide" Target="../slides/slide67.xml"/><Relationship Id="rId1" Type="http://schemas.openxmlformats.org/officeDocument/2006/relationships/notesMaster" Target="../notesMasters/notesMaster1.xml"/><Relationship Id="rId4" Type="http://schemas.openxmlformats.org/officeDocument/2006/relationships/hyperlink" Target="#LNK0018"/></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Art.63"/><Relationship Id="rId2" Type="http://schemas.openxmlformats.org/officeDocument/2006/relationships/slide" Target="../slides/slide73.xml"/><Relationship Id="rId1" Type="http://schemas.openxmlformats.org/officeDocument/2006/relationships/notesMaster" Target="../notesMasters/notesMaster1.xml"/><Relationship Id="rId4" Type="http://schemas.openxmlformats.org/officeDocument/2006/relationships/hyperlink" Target="#Art.65"/></Relationships>
</file>

<file path=ppt/notesSlides/_rels/notesSlide71.xml.rels><?xml version="1.0" encoding="UTF-8" standalone="yes"?>
<Relationships xmlns="http://schemas.openxmlformats.org/package/2006/relationships"><Relationship Id="rId3" Type="http://schemas.openxmlformats.org/officeDocument/2006/relationships/hyperlink" Target="#Art.63"/><Relationship Id="rId2" Type="http://schemas.openxmlformats.org/officeDocument/2006/relationships/slide" Target="../slides/slide74.xml"/><Relationship Id="rId1" Type="http://schemas.openxmlformats.org/officeDocument/2006/relationships/notesMaster" Target="../notesMasters/notesMaster1.xml"/><Relationship Id="rId4" Type="http://schemas.openxmlformats.org/officeDocument/2006/relationships/hyperlink" Target="#Art.65"/></Relationships>
</file>

<file path=ppt/notesSlides/_rels/notesSlide72.xml.rels><?xml version="1.0" encoding="UTF-8" standalone="yes"?>
<Relationships xmlns="http://schemas.openxmlformats.org/package/2006/relationships"><Relationship Id="rId3" Type="http://schemas.openxmlformats.org/officeDocument/2006/relationships/hyperlink" Target="#Art.64"/><Relationship Id="rId2" Type="http://schemas.openxmlformats.org/officeDocument/2006/relationships/slide" Target="../slides/slide75.xml"/><Relationship Id="rId1" Type="http://schemas.openxmlformats.org/officeDocument/2006/relationships/notesMaster" Target="../notesMasters/notesMaster1.xml"/><Relationship Id="rId4" Type="http://schemas.openxmlformats.org/officeDocument/2006/relationships/hyperlink" Target="#Art.66"/></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Art.64"/><Relationship Id="rId2" Type="http://schemas.openxmlformats.org/officeDocument/2006/relationships/slide" Target="../slides/slide77.xml"/><Relationship Id="rId1" Type="http://schemas.openxmlformats.org/officeDocument/2006/relationships/notesMaster" Target="../notesMasters/notesMaster1.xml"/><Relationship Id="rId4" Type="http://schemas.openxmlformats.org/officeDocument/2006/relationships/hyperlink" Target="#Art.66"/></Relationships>
</file>

<file path=ppt/notesSlides/_rels/notesSlide75.xml.rels><?xml version="1.0" encoding="UTF-8" standalone="yes"?>
<Relationships xmlns="http://schemas.openxmlformats.org/package/2006/relationships"><Relationship Id="rId3" Type="http://schemas.openxmlformats.org/officeDocument/2006/relationships/hyperlink" Target="#Art.64"/><Relationship Id="rId2" Type="http://schemas.openxmlformats.org/officeDocument/2006/relationships/slide" Target="../slides/slide78.xml"/><Relationship Id="rId1" Type="http://schemas.openxmlformats.org/officeDocument/2006/relationships/notesMaster" Target="../notesMasters/notesMaster1.xml"/><Relationship Id="rId4" Type="http://schemas.openxmlformats.org/officeDocument/2006/relationships/hyperlink" Target="#Art.66"/></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Art.65"/><Relationship Id="rId2" Type="http://schemas.openxmlformats.org/officeDocument/2006/relationships/slide" Target="../slides/slide85.xml"/><Relationship Id="rId1" Type="http://schemas.openxmlformats.org/officeDocument/2006/relationships/notesMaster" Target="../notesMasters/notesMaster1.xml"/><Relationship Id="rId4" Type="http://schemas.openxmlformats.org/officeDocument/2006/relationships/hyperlink" Target="#Art.67"/></Relationships>
</file>

<file path=ppt/notesSlides/_rels/notesSlide82.xml.rels><?xml version="1.0" encoding="UTF-8" standalone="yes"?>
<Relationships xmlns="http://schemas.openxmlformats.org/package/2006/relationships"><Relationship Id="rId3" Type="http://schemas.openxmlformats.org/officeDocument/2006/relationships/hyperlink" Target="#Art.65"/><Relationship Id="rId2" Type="http://schemas.openxmlformats.org/officeDocument/2006/relationships/slide" Target="../slides/slide86.xml"/><Relationship Id="rId1" Type="http://schemas.openxmlformats.org/officeDocument/2006/relationships/notesMaster" Target="../notesMasters/notesMaster1.xml"/><Relationship Id="rId4" Type="http://schemas.openxmlformats.org/officeDocument/2006/relationships/hyperlink" Target="#Art.67"/></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Art.65"/><Relationship Id="rId2" Type="http://schemas.openxmlformats.org/officeDocument/2006/relationships/slide" Target="../slides/slide88.xml"/><Relationship Id="rId1" Type="http://schemas.openxmlformats.org/officeDocument/2006/relationships/notesMaster" Target="../notesMasters/notesMaster1.xml"/><Relationship Id="rId4" Type="http://schemas.openxmlformats.org/officeDocument/2006/relationships/hyperlink" Target="#Art.67"/></Relationships>
</file>

<file path=ppt/notesSlides/_rels/notesSlide85.xml.rels><?xml version="1.0" encoding="UTF-8" standalone="yes"?>
<Relationships xmlns="http://schemas.openxmlformats.org/package/2006/relationships"><Relationship Id="rId3" Type="http://schemas.openxmlformats.org/officeDocument/2006/relationships/hyperlink" Target="#Art.65"/><Relationship Id="rId2" Type="http://schemas.openxmlformats.org/officeDocument/2006/relationships/slide" Target="../slides/slide89.xml"/><Relationship Id="rId1" Type="http://schemas.openxmlformats.org/officeDocument/2006/relationships/notesMaster" Target="../notesMasters/notesMaster1.xml"/><Relationship Id="rId4" Type="http://schemas.openxmlformats.org/officeDocument/2006/relationships/hyperlink" Target="#Art.67"/></Relationships>
</file>

<file path=ppt/notesSlides/_rels/notesSlide86.xml.rels><?xml version="1.0" encoding="UTF-8" standalone="yes"?>
<Relationships xmlns="http://schemas.openxmlformats.org/package/2006/relationships"><Relationship Id="rId3" Type="http://schemas.openxmlformats.org/officeDocument/2006/relationships/hyperlink" Target="#Art.66"/><Relationship Id="rId2" Type="http://schemas.openxmlformats.org/officeDocument/2006/relationships/slide" Target="../slides/slide90.xml"/><Relationship Id="rId1" Type="http://schemas.openxmlformats.org/officeDocument/2006/relationships/notesMaster" Target="../notesMasters/notesMaster1.xml"/><Relationship Id="rId4" Type="http://schemas.openxmlformats.org/officeDocument/2006/relationships/hyperlink" Target="#Art.68"/></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
          </p:nvPr>
        </p:nvSpPr>
        <p:spPr/>
        <p:txBody>
          <a:bodyPr/>
          <a:lstStyle/>
          <a:p>
            <a:fld id="{72D52A1B-53B5-458E-A497-2B6EC5519B19}" type="datetime1">
              <a:rPr lang="nl-BE" smtClean="0"/>
              <a:t>5/01/2024</a:t>
            </a:fld>
            <a:endParaRPr lang="nl-BE"/>
          </a:p>
        </p:txBody>
      </p:sp>
      <p:sp>
        <p:nvSpPr>
          <p:cNvPr id="5" name="Tijdelijke aanduiding voor dianummer 4"/>
          <p:cNvSpPr>
            <a:spLocks noGrp="1"/>
          </p:cNvSpPr>
          <p:nvPr>
            <p:ph type="sldNum" sz="quarter" idx="5"/>
          </p:nvPr>
        </p:nvSpPr>
        <p:spPr/>
        <p:txBody>
          <a:bodyPr/>
          <a:lstStyle/>
          <a:p>
            <a:fld id="{F96FFCE2-AD00-441A-9884-3553CEA43671}" type="slidenum">
              <a:rPr lang="nl-BE" smtClean="0"/>
              <a:pPr/>
              <a:t>1</a:t>
            </a:fld>
            <a:endParaRPr lang="nl-BE"/>
          </a:p>
        </p:txBody>
      </p:sp>
    </p:spTree>
    <p:extLst>
      <p:ext uri="{BB962C8B-B14F-4D97-AF65-F5344CB8AC3E}">
        <p14:creationId xmlns:p14="http://schemas.microsoft.com/office/powerpoint/2010/main" val="281973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a:p>
        </p:txBody>
      </p:sp>
      <p:sp>
        <p:nvSpPr>
          <p:cNvPr id="4" name="Tijdelijke aanduiding voor datum 3"/>
          <p:cNvSpPr>
            <a:spLocks noGrp="1"/>
          </p:cNvSpPr>
          <p:nvPr>
            <p:ph type="dt" idx="1"/>
          </p:nvPr>
        </p:nvSpPr>
        <p:spPr/>
        <p:txBody>
          <a:bodyPr/>
          <a:lstStyle/>
          <a:p>
            <a:fld id="{F36AFBA2-6D8C-417E-BFD3-3FDC4C24A73E}" type="datetime1">
              <a:rPr lang="nl-BE" smtClean="0"/>
              <a:t>5/01/2024</a:t>
            </a:fld>
            <a:endParaRPr lang="nl-BE"/>
          </a:p>
        </p:txBody>
      </p:sp>
      <p:sp>
        <p:nvSpPr>
          <p:cNvPr id="5" name="Tijdelijke aanduiding voor dianummer 4"/>
          <p:cNvSpPr>
            <a:spLocks noGrp="1"/>
          </p:cNvSpPr>
          <p:nvPr>
            <p:ph type="sldNum" sz="quarter" idx="5"/>
          </p:nvPr>
        </p:nvSpPr>
        <p:spPr/>
        <p:txBody>
          <a:bodyPr/>
          <a:lstStyle/>
          <a:p>
            <a:fld id="{F96FFCE2-AD00-441A-9884-3553CEA43671}" type="slidenum">
              <a:rPr lang="nl-BE" smtClean="0"/>
              <a:pPr/>
              <a:t>10</a:t>
            </a:fld>
            <a:endParaRPr lang="nl-BE"/>
          </a:p>
        </p:txBody>
      </p:sp>
    </p:spTree>
    <p:extLst>
      <p:ext uri="{BB962C8B-B14F-4D97-AF65-F5344CB8AC3E}">
        <p14:creationId xmlns:p14="http://schemas.microsoft.com/office/powerpoint/2010/main" val="181696421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atum 3"/>
          <p:cNvSpPr>
            <a:spLocks noGrp="1"/>
          </p:cNvSpPr>
          <p:nvPr>
            <p:ph type="dt" idx="10"/>
          </p:nvPr>
        </p:nvSpPr>
        <p:spPr/>
        <p:txBody>
          <a:bodyPr/>
          <a:lstStyle/>
          <a:p>
            <a:fld id="{772F89E0-7B85-4D26-BB9A-2F782BCA0EC2}"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106</a:t>
            </a:fld>
            <a:endParaRPr lang="nl-BE"/>
          </a:p>
        </p:txBody>
      </p:sp>
    </p:spTree>
    <p:extLst>
      <p:ext uri="{BB962C8B-B14F-4D97-AF65-F5344CB8AC3E}">
        <p14:creationId xmlns:p14="http://schemas.microsoft.com/office/powerpoint/2010/main" val="193797252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atum 3"/>
          <p:cNvSpPr>
            <a:spLocks noGrp="1"/>
          </p:cNvSpPr>
          <p:nvPr>
            <p:ph type="dt" idx="10"/>
          </p:nvPr>
        </p:nvSpPr>
        <p:spPr/>
        <p:txBody>
          <a:bodyPr/>
          <a:lstStyle/>
          <a:p>
            <a:fld id="{B7D5BA84-5BF3-4D26-885F-4DE7D95D4AE1}"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107</a:t>
            </a:fld>
            <a:endParaRPr lang="nl-BE"/>
          </a:p>
        </p:txBody>
      </p:sp>
    </p:spTree>
    <p:extLst>
      <p:ext uri="{BB962C8B-B14F-4D97-AF65-F5344CB8AC3E}">
        <p14:creationId xmlns:p14="http://schemas.microsoft.com/office/powerpoint/2010/main" val="353770601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atum 3"/>
          <p:cNvSpPr>
            <a:spLocks noGrp="1"/>
          </p:cNvSpPr>
          <p:nvPr>
            <p:ph type="dt" idx="10"/>
          </p:nvPr>
        </p:nvSpPr>
        <p:spPr/>
        <p:txBody>
          <a:bodyPr/>
          <a:lstStyle/>
          <a:p>
            <a:fld id="{D501BF2B-A22D-40ED-8926-C2E1B5CC5948}"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108</a:t>
            </a:fld>
            <a:endParaRPr lang="nl-BE"/>
          </a:p>
        </p:txBody>
      </p:sp>
    </p:spTree>
    <p:extLst>
      <p:ext uri="{BB962C8B-B14F-4D97-AF65-F5344CB8AC3E}">
        <p14:creationId xmlns:p14="http://schemas.microsoft.com/office/powerpoint/2010/main" val="358778267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atum 3"/>
          <p:cNvSpPr>
            <a:spLocks noGrp="1"/>
          </p:cNvSpPr>
          <p:nvPr>
            <p:ph type="dt" idx="10"/>
          </p:nvPr>
        </p:nvSpPr>
        <p:spPr/>
        <p:txBody>
          <a:bodyPr/>
          <a:lstStyle/>
          <a:p>
            <a:fld id="{412EA8A6-61D1-45B1-8C7C-7D21325871D3}"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109</a:t>
            </a:fld>
            <a:endParaRPr lang="nl-BE"/>
          </a:p>
        </p:txBody>
      </p:sp>
    </p:spTree>
    <p:extLst>
      <p:ext uri="{BB962C8B-B14F-4D97-AF65-F5344CB8AC3E}">
        <p14:creationId xmlns:p14="http://schemas.microsoft.com/office/powerpoint/2010/main" val="64410318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None/>
              <a:defRPr/>
            </a:pPr>
            <a:r>
              <a:rPr lang="nl-BE" altLang="nl-BE" u="sng">
                <a:latin typeface="Calibri" panose="020F0502020204030204" pitchFamily="34" charset="0"/>
              </a:rPr>
              <a:t>Lijst 1</a:t>
            </a:r>
            <a:r>
              <a:rPr lang="nl-BE" altLang="nl-BE">
                <a:latin typeface="Calibri" panose="020F0502020204030204" pitchFamily="34" charset="0"/>
              </a:rPr>
              <a:t>			    </a:t>
            </a:r>
            <a:r>
              <a:rPr lang="nl-BE" altLang="nl-BE" u="sng">
                <a:latin typeface="Calibri" panose="020F0502020204030204" pitchFamily="34" charset="0"/>
              </a:rPr>
              <a:t>Lijst 2</a:t>
            </a:r>
            <a:r>
              <a:rPr lang="nl-BE" altLang="nl-BE">
                <a:latin typeface="Calibri" panose="020F0502020204030204" pitchFamily="34" charset="0"/>
              </a:rPr>
              <a:t>			</a:t>
            </a:r>
          </a:p>
          <a:p>
            <a:pPr>
              <a:buNone/>
              <a:defRPr/>
            </a:pPr>
            <a:r>
              <a:rPr lang="nl-BE" altLang="nl-BE">
                <a:latin typeface="Calibri" panose="020F0502020204030204" pitchFamily="34" charset="0"/>
              </a:rPr>
              <a:t>1 vol. lijststembiljet	                   	      6			</a:t>
            </a:r>
          </a:p>
          <a:p>
            <a:pPr>
              <a:buNone/>
              <a:defRPr/>
            </a:pPr>
            <a:r>
              <a:rPr lang="nl-BE" altLang="nl-BE" u="none">
                <a:latin typeface="Calibri" panose="020F0502020204030204" pitchFamily="34" charset="0"/>
              </a:rPr>
              <a:t>20 naamstembrieven	     	    15</a:t>
            </a:r>
            <a:r>
              <a:rPr lang="nl-BE" altLang="nl-BE">
                <a:latin typeface="Calibri" panose="020F0502020204030204" pitchFamily="34" charset="0"/>
              </a:rPr>
              <a:t>			</a:t>
            </a:r>
          </a:p>
          <a:p>
            <a:endParaRPr lang="nl-BE"/>
          </a:p>
        </p:txBody>
      </p:sp>
      <p:sp>
        <p:nvSpPr>
          <p:cNvPr id="4" name="Tijdelijke aanduiding voor datum 3"/>
          <p:cNvSpPr>
            <a:spLocks noGrp="1"/>
          </p:cNvSpPr>
          <p:nvPr>
            <p:ph type="dt" idx="10"/>
          </p:nvPr>
        </p:nvSpPr>
        <p:spPr/>
        <p:txBody>
          <a:bodyPr/>
          <a:lstStyle/>
          <a:p>
            <a:fld id="{25BB538C-FFAF-4569-A62E-370FAA252661}"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110</a:t>
            </a:fld>
            <a:endParaRPr lang="nl-BE"/>
          </a:p>
        </p:txBody>
      </p:sp>
    </p:spTree>
    <p:extLst>
      <p:ext uri="{BB962C8B-B14F-4D97-AF65-F5344CB8AC3E}">
        <p14:creationId xmlns:p14="http://schemas.microsoft.com/office/powerpoint/2010/main" val="149253612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None/>
              <a:defRPr/>
            </a:pPr>
            <a:r>
              <a:rPr lang="nl-BE" altLang="nl-BE" u="sng">
                <a:latin typeface="Calibri" panose="020F0502020204030204" pitchFamily="34" charset="0"/>
              </a:rPr>
              <a:t>Lijst 1</a:t>
            </a:r>
            <a:r>
              <a:rPr lang="nl-BE" altLang="nl-BE">
                <a:latin typeface="Calibri" panose="020F0502020204030204" pitchFamily="34" charset="0"/>
              </a:rPr>
              <a:t>			    </a:t>
            </a:r>
            <a:r>
              <a:rPr lang="nl-BE" altLang="nl-BE" u="sng">
                <a:latin typeface="Calibri" panose="020F0502020204030204" pitchFamily="34" charset="0"/>
              </a:rPr>
              <a:t>Lijst 2</a:t>
            </a:r>
            <a:r>
              <a:rPr lang="nl-BE" altLang="nl-BE">
                <a:latin typeface="Calibri" panose="020F0502020204030204" pitchFamily="34" charset="0"/>
              </a:rPr>
              <a:t>			</a:t>
            </a:r>
          </a:p>
          <a:p>
            <a:pPr>
              <a:buNone/>
              <a:defRPr/>
            </a:pPr>
            <a:r>
              <a:rPr lang="nl-BE" altLang="nl-BE">
                <a:latin typeface="Calibri" panose="020F0502020204030204" pitchFamily="34" charset="0"/>
              </a:rPr>
              <a:t>1 vol. lijststembiljet	                   	      6			</a:t>
            </a:r>
          </a:p>
          <a:p>
            <a:pPr>
              <a:buNone/>
              <a:defRPr/>
            </a:pPr>
            <a:r>
              <a:rPr lang="nl-BE" altLang="nl-BE" u="none">
                <a:latin typeface="Calibri" panose="020F0502020204030204" pitchFamily="34" charset="0"/>
              </a:rPr>
              <a:t>20 naamstembrieven	     	    15</a:t>
            </a:r>
            <a:r>
              <a:rPr lang="nl-BE" altLang="nl-BE">
                <a:latin typeface="Calibri" panose="020F0502020204030204" pitchFamily="34" charset="0"/>
              </a:rPr>
              <a:t>			</a:t>
            </a:r>
          </a:p>
          <a:p>
            <a:endParaRPr lang="nl-BE"/>
          </a:p>
        </p:txBody>
      </p:sp>
      <p:sp>
        <p:nvSpPr>
          <p:cNvPr id="4" name="Tijdelijke aanduiding voor datum 3"/>
          <p:cNvSpPr>
            <a:spLocks noGrp="1"/>
          </p:cNvSpPr>
          <p:nvPr>
            <p:ph type="dt" idx="10"/>
          </p:nvPr>
        </p:nvSpPr>
        <p:spPr/>
        <p:txBody>
          <a:bodyPr/>
          <a:lstStyle/>
          <a:p>
            <a:fld id="{72D3283F-D72B-4486-A3E0-92F934315B79}"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111</a:t>
            </a:fld>
            <a:endParaRPr lang="nl-BE"/>
          </a:p>
        </p:txBody>
      </p:sp>
    </p:spTree>
    <p:extLst>
      <p:ext uri="{BB962C8B-B14F-4D97-AF65-F5344CB8AC3E}">
        <p14:creationId xmlns:p14="http://schemas.microsoft.com/office/powerpoint/2010/main" val="37765434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Verkiesbaarheidscijfer</a:t>
            </a:r>
            <a:r>
              <a:rPr lang="nl-BE" baseline="0"/>
              <a:t> was 14</a:t>
            </a:r>
          </a:p>
          <a:p>
            <a:r>
              <a:rPr lang="nl-BE" baseline="0"/>
              <a:t>Pot lijst 1 was 2</a:t>
            </a:r>
          </a:p>
          <a:p>
            <a:r>
              <a:rPr lang="nl-BE" baseline="0"/>
              <a:t>Geen enkele kandidaat haalt het– verkozen diegene die meeste stemmen haalde dus </a:t>
            </a:r>
            <a:r>
              <a:rPr lang="nl-BE" baseline="0" err="1"/>
              <a:t>Rotiers</a:t>
            </a:r>
            <a:endParaRPr lang="nl-BE" baseline="0"/>
          </a:p>
          <a:p>
            <a:endParaRPr lang="nl-BE"/>
          </a:p>
        </p:txBody>
      </p:sp>
      <p:sp>
        <p:nvSpPr>
          <p:cNvPr id="4" name="Tijdelijke aanduiding voor datum 3"/>
          <p:cNvSpPr>
            <a:spLocks noGrp="1"/>
          </p:cNvSpPr>
          <p:nvPr>
            <p:ph type="dt" idx="10"/>
          </p:nvPr>
        </p:nvSpPr>
        <p:spPr/>
        <p:txBody>
          <a:bodyPr/>
          <a:lstStyle/>
          <a:p>
            <a:fld id="{AA5D1563-1AA6-4C1F-8108-63F75D14D99D}"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112</a:t>
            </a:fld>
            <a:endParaRPr lang="nl-BE"/>
          </a:p>
        </p:txBody>
      </p:sp>
    </p:spTree>
    <p:extLst>
      <p:ext uri="{BB962C8B-B14F-4D97-AF65-F5344CB8AC3E}">
        <p14:creationId xmlns:p14="http://schemas.microsoft.com/office/powerpoint/2010/main" val="84872126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Verkiesbaarheidscijfer</a:t>
            </a:r>
            <a:r>
              <a:rPr lang="nl-BE" baseline="0"/>
              <a:t> was 14</a:t>
            </a:r>
          </a:p>
          <a:p>
            <a:r>
              <a:rPr lang="nl-BE" baseline="0"/>
              <a:t>Pot lijst 1 was 2</a:t>
            </a:r>
          </a:p>
          <a:p>
            <a:r>
              <a:rPr lang="nl-BE" baseline="0"/>
              <a:t>Geen enkele kandidaat haalt het– verkozen diegene die meeste stemmen haalde dus </a:t>
            </a:r>
            <a:r>
              <a:rPr lang="nl-BE" baseline="0" err="1"/>
              <a:t>Rotiers</a:t>
            </a:r>
            <a:endParaRPr lang="nl-BE" baseline="0"/>
          </a:p>
          <a:p>
            <a:endParaRPr lang="nl-BE"/>
          </a:p>
        </p:txBody>
      </p:sp>
      <p:sp>
        <p:nvSpPr>
          <p:cNvPr id="4" name="Tijdelijke aanduiding voor datum 3"/>
          <p:cNvSpPr>
            <a:spLocks noGrp="1"/>
          </p:cNvSpPr>
          <p:nvPr>
            <p:ph type="dt" idx="10"/>
          </p:nvPr>
        </p:nvSpPr>
        <p:spPr/>
        <p:txBody>
          <a:bodyPr/>
          <a:lstStyle/>
          <a:p>
            <a:fld id="{753CDC5B-A112-42E4-AFF5-4DFEF2FA18E7}"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113</a:t>
            </a:fld>
            <a:endParaRPr lang="nl-BE"/>
          </a:p>
        </p:txBody>
      </p:sp>
    </p:spTree>
    <p:extLst>
      <p:ext uri="{BB962C8B-B14F-4D97-AF65-F5344CB8AC3E}">
        <p14:creationId xmlns:p14="http://schemas.microsoft.com/office/powerpoint/2010/main" val="380346877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0000" lnSpcReduction="20000"/>
          </a:bodyPr>
          <a:lstStyle/>
          <a:p>
            <a:r>
              <a:rPr lang="nl-BE"/>
              <a:t>Verkiesbaarheidscijfer</a:t>
            </a:r>
            <a:r>
              <a:rPr lang="nl-BE" baseline="0"/>
              <a:t> was 14</a:t>
            </a:r>
          </a:p>
          <a:p>
            <a:r>
              <a:rPr lang="nl-BE" baseline="0"/>
              <a:t>Pot lijst 2 was 12</a:t>
            </a:r>
          </a:p>
          <a:p>
            <a:r>
              <a:rPr lang="nl-BE" baseline="0" err="1"/>
              <a:t>Boitseleer</a:t>
            </a:r>
            <a:r>
              <a:rPr lang="nl-BE" baseline="0"/>
              <a:t> haalt verkiesbaarheidscijfer--- verkozen</a:t>
            </a:r>
          </a:p>
          <a:p>
            <a:endParaRPr lang="nl-BE" baseline="0"/>
          </a:p>
          <a:p>
            <a:r>
              <a:rPr lang="nl-BE" u="sng"/>
              <a:t>Art 65 verkiezingswet </a:t>
            </a:r>
            <a:br>
              <a:rPr lang="nl-BE"/>
            </a:br>
            <a:r>
              <a:rPr lang="nl-BE"/>
              <a:t>Wanneer een mandaat met gelijk recht aan verschillende lijsten toekomt, wordt het toegekend aan de lijst met het hoogste kiescijfer. Bij staking van kiescijfers wordt het mandaat toegekend aan de lijst waarop de kandidaat voorkomt die, in toepassing van de bij artikel 66 vastgestelde procedure, het bijkomend mandaat toegekend zou krijgen dat aan zijn lijst toekomt en die </a:t>
            </a:r>
            <a:r>
              <a:rPr lang="nl-BE" b="1"/>
              <a:t>de meeste stemmen </a:t>
            </a:r>
            <a:r>
              <a:rPr lang="nl-BE"/>
              <a:t>heeft behaald, rekening houdend met de lijststemmen en de naamstemmen, of in geval van gelijkheid aan de kandidaat die in de onderneming de grootste anciënniteit heeft.</a:t>
            </a:r>
            <a:br>
              <a:rPr lang="nl-BE"/>
            </a:br>
            <a:endParaRPr lang="nl-BE"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l-BE" b="0" baseline="0"/>
              <a:t>Rechtspraak in dossier Cap Gemini  Hof van Cas. 01/03/1993 : voor de berekening van de meeste stemmen mag je niet beperken tot verkiesbaarheidscijfer</a:t>
            </a:r>
          </a:p>
          <a:p>
            <a:endParaRPr lang="nl-BE" b="0" baseline="0"/>
          </a:p>
          <a:p>
            <a:r>
              <a:rPr lang="nl-BE" baseline="0"/>
              <a:t>3 mandaten </a:t>
            </a:r>
          </a:p>
          <a:p>
            <a:r>
              <a:rPr lang="nl-BE" b="0" u="sng" baseline="0"/>
              <a:t>Lijst 1</a:t>
            </a:r>
            <a:r>
              <a:rPr lang="nl-BE" baseline="0"/>
              <a:t>		</a:t>
            </a:r>
            <a:r>
              <a:rPr lang="nl-BE" u="sng" baseline="0"/>
              <a:t>Lijst 2</a:t>
            </a:r>
            <a:r>
              <a:rPr lang="nl-BE" baseline="0"/>
              <a:t>		</a:t>
            </a:r>
            <a:r>
              <a:rPr lang="nl-BE" u="sng" baseline="0"/>
              <a:t>Lijst 3</a:t>
            </a:r>
          </a:p>
          <a:p>
            <a:r>
              <a:rPr lang="nl-BE"/>
              <a:t>60(1)		30		30</a:t>
            </a:r>
          </a:p>
          <a:p>
            <a:r>
              <a:rPr lang="nl-BE"/>
              <a:t>30(2)</a:t>
            </a:r>
          </a:p>
          <a:p>
            <a:endParaRPr lang="nl-BE"/>
          </a:p>
          <a:p>
            <a:r>
              <a:rPr lang="nl-BE"/>
              <a:t>Derde mandaat voor lijst 2</a:t>
            </a:r>
            <a:r>
              <a:rPr lang="nl-BE" baseline="0"/>
              <a:t> of 3?</a:t>
            </a:r>
          </a:p>
          <a:p>
            <a:endParaRPr lang="nl-BE" baseline="0"/>
          </a:p>
          <a:p>
            <a:endParaRPr lang="nl-BE" u="sng" baseline="0"/>
          </a:p>
          <a:p>
            <a:r>
              <a:rPr lang="nl-BE" u="sng" baseline="0"/>
              <a:t>Lijst 2</a:t>
            </a:r>
            <a:r>
              <a:rPr lang="nl-BE" u="none" baseline="0"/>
              <a:t>		</a:t>
            </a:r>
            <a:r>
              <a:rPr lang="nl-BE" u="sng" baseline="0"/>
              <a:t>Lijst  3</a:t>
            </a:r>
          </a:p>
          <a:p>
            <a:r>
              <a:rPr lang="nl-BE" u="none" baseline="0"/>
              <a:t>LS  20		LS  10</a:t>
            </a:r>
          </a:p>
          <a:p>
            <a:r>
              <a:rPr lang="nl-BE" u="none" baseline="0"/>
              <a:t>NS 10		NS 20</a:t>
            </a:r>
          </a:p>
          <a:p>
            <a:endParaRPr lang="nl-BE" u="none" baseline="0"/>
          </a:p>
          <a:p>
            <a:r>
              <a:rPr lang="nl-BE" u="none" baseline="0"/>
              <a:t>Pot 20		Pot 10</a:t>
            </a:r>
          </a:p>
          <a:p>
            <a:endParaRPr lang="nl-BE" u="none" baseline="0"/>
          </a:p>
          <a:p>
            <a:r>
              <a:rPr lang="nl-BE" u="none" baseline="0"/>
              <a:t>Verkiesbaarheidscijfer voor beide lijsten: 30 x 1/2 = 15</a:t>
            </a:r>
          </a:p>
          <a:p>
            <a:endParaRPr lang="nl-BE" u="none" baseline="0"/>
          </a:p>
          <a:p>
            <a:r>
              <a:rPr lang="nl-BE" u="sng" baseline="0"/>
              <a:t>Lijst 2</a:t>
            </a:r>
            <a:r>
              <a:rPr lang="nl-BE" u="none" baseline="0"/>
              <a:t>		</a:t>
            </a:r>
            <a:r>
              <a:rPr lang="nl-BE" u="sng" baseline="0"/>
              <a:t>Lijst 3</a:t>
            </a:r>
          </a:p>
          <a:p>
            <a:r>
              <a:rPr lang="nl-BE" u="none" baseline="0"/>
              <a:t>A  2 +13=15		A 7 + 8= 15</a:t>
            </a:r>
          </a:p>
          <a:p>
            <a:r>
              <a:rPr lang="nl-BE" u="none" baseline="0"/>
              <a:t>B  6 + 7 = 13		B 18</a:t>
            </a:r>
          </a:p>
          <a:p>
            <a:r>
              <a:rPr lang="nl-BE" u="none" baseline="0"/>
              <a:t>C  2		C 2 </a:t>
            </a:r>
          </a:p>
          <a:p>
            <a:endParaRPr lang="nl-BE" u="none" baseline="0"/>
          </a:p>
          <a:p>
            <a:r>
              <a:rPr lang="nl-BE" u="none" baseline="0"/>
              <a:t>Mandaat voor lijst 3 omdat kandidaat B de meeste stemmen heeft behaald – niet plafonneren tot verkiesbaarheidscijfer</a:t>
            </a:r>
          </a:p>
          <a:p>
            <a:r>
              <a:rPr lang="nl-BE" u="none" baseline="0"/>
              <a:t>Verkozen is daarentegen voor lijst 3 kandidaat A !!!!</a:t>
            </a:r>
          </a:p>
          <a:p>
            <a:r>
              <a:rPr lang="nl-BE" u="none" baseline="0"/>
              <a:t>Want artikel 66 verkiezingswet stelt : d</a:t>
            </a:r>
            <a:r>
              <a:rPr lang="nl-BE"/>
              <a:t>e zetels worden toegekend aan de </a:t>
            </a:r>
            <a:r>
              <a:rPr lang="nl-BE" b="1"/>
              <a:t>kandidaten die in volgorde van hun voordracht </a:t>
            </a:r>
            <a:r>
              <a:rPr lang="nl-BE"/>
              <a:t>het bijzonder verkiesbaarheidscijfer bereiken.</a:t>
            </a:r>
          </a:p>
          <a:p>
            <a:r>
              <a:rPr lang="nl-BE" u="none" baseline="0"/>
              <a:t>Het feit dat de tweede kandidaat meer haalt dan het verkiesbaarheidscijfer speelt geen rol</a:t>
            </a:r>
          </a:p>
          <a:p>
            <a:endParaRPr lang="nl-BE" u="none" baseline="0"/>
          </a:p>
          <a:p>
            <a:endParaRPr lang="nl-BE" u="none" baseline="0"/>
          </a:p>
          <a:p>
            <a:endParaRPr lang="nl-BE"/>
          </a:p>
        </p:txBody>
      </p:sp>
      <p:sp>
        <p:nvSpPr>
          <p:cNvPr id="4" name="Tijdelijke aanduiding voor datum 3"/>
          <p:cNvSpPr>
            <a:spLocks noGrp="1"/>
          </p:cNvSpPr>
          <p:nvPr>
            <p:ph type="dt" idx="10"/>
          </p:nvPr>
        </p:nvSpPr>
        <p:spPr/>
        <p:txBody>
          <a:bodyPr/>
          <a:lstStyle/>
          <a:p>
            <a:fld id="{9DE959B0-DDF8-446C-A51A-976B61BF9635}"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114</a:t>
            </a:fld>
            <a:endParaRPr lang="nl-BE"/>
          </a:p>
        </p:txBody>
      </p:sp>
    </p:spTree>
    <p:extLst>
      <p:ext uri="{BB962C8B-B14F-4D97-AF65-F5344CB8AC3E}">
        <p14:creationId xmlns:p14="http://schemas.microsoft.com/office/powerpoint/2010/main" val="113530129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0000" lnSpcReduction="20000"/>
          </a:bodyPr>
          <a:lstStyle/>
          <a:p>
            <a:r>
              <a:rPr lang="nl-BE"/>
              <a:t>Verkiesbaarheidscijfer</a:t>
            </a:r>
            <a:r>
              <a:rPr lang="nl-BE" baseline="0"/>
              <a:t> was 14</a:t>
            </a:r>
          </a:p>
          <a:p>
            <a:r>
              <a:rPr lang="nl-BE" baseline="0"/>
              <a:t>Pot lijst 2 was 12</a:t>
            </a:r>
          </a:p>
          <a:p>
            <a:r>
              <a:rPr lang="nl-BE" baseline="0" err="1"/>
              <a:t>Boitseleer</a:t>
            </a:r>
            <a:r>
              <a:rPr lang="nl-BE" baseline="0"/>
              <a:t> haalt verkiesbaarheidscijfer--- verkozen</a:t>
            </a:r>
          </a:p>
          <a:p>
            <a:endParaRPr lang="nl-BE" baseline="0"/>
          </a:p>
          <a:p>
            <a:r>
              <a:rPr lang="nl-BE" u="sng"/>
              <a:t>Art 65 verkiezingswet </a:t>
            </a:r>
            <a:br>
              <a:rPr lang="nl-BE"/>
            </a:br>
            <a:r>
              <a:rPr lang="nl-BE"/>
              <a:t>Wanneer een mandaat met gelijk recht aan verschillende lijsten toekomt, wordt het toegekend aan de lijst met het hoogste kiescijfer. Bij staking van kiescijfers wordt het mandaat toegekend aan de lijst waarop de kandidaat voorkomt die, in toepassing van de bij artikel 66 vastgestelde procedure, het bijkomend mandaat toegekend zou krijgen dat aan zijn lijst toekomt en die </a:t>
            </a:r>
            <a:r>
              <a:rPr lang="nl-BE" b="1"/>
              <a:t>de meeste stemmen </a:t>
            </a:r>
            <a:r>
              <a:rPr lang="nl-BE"/>
              <a:t>heeft behaald, rekening houdend met de lijststemmen en de naamstemmen, of in geval van gelijkheid aan de kandidaat die in de onderneming de grootste anciënniteit heeft.</a:t>
            </a:r>
            <a:br>
              <a:rPr lang="nl-BE"/>
            </a:br>
            <a:endParaRPr lang="nl-BE"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l-BE" b="0" baseline="0"/>
              <a:t>Rechtspraak in dossier Cap Gemini  Hof van Cas. 01/03/1993 : voor de berekening van de meeste stemmen mag je niet beperken tot verkiesbaarheidscijfer</a:t>
            </a:r>
          </a:p>
          <a:p>
            <a:endParaRPr lang="nl-BE" b="0" baseline="0"/>
          </a:p>
          <a:p>
            <a:r>
              <a:rPr lang="nl-BE" baseline="0"/>
              <a:t>3 mandaten </a:t>
            </a:r>
          </a:p>
          <a:p>
            <a:r>
              <a:rPr lang="nl-BE" b="0" u="sng" baseline="0"/>
              <a:t>Lijst 1</a:t>
            </a:r>
            <a:r>
              <a:rPr lang="nl-BE" baseline="0"/>
              <a:t>		</a:t>
            </a:r>
            <a:r>
              <a:rPr lang="nl-BE" u="sng" baseline="0"/>
              <a:t>Lijst 2</a:t>
            </a:r>
            <a:r>
              <a:rPr lang="nl-BE" baseline="0"/>
              <a:t>		</a:t>
            </a:r>
            <a:r>
              <a:rPr lang="nl-BE" u="sng" baseline="0"/>
              <a:t>Lijst 3</a:t>
            </a:r>
          </a:p>
          <a:p>
            <a:r>
              <a:rPr lang="nl-BE"/>
              <a:t>60(1)		30		30</a:t>
            </a:r>
          </a:p>
          <a:p>
            <a:r>
              <a:rPr lang="nl-BE"/>
              <a:t>30(2)</a:t>
            </a:r>
          </a:p>
          <a:p>
            <a:endParaRPr lang="nl-BE"/>
          </a:p>
          <a:p>
            <a:r>
              <a:rPr lang="nl-BE"/>
              <a:t>Derde mandaat voor lijst 2</a:t>
            </a:r>
            <a:r>
              <a:rPr lang="nl-BE" baseline="0"/>
              <a:t> of 3?</a:t>
            </a:r>
          </a:p>
          <a:p>
            <a:endParaRPr lang="nl-BE" baseline="0"/>
          </a:p>
          <a:p>
            <a:endParaRPr lang="nl-BE" u="sng" baseline="0"/>
          </a:p>
          <a:p>
            <a:r>
              <a:rPr lang="nl-BE" u="sng" baseline="0"/>
              <a:t>Lijst 2</a:t>
            </a:r>
            <a:r>
              <a:rPr lang="nl-BE" u="none" baseline="0"/>
              <a:t>		</a:t>
            </a:r>
            <a:r>
              <a:rPr lang="nl-BE" u="sng" baseline="0"/>
              <a:t>Lijst  3</a:t>
            </a:r>
          </a:p>
          <a:p>
            <a:r>
              <a:rPr lang="nl-BE" u="none" baseline="0"/>
              <a:t>LS  20		LS  10</a:t>
            </a:r>
          </a:p>
          <a:p>
            <a:r>
              <a:rPr lang="nl-BE" u="none" baseline="0"/>
              <a:t>NS 10		NS 20</a:t>
            </a:r>
          </a:p>
          <a:p>
            <a:endParaRPr lang="nl-BE" u="none" baseline="0"/>
          </a:p>
          <a:p>
            <a:r>
              <a:rPr lang="nl-BE" u="none" baseline="0"/>
              <a:t>Pot 20		Pot 10</a:t>
            </a:r>
          </a:p>
          <a:p>
            <a:endParaRPr lang="nl-BE" u="none" baseline="0"/>
          </a:p>
          <a:p>
            <a:r>
              <a:rPr lang="nl-BE" u="none" baseline="0"/>
              <a:t>Verkiesbaarheidscijfer voor beide lijsten: 30 x 1/2 = 15</a:t>
            </a:r>
          </a:p>
          <a:p>
            <a:endParaRPr lang="nl-BE" u="none" baseline="0"/>
          </a:p>
          <a:p>
            <a:r>
              <a:rPr lang="nl-BE" u="sng" baseline="0"/>
              <a:t>Lijst 2</a:t>
            </a:r>
            <a:r>
              <a:rPr lang="nl-BE" u="none" baseline="0"/>
              <a:t>		</a:t>
            </a:r>
            <a:r>
              <a:rPr lang="nl-BE" u="sng" baseline="0"/>
              <a:t>Lijst 3</a:t>
            </a:r>
          </a:p>
          <a:p>
            <a:r>
              <a:rPr lang="nl-BE" u="none" baseline="0"/>
              <a:t>A  2 +13=15		A 7 + 8= 15</a:t>
            </a:r>
          </a:p>
          <a:p>
            <a:r>
              <a:rPr lang="nl-BE" u="none" baseline="0"/>
              <a:t>B  6 + 7 = 13		B 18</a:t>
            </a:r>
          </a:p>
          <a:p>
            <a:r>
              <a:rPr lang="nl-BE" u="none" baseline="0"/>
              <a:t>C  2		C 2 </a:t>
            </a:r>
          </a:p>
          <a:p>
            <a:endParaRPr lang="nl-BE" u="none" baseline="0"/>
          </a:p>
          <a:p>
            <a:r>
              <a:rPr lang="nl-BE" u="none" baseline="0"/>
              <a:t>Mandaat voor lijst 3 omdat kandidaat B de meeste stemmen heeft behaald – niet plafonneren tot verkiesbaarheidscijfer</a:t>
            </a:r>
          </a:p>
          <a:p>
            <a:r>
              <a:rPr lang="nl-BE" u="none" baseline="0"/>
              <a:t>Verkozen is daarentegen voor lijst 3 kandidaat A !!!!</a:t>
            </a:r>
          </a:p>
          <a:p>
            <a:r>
              <a:rPr lang="nl-BE" u="none" baseline="0"/>
              <a:t>Want artikel 66 verkiezingswet stelt : d</a:t>
            </a:r>
            <a:r>
              <a:rPr lang="nl-BE"/>
              <a:t>e zetels worden toegekend aan de </a:t>
            </a:r>
            <a:r>
              <a:rPr lang="nl-BE" b="1"/>
              <a:t>kandidaten die in volgorde van hun voordracht </a:t>
            </a:r>
            <a:r>
              <a:rPr lang="nl-BE"/>
              <a:t>het bijzonder verkiesbaarheidscijfer bereiken.</a:t>
            </a:r>
          </a:p>
          <a:p>
            <a:r>
              <a:rPr lang="nl-BE" u="none" baseline="0"/>
              <a:t>Het feit dat de tweede kandidaat meer haalt dan het verkiesbaarheidscijfer speelt geen rol</a:t>
            </a:r>
          </a:p>
          <a:p>
            <a:endParaRPr lang="nl-BE" u="none" baseline="0"/>
          </a:p>
          <a:p>
            <a:endParaRPr lang="nl-BE" u="none" baseline="0"/>
          </a:p>
          <a:p>
            <a:endParaRPr lang="nl-BE"/>
          </a:p>
        </p:txBody>
      </p:sp>
      <p:sp>
        <p:nvSpPr>
          <p:cNvPr id="4" name="Tijdelijke aanduiding voor datum 3"/>
          <p:cNvSpPr>
            <a:spLocks noGrp="1"/>
          </p:cNvSpPr>
          <p:nvPr>
            <p:ph type="dt" idx="10"/>
          </p:nvPr>
        </p:nvSpPr>
        <p:spPr/>
        <p:txBody>
          <a:bodyPr/>
          <a:lstStyle/>
          <a:p>
            <a:fld id="{2E599F54-7AE2-448E-A3D9-05385E7F205A}"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115</a:t>
            </a:fld>
            <a:endParaRPr lang="nl-BE"/>
          </a:p>
        </p:txBody>
      </p:sp>
    </p:spTree>
    <p:extLst>
      <p:ext uri="{BB962C8B-B14F-4D97-AF65-F5344CB8AC3E}">
        <p14:creationId xmlns:p14="http://schemas.microsoft.com/office/powerpoint/2010/main" val="601142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492B2-20CB-454E-8AA3-E43BF3DB4E3A}" type="datetime1">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5/01/2024</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FFCE2-AD00-441A-9884-3553CEA43671}"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104929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0000" lnSpcReduction="20000"/>
          </a:bodyPr>
          <a:lstStyle/>
          <a:p>
            <a:r>
              <a:rPr lang="nl-BE"/>
              <a:t>Verkiesbaarheidscijfer</a:t>
            </a:r>
            <a:r>
              <a:rPr lang="nl-BE" baseline="0"/>
              <a:t> was 14</a:t>
            </a:r>
          </a:p>
          <a:p>
            <a:r>
              <a:rPr lang="nl-BE" baseline="0"/>
              <a:t>Pot lijst 2 was 12</a:t>
            </a:r>
          </a:p>
          <a:p>
            <a:r>
              <a:rPr lang="nl-BE" baseline="0" err="1"/>
              <a:t>Boitseleer</a:t>
            </a:r>
            <a:r>
              <a:rPr lang="nl-BE" baseline="0"/>
              <a:t> haalt verkiesbaarheidscijfer--- verkozen</a:t>
            </a:r>
          </a:p>
          <a:p>
            <a:endParaRPr lang="nl-BE" baseline="0"/>
          </a:p>
          <a:p>
            <a:r>
              <a:rPr lang="nl-BE" u="sng"/>
              <a:t>Art 65 verkiezingswet </a:t>
            </a:r>
            <a:br>
              <a:rPr lang="nl-BE"/>
            </a:br>
            <a:r>
              <a:rPr lang="nl-BE"/>
              <a:t>Wanneer een mandaat met gelijk recht aan verschillende lijsten toekomt, wordt het toegekend aan de lijst met het hoogste kiescijfer. Bij staking van kiescijfers wordt het mandaat toegekend aan de lijst waarop de kandidaat voorkomt die, in toepassing van de bij artikel 66 vastgestelde procedure, het bijkomend mandaat toegekend zou krijgen dat aan zijn lijst toekomt en die </a:t>
            </a:r>
            <a:r>
              <a:rPr lang="nl-BE" b="1"/>
              <a:t>de meeste stemmen </a:t>
            </a:r>
            <a:r>
              <a:rPr lang="nl-BE"/>
              <a:t>heeft behaald, rekening houdend met de lijststemmen en de naamstemmen, of in geval van gelijkheid aan de kandidaat die in de onderneming de grootste anciënniteit heeft.</a:t>
            </a:r>
            <a:br>
              <a:rPr lang="nl-BE"/>
            </a:br>
            <a:endParaRPr lang="nl-BE"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l-BE" b="0" baseline="0"/>
              <a:t>Rechtspraak in dossier Cap Gemini  Hof van Cas. 01/03/1993 : voor de berekening van de meeste stemmen mag je niet beperken tot verkiesbaarheidscijfer</a:t>
            </a:r>
          </a:p>
          <a:p>
            <a:endParaRPr lang="nl-BE" b="0" baseline="0"/>
          </a:p>
          <a:p>
            <a:r>
              <a:rPr lang="nl-BE" baseline="0"/>
              <a:t>3 mandaten </a:t>
            </a:r>
          </a:p>
          <a:p>
            <a:r>
              <a:rPr lang="nl-BE" b="0" u="sng" baseline="0"/>
              <a:t>Lijst 1</a:t>
            </a:r>
            <a:r>
              <a:rPr lang="nl-BE" baseline="0"/>
              <a:t>		</a:t>
            </a:r>
            <a:r>
              <a:rPr lang="nl-BE" u="sng" baseline="0"/>
              <a:t>Lijst 2</a:t>
            </a:r>
            <a:r>
              <a:rPr lang="nl-BE" baseline="0"/>
              <a:t>		</a:t>
            </a:r>
            <a:r>
              <a:rPr lang="nl-BE" u="sng" baseline="0"/>
              <a:t>Lijst 3</a:t>
            </a:r>
          </a:p>
          <a:p>
            <a:r>
              <a:rPr lang="nl-BE"/>
              <a:t>60(1)		30		30</a:t>
            </a:r>
          </a:p>
          <a:p>
            <a:r>
              <a:rPr lang="nl-BE"/>
              <a:t>30(2)</a:t>
            </a:r>
          </a:p>
          <a:p>
            <a:endParaRPr lang="nl-BE"/>
          </a:p>
          <a:p>
            <a:r>
              <a:rPr lang="nl-BE"/>
              <a:t>Derde mandaat voor lijst 2</a:t>
            </a:r>
            <a:r>
              <a:rPr lang="nl-BE" baseline="0"/>
              <a:t> of 3?</a:t>
            </a:r>
          </a:p>
          <a:p>
            <a:endParaRPr lang="nl-BE" baseline="0"/>
          </a:p>
          <a:p>
            <a:endParaRPr lang="nl-BE" u="sng" baseline="0"/>
          </a:p>
          <a:p>
            <a:r>
              <a:rPr lang="nl-BE" u="sng" baseline="0"/>
              <a:t>Lijst 2</a:t>
            </a:r>
            <a:r>
              <a:rPr lang="nl-BE" u="none" baseline="0"/>
              <a:t>		</a:t>
            </a:r>
            <a:r>
              <a:rPr lang="nl-BE" u="sng" baseline="0"/>
              <a:t>Lijst  3</a:t>
            </a:r>
          </a:p>
          <a:p>
            <a:r>
              <a:rPr lang="nl-BE" u="none" baseline="0"/>
              <a:t>LS  20		LS  10</a:t>
            </a:r>
          </a:p>
          <a:p>
            <a:r>
              <a:rPr lang="nl-BE" u="none" baseline="0"/>
              <a:t>NS 10		NS 20</a:t>
            </a:r>
          </a:p>
          <a:p>
            <a:endParaRPr lang="nl-BE" u="none" baseline="0"/>
          </a:p>
          <a:p>
            <a:r>
              <a:rPr lang="nl-BE" u="none" baseline="0"/>
              <a:t>Pot 20		Pot 10</a:t>
            </a:r>
          </a:p>
          <a:p>
            <a:endParaRPr lang="nl-BE" u="none" baseline="0"/>
          </a:p>
          <a:p>
            <a:r>
              <a:rPr lang="nl-BE" u="none" baseline="0"/>
              <a:t>Verkiesbaarheidscijfer voor beide lijsten: 30 x 1/2 = 15</a:t>
            </a:r>
          </a:p>
          <a:p>
            <a:endParaRPr lang="nl-BE" u="none" baseline="0"/>
          </a:p>
          <a:p>
            <a:r>
              <a:rPr lang="nl-BE" u="sng" baseline="0"/>
              <a:t>Lijst 2</a:t>
            </a:r>
            <a:r>
              <a:rPr lang="nl-BE" u="none" baseline="0"/>
              <a:t>		</a:t>
            </a:r>
            <a:r>
              <a:rPr lang="nl-BE" u="sng" baseline="0"/>
              <a:t>Lijst 3</a:t>
            </a:r>
          </a:p>
          <a:p>
            <a:r>
              <a:rPr lang="nl-BE" u="none" baseline="0"/>
              <a:t>A  2 +13=15		A 7 + 8= 15</a:t>
            </a:r>
          </a:p>
          <a:p>
            <a:r>
              <a:rPr lang="nl-BE" u="none" baseline="0"/>
              <a:t>B  6 + 7 = 13		B 18</a:t>
            </a:r>
          </a:p>
          <a:p>
            <a:r>
              <a:rPr lang="nl-BE" u="none" baseline="0"/>
              <a:t>C  2		C 2 </a:t>
            </a:r>
          </a:p>
          <a:p>
            <a:endParaRPr lang="nl-BE" u="none" baseline="0"/>
          </a:p>
          <a:p>
            <a:r>
              <a:rPr lang="nl-BE" u="none" baseline="0"/>
              <a:t>Mandaat voor lijst 3 omdat kandidaat B de meeste stemmen heeft behaald – niet plafonneren tot verkiesbaarheidscijfer</a:t>
            </a:r>
          </a:p>
          <a:p>
            <a:r>
              <a:rPr lang="nl-BE" u="none" baseline="0"/>
              <a:t>Verkozen is daarentegen voor lijst 3 kandidaat A !!!!</a:t>
            </a:r>
          </a:p>
          <a:p>
            <a:r>
              <a:rPr lang="nl-BE" u="none" baseline="0"/>
              <a:t>Want artikel 66 verkiezingswet stelt : d</a:t>
            </a:r>
            <a:r>
              <a:rPr lang="nl-BE"/>
              <a:t>e zetels worden toegekend aan de </a:t>
            </a:r>
            <a:r>
              <a:rPr lang="nl-BE" b="1"/>
              <a:t>kandidaten die in volgorde van hun voordracht </a:t>
            </a:r>
            <a:r>
              <a:rPr lang="nl-BE"/>
              <a:t>het bijzonder verkiesbaarheidscijfer bereiken.</a:t>
            </a:r>
          </a:p>
          <a:p>
            <a:r>
              <a:rPr lang="nl-BE" u="none" baseline="0"/>
              <a:t>Het feit dat de tweede kandidaat meer haalt dan het verkiesbaarheidscijfer speelt geen rol</a:t>
            </a:r>
          </a:p>
          <a:p>
            <a:endParaRPr lang="nl-BE" u="none" baseline="0"/>
          </a:p>
          <a:p>
            <a:endParaRPr lang="nl-BE" u="none" baseline="0"/>
          </a:p>
          <a:p>
            <a:endParaRPr lang="nl-BE"/>
          </a:p>
        </p:txBody>
      </p:sp>
      <p:sp>
        <p:nvSpPr>
          <p:cNvPr id="4" name="Tijdelijke aanduiding voor datum 3"/>
          <p:cNvSpPr>
            <a:spLocks noGrp="1"/>
          </p:cNvSpPr>
          <p:nvPr>
            <p:ph type="dt" idx="10"/>
          </p:nvPr>
        </p:nvSpPr>
        <p:spPr/>
        <p:txBody>
          <a:bodyPr/>
          <a:lstStyle/>
          <a:p>
            <a:fld id="{7DC36EAD-F574-4B2D-98C2-2B1F8D42931E}"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116</a:t>
            </a:fld>
            <a:endParaRPr lang="nl-BE"/>
          </a:p>
        </p:txBody>
      </p:sp>
    </p:spTree>
    <p:extLst>
      <p:ext uri="{BB962C8B-B14F-4D97-AF65-F5344CB8AC3E}">
        <p14:creationId xmlns:p14="http://schemas.microsoft.com/office/powerpoint/2010/main" val="289169393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r>
              <a:rPr lang="nl-BE" u="sng"/>
              <a:t>Artikel 68 verkiezingswet</a:t>
            </a:r>
          </a:p>
          <a:p>
            <a:r>
              <a:rPr lang="nl-BE"/>
              <a:t>Na verloop van deze verrichtingen </a:t>
            </a:r>
            <a:r>
              <a:rPr lang="nl-BE" b="1"/>
              <a:t>sluit het bureau</a:t>
            </a:r>
            <a:r>
              <a:rPr lang="nl-BE"/>
              <a:t>, dat de verkozenen heeft aangewezen, </a:t>
            </a:r>
            <a:r>
              <a:rPr lang="nl-BE" b="1"/>
              <a:t>het proces-verbaal, dat door alle leden van het bureau wordt ondertekend</a:t>
            </a:r>
            <a:r>
              <a:rPr lang="nl-BE"/>
              <a:t>.</a:t>
            </a:r>
            <a:br>
              <a:rPr lang="nl-BE"/>
            </a:br>
            <a:r>
              <a:rPr lang="nl-BE"/>
              <a:t>   De </a:t>
            </a:r>
            <a:r>
              <a:rPr lang="nl-BE" b="1"/>
              <a:t>voorzitter van het bureau </a:t>
            </a:r>
            <a:r>
              <a:rPr lang="nl-BE"/>
              <a:t>zendt onmiddellijk, voor de raad of het comité :</a:t>
            </a:r>
            <a:br>
              <a:rPr lang="nl-BE"/>
            </a:br>
            <a:r>
              <a:rPr lang="nl-BE"/>
              <a:t>   1° het </a:t>
            </a:r>
            <a:r>
              <a:rPr lang="nl-BE" b="1"/>
              <a:t>origineel van de processen-verbaal</a:t>
            </a:r>
            <a:r>
              <a:rPr lang="nl-BE"/>
              <a:t>, overeenkomstig het model dat als bijlage gaat bij deze wet, </a:t>
            </a:r>
            <a:r>
              <a:rPr lang="nl-BE" b="1" i="1"/>
              <a:t>naar de Directeur-generaal v</a:t>
            </a:r>
            <a:r>
              <a:rPr lang="nl-BE" i="1"/>
              <a:t>an </a:t>
            </a:r>
            <a:r>
              <a:rPr lang="nl-BE" b="1" i="1"/>
              <a:t>de Algemene Directie Arbeidsrecht en Juridische Studiën</a:t>
            </a:r>
            <a:r>
              <a:rPr lang="nl-BE" i="1"/>
              <a:t> </a:t>
            </a:r>
            <a:r>
              <a:rPr lang="nl-BE" strike="sngStrike"/>
              <a:t>ADIA</a:t>
            </a:r>
            <a:r>
              <a:rPr lang="nl-BE"/>
              <a:t> van de FOD WASO, met vermelding van het dossiernummer dat hun werd toegekend door voornoemde algemene directie; deze </a:t>
            </a:r>
            <a:r>
              <a:rPr lang="nl-BE" b="1"/>
              <a:t>verzending kan worden vervangen door het uploaden van een afschrift </a:t>
            </a:r>
            <a:r>
              <a:rPr lang="nl-BE"/>
              <a:t>van dit document </a:t>
            </a:r>
            <a:r>
              <a:rPr lang="nl-BE" b="1"/>
              <a:t>op de webapplicatie </a:t>
            </a:r>
            <a:r>
              <a:rPr lang="nl-BE"/>
              <a:t>die precies daartoe werd voorzien op de website van de voornoemde federale overheidsdienst; </a:t>
            </a:r>
            <a:r>
              <a:rPr lang="nl-BE" b="1" i="1"/>
              <a:t>De processen-verbaal worden door de genoemde federale Overheidsdienst bewaard gedurende twee legislaturen</a:t>
            </a:r>
            <a:r>
              <a:rPr lang="nl-BE" b="1"/>
              <a:t>.</a:t>
            </a:r>
            <a:br>
              <a:rPr lang="nl-BE"/>
            </a:br>
            <a:r>
              <a:rPr lang="nl-BE"/>
              <a:t>   2° een </a:t>
            </a:r>
            <a:r>
              <a:rPr lang="nl-BE" b="1"/>
              <a:t>afschrift van de processen-verbaal naar de werkgever</a:t>
            </a:r>
            <a:r>
              <a:rPr lang="nl-BE"/>
              <a:t>, die het tijdens de gehele legislatuur bewaart voor de toepassing van artikel 79;</a:t>
            </a:r>
            <a:br>
              <a:rPr lang="nl-BE"/>
            </a:br>
            <a:r>
              <a:rPr lang="nl-BE"/>
              <a:t>   3° bij </a:t>
            </a:r>
            <a:r>
              <a:rPr lang="nl-BE" b="1"/>
              <a:t>een aangetekend schrijven, een afschrift van de processen-verbaal naar de betrokken representatieve werknemers en kaderledenorganisaties</a:t>
            </a:r>
            <a:r>
              <a:rPr lang="nl-BE"/>
              <a:t>; hij moet echter </a:t>
            </a:r>
            <a:r>
              <a:rPr lang="nl-BE" b="1"/>
              <a:t>niet</a:t>
            </a:r>
            <a:r>
              <a:rPr lang="nl-BE"/>
              <a:t> overgaan tot deze verzending </a:t>
            </a:r>
            <a:r>
              <a:rPr lang="nl-BE" b="1"/>
              <a:t>indien het proces-verbaal overgemaakt </a:t>
            </a:r>
            <a:r>
              <a:rPr lang="nl-BE" b="0"/>
              <a:t>werd aan de Directeur-generaal </a:t>
            </a:r>
            <a:r>
              <a:rPr lang="nl-BE"/>
              <a:t>van  </a:t>
            </a:r>
            <a:r>
              <a:rPr lang="nl-BE" b="1" i="1"/>
              <a:t>de Algemene Directie Arbeidsrecht en Juridische </a:t>
            </a:r>
            <a:r>
              <a:rPr lang="nl-BE" b="1" i="1" err="1"/>
              <a:t>Studiën</a:t>
            </a:r>
            <a:r>
              <a:rPr lang="nl-BE" i="0" strike="sngStrike" err="1"/>
              <a:t>Algemene</a:t>
            </a:r>
            <a:r>
              <a:rPr lang="nl-BE" i="0" strike="sngStrike"/>
              <a:t> </a:t>
            </a:r>
            <a:r>
              <a:rPr lang="nl-BE" strike="sngStrike"/>
              <a:t>Directie Individuele Arbeidsbetrekkingen van de Federale Overheidsdienst Werkgelegenheid, Arbeid en Sociaal Overleg</a:t>
            </a:r>
            <a:r>
              <a:rPr lang="nl-BE"/>
              <a:t> </a:t>
            </a:r>
            <a:r>
              <a:rPr lang="nl-BE" b="1"/>
              <a:t>door het uploaden op de webapplicatie </a:t>
            </a:r>
            <a:r>
              <a:rPr lang="nl-BE"/>
              <a:t>die precies daartoe werd voorzien.</a:t>
            </a:r>
          </a:p>
          <a:p>
            <a:pPr algn="l"/>
            <a:br>
              <a:rPr lang="nl-BE"/>
            </a:br>
            <a:r>
              <a:rPr lang="nl-BE"/>
              <a:t>Tezelfdertijd moeten de resultaten van de stemming </a:t>
            </a:r>
            <a:r>
              <a:rPr lang="nl-BE" b="1"/>
              <a:t>aan de FOD</a:t>
            </a:r>
            <a:r>
              <a:rPr lang="nl-BE" b="1" baseline="0"/>
              <a:t> WASO</a:t>
            </a:r>
            <a:r>
              <a:rPr lang="nl-BE" b="1"/>
              <a:t> meegedeeld worden </a:t>
            </a:r>
            <a:r>
              <a:rPr lang="nl-BE"/>
              <a:t>voor het opmaken van statistieken. </a:t>
            </a:r>
            <a:br>
              <a:rPr lang="nl-BE"/>
            </a:br>
            <a:r>
              <a:rPr lang="nl-BE" sz="1800" b="1" i="1" u="none" strike="noStrike" baseline="0">
                <a:latin typeface="Verdana-Bold"/>
              </a:rPr>
              <a:t>Hetzelfde geldt voor de verhouding tussen de vrouwelijke en mannelijke werkgeversafgevaardigden die werden aangeduid door de werkgever om te zetelen in de raad of het comité, en dit in verhouding tot het totaal aantal vrouwelijke en mannelijke leden van het leidinggevend personeel in de onderneming.</a:t>
            </a:r>
            <a:endParaRPr lang="nl-BE" i="1"/>
          </a:p>
          <a:p>
            <a:r>
              <a:rPr lang="nl-BE"/>
              <a:t>Deze mededeling gebeurt langs elektronische weg op de </a:t>
            </a:r>
            <a:r>
              <a:rPr lang="nl-BE" b="1"/>
              <a:t>webapplicatie </a:t>
            </a:r>
            <a:r>
              <a:rPr lang="nl-BE"/>
              <a:t>die precies daartoe werd voorzien op de website van de FOD</a:t>
            </a:r>
            <a:r>
              <a:rPr lang="nl-BE" baseline="0"/>
              <a:t> WASO </a:t>
            </a:r>
            <a:r>
              <a:rPr lang="nl-BE"/>
              <a:t>overeenkomstig de nadere regelen vastgesteld door voornoemde FOD.</a:t>
            </a:r>
          </a:p>
          <a:p>
            <a:r>
              <a:rPr lang="nl-BE" b="1"/>
              <a:t>Bij ontstentenis </a:t>
            </a:r>
            <a:r>
              <a:rPr lang="nl-BE"/>
              <a:t>zullen deze gegevens verzonden worden </a:t>
            </a:r>
            <a:r>
              <a:rPr lang="nl-BE" b="1"/>
              <a:t>door middel van een statistische steekkaart </a:t>
            </a:r>
            <a:r>
              <a:rPr lang="nl-BE"/>
              <a:t>verstrekt door de FOD WASO.</a:t>
            </a:r>
          </a:p>
        </p:txBody>
      </p:sp>
      <p:sp>
        <p:nvSpPr>
          <p:cNvPr id="4" name="Tijdelijke aanduiding voor datum 3"/>
          <p:cNvSpPr>
            <a:spLocks noGrp="1"/>
          </p:cNvSpPr>
          <p:nvPr>
            <p:ph type="dt" idx="10"/>
          </p:nvPr>
        </p:nvSpPr>
        <p:spPr/>
        <p:txBody>
          <a:bodyPr/>
          <a:lstStyle/>
          <a:p>
            <a:fld id="{04E0EC19-12B9-4811-A384-316E53A83532}"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117</a:t>
            </a:fld>
            <a:endParaRPr lang="nl-BE"/>
          </a:p>
        </p:txBody>
      </p:sp>
    </p:spTree>
    <p:extLst>
      <p:ext uri="{BB962C8B-B14F-4D97-AF65-F5344CB8AC3E}">
        <p14:creationId xmlns:p14="http://schemas.microsoft.com/office/powerpoint/2010/main" val="416549918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r>
              <a:rPr lang="nl-BE" u="sng"/>
              <a:t>Artikel 68 verkiezingswet</a:t>
            </a:r>
          </a:p>
          <a:p>
            <a:r>
              <a:rPr lang="nl-BE"/>
              <a:t>Na verloop van deze verrichtingen </a:t>
            </a:r>
            <a:r>
              <a:rPr lang="nl-BE" b="1"/>
              <a:t>sluit het bureau</a:t>
            </a:r>
            <a:r>
              <a:rPr lang="nl-BE"/>
              <a:t>, dat de verkozenen heeft aangewezen, </a:t>
            </a:r>
            <a:r>
              <a:rPr lang="nl-BE" b="1"/>
              <a:t>het proces-verbaal, dat door alle leden van het bureau wordt ondertekend</a:t>
            </a:r>
            <a:r>
              <a:rPr lang="nl-BE"/>
              <a:t>.</a:t>
            </a:r>
            <a:br>
              <a:rPr lang="nl-BE"/>
            </a:br>
            <a:r>
              <a:rPr lang="nl-BE"/>
              <a:t>   De </a:t>
            </a:r>
            <a:r>
              <a:rPr lang="nl-BE" b="1"/>
              <a:t>voorzitter van het bureau </a:t>
            </a:r>
            <a:r>
              <a:rPr lang="nl-BE"/>
              <a:t>zendt onmiddellijk, voor de raad of het comité :</a:t>
            </a:r>
            <a:br>
              <a:rPr lang="nl-BE"/>
            </a:br>
            <a:r>
              <a:rPr lang="nl-BE"/>
              <a:t>   1° het </a:t>
            </a:r>
            <a:r>
              <a:rPr lang="nl-BE" b="1"/>
              <a:t>origineel van de processen-verbaal</a:t>
            </a:r>
            <a:r>
              <a:rPr lang="nl-BE"/>
              <a:t>, overeenkomstig het model dat als bijlage gaat bij deze wet, </a:t>
            </a:r>
            <a:r>
              <a:rPr lang="nl-BE" b="1" i="1"/>
              <a:t>naar de Directeur-generaal v</a:t>
            </a:r>
            <a:r>
              <a:rPr lang="nl-BE" i="1"/>
              <a:t>an </a:t>
            </a:r>
            <a:r>
              <a:rPr lang="nl-BE" b="1" i="1"/>
              <a:t>de Algemene Directie Arbeidsrecht en Juridische Studiën</a:t>
            </a:r>
            <a:r>
              <a:rPr lang="nl-BE" i="1"/>
              <a:t> </a:t>
            </a:r>
            <a:r>
              <a:rPr lang="nl-BE" strike="sngStrike"/>
              <a:t>ADIA</a:t>
            </a:r>
            <a:r>
              <a:rPr lang="nl-BE"/>
              <a:t> van de FOD WASO, met vermelding van het dossiernummer dat hun werd toegekend door voornoemde algemene directie; deze </a:t>
            </a:r>
            <a:r>
              <a:rPr lang="nl-BE" b="1"/>
              <a:t>verzending kan worden vervangen door het uploaden van een afschrift </a:t>
            </a:r>
            <a:r>
              <a:rPr lang="nl-BE"/>
              <a:t>van dit document </a:t>
            </a:r>
            <a:r>
              <a:rPr lang="nl-BE" b="1"/>
              <a:t>op de webapplicatie </a:t>
            </a:r>
            <a:r>
              <a:rPr lang="nl-BE"/>
              <a:t>die precies daartoe werd voorzien op de website van de voornoemde federale overheidsdienst; </a:t>
            </a:r>
            <a:r>
              <a:rPr lang="nl-BE" b="1" i="1"/>
              <a:t>De processen-verbaal worden door de genoemde federale Overheidsdienst bewaard gedurende twee jaar</a:t>
            </a:r>
            <a:r>
              <a:rPr lang="nl-BE" b="1"/>
              <a:t>.</a:t>
            </a:r>
            <a:br>
              <a:rPr lang="nl-BE"/>
            </a:br>
            <a:r>
              <a:rPr lang="nl-BE"/>
              <a:t>   2° een </a:t>
            </a:r>
            <a:r>
              <a:rPr lang="nl-BE" b="1"/>
              <a:t>afschrift van de processen-verbaal naar de werkgever</a:t>
            </a:r>
            <a:r>
              <a:rPr lang="nl-BE"/>
              <a:t>, die het tijdens de gehele legislatuur bewaart voor de toepassing van artikel 79;</a:t>
            </a:r>
            <a:br>
              <a:rPr lang="nl-BE"/>
            </a:br>
            <a:r>
              <a:rPr lang="nl-BE"/>
              <a:t>   3° bij </a:t>
            </a:r>
            <a:r>
              <a:rPr lang="nl-BE" b="1"/>
              <a:t>een aangetekend schrijven, een afschrift van de processen-verbaal naar de betrokken representatieve werknemers en kaderledenorganisaties</a:t>
            </a:r>
            <a:r>
              <a:rPr lang="nl-BE"/>
              <a:t>; hij moet echter </a:t>
            </a:r>
            <a:r>
              <a:rPr lang="nl-BE" b="1"/>
              <a:t>niet</a:t>
            </a:r>
            <a:r>
              <a:rPr lang="nl-BE"/>
              <a:t> overgaan tot deze verzending </a:t>
            </a:r>
            <a:r>
              <a:rPr lang="nl-BE" b="1"/>
              <a:t>indien het proces-verbaal overgemaakt </a:t>
            </a:r>
            <a:r>
              <a:rPr lang="nl-BE" b="0"/>
              <a:t>werd aan de Directeur-generaal </a:t>
            </a:r>
            <a:r>
              <a:rPr lang="nl-BE"/>
              <a:t>van  </a:t>
            </a:r>
            <a:r>
              <a:rPr lang="nl-BE" b="1" i="1"/>
              <a:t>de Algemene Directie Arbeidsrecht en Juridische </a:t>
            </a:r>
            <a:r>
              <a:rPr lang="nl-BE" b="1" i="1" err="1"/>
              <a:t>Studiën</a:t>
            </a:r>
            <a:r>
              <a:rPr lang="nl-BE" i="0" strike="sngStrike" err="1"/>
              <a:t>Algemene</a:t>
            </a:r>
            <a:r>
              <a:rPr lang="nl-BE" i="0" strike="sngStrike"/>
              <a:t> </a:t>
            </a:r>
            <a:r>
              <a:rPr lang="nl-BE" strike="sngStrike"/>
              <a:t>Directie Individuele Arbeidsbetrekkingen van de Federale Overheidsdienst Werkgelegenheid, Arbeid en Sociaal Overleg</a:t>
            </a:r>
            <a:r>
              <a:rPr lang="nl-BE"/>
              <a:t> </a:t>
            </a:r>
            <a:r>
              <a:rPr lang="nl-BE" b="1"/>
              <a:t>door het uploaden op de webapplicatie </a:t>
            </a:r>
            <a:r>
              <a:rPr lang="nl-BE"/>
              <a:t>die precies daartoe werd voorzien.</a:t>
            </a:r>
          </a:p>
          <a:p>
            <a:pPr algn="l"/>
            <a:br>
              <a:rPr lang="nl-BE"/>
            </a:br>
            <a:r>
              <a:rPr lang="nl-BE"/>
              <a:t>Tezelfdertijd moeten de resultaten van de stemming </a:t>
            </a:r>
            <a:r>
              <a:rPr lang="nl-BE" b="1"/>
              <a:t>aan de FOD</a:t>
            </a:r>
            <a:r>
              <a:rPr lang="nl-BE" b="1" baseline="0"/>
              <a:t> WASO</a:t>
            </a:r>
            <a:r>
              <a:rPr lang="nl-BE" b="1"/>
              <a:t> meegedeeld worden </a:t>
            </a:r>
            <a:r>
              <a:rPr lang="nl-BE"/>
              <a:t>voor het opmaken van statistieken. </a:t>
            </a:r>
            <a:br>
              <a:rPr lang="nl-BE"/>
            </a:br>
            <a:r>
              <a:rPr lang="nl-BE" sz="1800" b="1" i="1" u="none" strike="noStrike" baseline="0">
                <a:latin typeface="Verdana-Bold"/>
              </a:rPr>
              <a:t>Hetzelfde geldt voor de verhouding tussen de vrouwelijke en mannelijke werkgeversafgevaardigden die werden aangeduid door de werkgever om te zetelen in de raad of het comité, en dit in verhouding tot het totaal aantal vrouwelijke en mannelijke leden van het leidinggevend personeel in de onderneming.</a:t>
            </a:r>
            <a:endParaRPr lang="nl-BE" i="1"/>
          </a:p>
          <a:p>
            <a:r>
              <a:rPr lang="nl-BE"/>
              <a:t>Deze mededeling gebeurt langs elektronische weg op de </a:t>
            </a:r>
            <a:r>
              <a:rPr lang="nl-BE" b="1"/>
              <a:t>webapplicatie </a:t>
            </a:r>
            <a:r>
              <a:rPr lang="nl-BE"/>
              <a:t>die precies daartoe werd voorzien op de website van de FOD</a:t>
            </a:r>
            <a:r>
              <a:rPr lang="nl-BE" baseline="0"/>
              <a:t> WASO </a:t>
            </a:r>
            <a:r>
              <a:rPr lang="nl-BE"/>
              <a:t>overeenkomstig de nadere regelen vastgesteld door voornoemde FOD.</a:t>
            </a:r>
          </a:p>
          <a:p>
            <a:r>
              <a:rPr lang="nl-BE" b="1"/>
              <a:t>Bij ontstentenis </a:t>
            </a:r>
            <a:r>
              <a:rPr lang="nl-BE"/>
              <a:t>zullen deze gegevens verzonden worden </a:t>
            </a:r>
            <a:r>
              <a:rPr lang="nl-BE" b="1"/>
              <a:t>door middel van een statistische steekkaart </a:t>
            </a:r>
            <a:r>
              <a:rPr lang="nl-BE"/>
              <a:t>verstrekt door de FOD WASO.</a:t>
            </a:r>
          </a:p>
        </p:txBody>
      </p:sp>
      <p:sp>
        <p:nvSpPr>
          <p:cNvPr id="4" name="Tijdelijke aanduiding voor datum 3"/>
          <p:cNvSpPr>
            <a:spLocks noGrp="1"/>
          </p:cNvSpPr>
          <p:nvPr>
            <p:ph type="dt" idx="10"/>
          </p:nvPr>
        </p:nvSpPr>
        <p:spPr/>
        <p:txBody>
          <a:bodyPr/>
          <a:lstStyle/>
          <a:p>
            <a:fld id="{C87862E7-3D00-4A60-BE52-CFB50DC69D04}"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118</a:t>
            </a:fld>
            <a:endParaRPr lang="nl-BE"/>
          </a:p>
        </p:txBody>
      </p:sp>
    </p:spTree>
    <p:extLst>
      <p:ext uri="{BB962C8B-B14F-4D97-AF65-F5344CB8AC3E}">
        <p14:creationId xmlns:p14="http://schemas.microsoft.com/office/powerpoint/2010/main" val="337326438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492B2-20CB-454E-8AA3-E43BF3DB4E3A}" type="datetime1">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5/01/2024</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FFCE2-AD00-441A-9884-3553CEA43671}"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021189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47500" lnSpcReduction="20000"/>
          </a:bodyPr>
          <a:lstStyle/>
          <a:p>
            <a:r>
              <a:rPr lang="nl-BE" u="sng"/>
              <a:t>Artikel 68 verkiezingswet</a:t>
            </a:r>
          </a:p>
          <a:p>
            <a:r>
              <a:rPr lang="nl-BE"/>
              <a:t>Uiterlijk daags na de sluiting van de verrichtingen </a:t>
            </a:r>
            <a:r>
              <a:rPr lang="nl-BE" b="1"/>
              <a:t>(dus uiterlijk</a:t>
            </a:r>
            <a:r>
              <a:rPr lang="nl-BE" b="1" baseline="0"/>
              <a:t> Y +1)</a:t>
            </a:r>
            <a:r>
              <a:rPr lang="nl-BE" baseline="0"/>
              <a:t> </a:t>
            </a:r>
            <a:r>
              <a:rPr lang="nl-BE"/>
              <a:t>overhandigt de voorzitter de documenten die voor de verkiezingen hebben gediend, in verzegelde omslagen aan de werkgever.</a:t>
            </a:r>
            <a:br>
              <a:rPr lang="nl-BE"/>
            </a:br>
            <a:r>
              <a:rPr lang="nl-BE"/>
              <a:t> </a:t>
            </a:r>
          </a:p>
          <a:p>
            <a:r>
              <a:rPr lang="nl-BE"/>
              <a:t>De werkgever bewaart de documenten gedurende een periode van </a:t>
            </a:r>
            <a:r>
              <a:rPr lang="nl-BE" b="1"/>
              <a:t>vijfentwintig dagen </a:t>
            </a:r>
            <a:r>
              <a:rPr lang="nl-BE"/>
              <a:t>die volgt op de dag van de sluiting van de kiesverrichtingen.</a:t>
            </a:r>
          </a:p>
          <a:p>
            <a:r>
              <a:rPr lang="nl-BE"/>
              <a:t>In geval van beroep bezorgt hij de documenten aan het bevoegde rechtsorgaan.</a:t>
            </a:r>
            <a:br>
              <a:rPr lang="nl-BE"/>
            </a:br>
            <a:r>
              <a:rPr lang="nl-BE"/>
              <a:t>Als er geen beroep wordt ingesteld of nadat de definitieve beslissing van het rechtsorgaan van beroep is gevallen mag de werkgever de stembiljetten vernietigen.</a:t>
            </a:r>
            <a:br>
              <a:rPr lang="nl-BE"/>
            </a:br>
            <a:endParaRPr lang="nl-BE"/>
          </a:p>
          <a:p>
            <a:r>
              <a:rPr lang="nl-BE"/>
              <a:t>Uiterlijk twee dagen na de sluiting van de kiesverrichtingen </a:t>
            </a:r>
            <a:r>
              <a:rPr lang="nl-BE" b="1"/>
              <a:t>(dus uiterlijk Y + 2) </a:t>
            </a:r>
            <a:r>
              <a:rPr lang="nl-BE"/>
              <a:t>wordt door de werkgever </a:t>
            </a:r>
            <a:r>
              <a:rPr lang="nl-BE" b="1"/>
              <a:t>op dezelfde plaatsen als het bericht dat de datum van de verkiezingen aankondigt</a:t>
            </a:r>
            <a:r>
              <a:rPr lang="nl-BE"/>
              <a:t>, een bericht </a:t>
            </a:r>
            <a:r>
              <a:rPr lang="nl-BE" b="1"/>
              <a:t>aangeplakt</a:t>
            </a:r>
            <a:r>
              <a:rPr lang="nl-BE"/>
              <a:t> met de uitslag der stemming en de samenstelling van de raad of het comité.</a:t>
            </a:r>
            <a:br>
              <a:rPr lang="nl-BE"/>
            </a:br>
            <a:r>
              <a:rPr lang="nl-BE"/>
              <a:t>Bij gebreke aan aanplakking van het bericht dat de datum van de verkiezingen aankondigt, wordt het bericht met de uitslag der stemming en de samenstelling van de raad of het comité aangeplakt op de plaats waar het bericht dat de datum van de verkiezingen aankondigt zou zijn aangeplakt geweest indien het niet op elektronische wijze was ter beschikking gesteld.</a:t>
            </a:r>
          </a:p>
          <a:p>
            <a:br>
              <a:rPr lang="nl-BE"/>
            </a:br>
            <a:r>
              <a:rPr lang="nl-BE"/>
              <a:t>Dat bericht vermeldt duidelijk en nauwkeurig alle personeelsafgevaardigden en alle werkgeversafgevaardigden alsmede hun plaatsvervangers</a:t>
            </a:r>
          </a:p>
          <a:p>
            <a:endParaRPr lang="nl-BE"/>
          </a:p>
          <a:p>
            <a:pPr algn="l"/>
            <a:r>
              <a:rPr lang="nl-BE" sz="1200" b="1" i="1" u="none" strike="noStrike" baseline="0">
                <a:latin typeface="Verdana-Bold"/>
              </a:rPr>
              <a:t>De werkgever maakt het bericht met de uitslag van de stemming en de samenstelling van de raad of het comité op overeenkomstig het model dat als bijlage gaat bij deze wet. Dit bericht wordt tijdens de gehele legislatuur bewaard.</a:t>
            </a:r>
            <a:endParaRPr lang="nl-BE" i="1"/>
          </a:p>
          <a:p>
            <a:endParaRPr lang="nl-BE"/>
          </a:p>
          <a:p>
            <a:r>
              <a:rPr lang="nl-BE"/>
              <a:t> </a:t>
            </a:r>
            <a:r>
              <a:rPr lang="nl-BE" u="sng">
                <a:hlinkClick r:id="rId3" action="ppaction://hlinkfile"/>
              </a:rPr>
              <a:t>Art.</a:t>
            </a:r>
            <a:r>
              <a:rPr lang="nl-BE" u="sng"/>
              <a:t> </a:t>
            </a:r>
            <a:r>
              <a:rPr lang="nl-BE" u="sng">
                <a:hlinkClick r:id="rId4" action="ppaction://hlinkfile"/>
              </a:rPr>
              <a:t>45</a:t>
            </a:r>
            <a:r>
              <a:rPr lang="nl-BE" u="sng"/>
              <a:t> verkiezingswet</a:t>
            </a:r>
          </a:p>
          <a:p>
            <a:pPr algn="l"/>
            <a:r>
              <a:rPr lang="nl-BE"/>
              <a:t>Het bericht met de aankondiging van de </a:t>
            </a:r>
            <a:r>
              <a:rPr lang="nl-BE" b="1"/>
              <a:t>verkiezingsuitslagen en de samenstelling van de raad of het comité</a:t>
            </a:r>
            <a:r>
              <a:rPr lang="nl-BE"/>
              <a:t>, als bedoeld in artikel 68, zevende lid, blijft aangeplakt tot </a:t>
            </a:r>
            <a:r>
              <a:rPr lang="nl-BE" b="1"/>
              <a:t>de 84</a:t>
            </a:r>
            <a:r>
              <a:rPr lang="nl-BE" b="1" baseline="30000"/>
              <a:t>ste</a:t>
            </a:r>
            <a:r>
              <a:rPr lang="nl-BE" b="1" baseline="0"/>
              <a:t> </a:t>
            </a:r>
            <a:r>
              <a:rPr lang="nl-BE" b="1"/>
              <a:t> dag na de aanplakking ( normaliter Y</a:t>
            </a:r>
            <a:r>
              <a:rPr lang="nl-BE" b="1" baseline="0"/>
              <a:t> + 86)</a:t>
            </a:r>
            <a:br>
              <a:rPr lang="nl-BE" b="1" baseline="0"/>
            </a:br>
            <a:br>
              <a:rPr lang="nl-BE" b="1" baseline="0"/>
            </a:br>
            <a:r>
              <a:rPr lang="nl-BE" sz="1200" b="1" i="1" u="none" strike="noStrike" baseline="0">
                <a:latin typeface="Verdana-Bold"/>
              </a:rPr>
              <a:t>In geval van volledige stopzetting van de kiesprocedure, blijft het bericht met betrekking tot de stopzetting van de procedure, bedoeld in artikel 78, §1, aangeplakt</a:t>
            </a:r>
          </a:p>
          <a:p>
            <a:pPr algn="l"/>
            <a:r>
              <a:rPr lang="nl-BE" sz="1200" b="1" i="1" u="none" strike="noStrike" baseline="0">
                <a:latin typeface="Verdana-Bold"/>
              </a:rPr>
              <a:t>tot de vierentachtigste dag die volgt op de dag waarop het bericht met de uitslag van de stemming en de samenstelling van de raad of het comité had moeten aangeplakt</a:t>
            </a:r>
          </a:p>
          <a:p>
            <a:pPr algn="l"/>
            <a:r>
              <a:rPr lang="nl-BE" sz="1200" b="1" i="1" u="none" strike="noStrike" baseline="0">
                <a:latin typeface="Verdana-Bold"/>
              </a:rPr>
              <a:t>worden overeenkomstig artikel 68, zevende lid.</a:t>
            </a:r>
          </a:p>
          <a:p>
            <a:pPr algn="l"/>
            <a:r>
              <a:rPr lang="nl-BE" sz="1200" b="1" i="1" u="none" strike="noStrike" baseline="0">
                <a:latin typeface="Verdana-Bold"/>
              </a:rPr>
              <a:t>In geval van gedeeltelijke stopzetting van de kiesprocedure, blijven het bericht met betrekking tot de stopzetting van de procedure, bedoeld in artikel 78, §2 en §3, alsook</a:t>
            </a:r>
          </a:p>
          <a:p>
            <a:pPr algn="l"/>
            <a:r>
              <a:rPr lang="nl-BE" sz="1200" b="1" i="1" u="none" strike="noStrike" baseline="0">
                <a:latin typeface="Verdana-Bold"/>
              </a:rPr>
              <a:t>het bericht bedoeld in artikel 78, §3 dat de namen van de van rechtswege verkozen werknemers vermeldt, aangeplakt tot de vierentachtigste dag na de aanplakking ervan.</a:t>
            </a:r>
            <a:br>
              <a:rPr lang="nl-BE" i="1"/>
            </a:br>
            <a:endParaRPr lang="nl-BE" i="1"/>
          </a:p>
          <a:p>
            <a:r>
              <a:rPr lang="nl-BE"/>
              <a:t>De berichten waarin de datum van de verkiezingen en de verkiezingskalender wordt aangekondigd </a:t>
            </a:r>
            <a:r>
              <a:rPr lang="nl-BE" b="1"/>
              <a:t>(dus</a:t>
            </a:r>
            <a:r>
              <a:rPr lang="nl-BE" b="1" baseline="0"/>
              <a:t> X)</a:t>
            </a:r>
            <a:r>
              <a:rPr lang="nl-BE" b="1"/>
              <a:t>, de kiezerslijsten, de lijsten met de kandidaten en de lijsten met de leden van de stembureaus, de verdeling van de kiezers, de overhandiging van de oproepingsbrieven voor de verkiezing</a:t>
            </a:r>
            <a:r>
              <a:rPr lang="nl-BE"/>
              <a:t> </a:t>
            </a:r>
            <a:r>
              <a:rPr lang="nl-BE" b="1"/>
              <a:t>blijven aangeplakt tot de 15de dag na de aanplakking van de verkiezingsuitslagen (dus tot Y + 17)</a:t>
            </a:r>
            <a:r>
              <a:rPr lang="nl-BE"/>
              <a:t>.</a:t>
            </a:r>
          </a:p>
          <a:p>
            <a:r>
              <a:rPr lang="nl-BE"/>
              <a:t>Enkel in geval van beroep en tot de vierentachtigste dag na de aanplakking van de verkiezingsuitslagen, moeten deze berichten ter beschikking gesteld worden van de werknemers op hun eenvoudig verzoek</a:t>
            </a:r>
          </a:p>
          <a:p>
            <a:r>
              <a:rPr lang="nl-BE"/>
              <a:t>In dat geval dient hiertoe een bericht te worden aangeplakt op een duidelijke en zichtbare plaats.</a:t>
            </a:r>
            <a:br>
              <a:rPr lang="nl-BE"/>
            </a:br>
            <a:endParaRPr lang="nl-BE"/>
          </a:p>
          <a:p>
            <a:pPr algn="l"/>
            <a:r>
              <a:rPr lang="nl-BE"/>
              <a:t>Het principe bedoeld  </a:t>
            </a:r>
            <a:r>
              <a:rPr lang="nl-BE" sz="1200" b="1" i="1" u="none" strike="noStrike" baseline="0">
                <a:latin typeface="Verdana-Bold"/>
              </a:rPr>
              <a:t>in de drie voorgaande leden geldt eveneens indien de berichten bedoeld in de drie voorgaande leden </a:t>
            </a:r>
            <a:r>
              <a:rPr lang="nl-BE" sz="1200" b="0" i="0" u="none" strike="sngStrike" baseline="0">
                <a:latin typeface="Verdana" panose="020B0604030504040204" pitchFamily="34" charset="0"/>
              </a:rPr>
              <a:t>niet </a:t>
            </a:r>
            <a:r>
              <a:rPr lang="nl-BE" strike="sngStrike"/>
              <a:t>het voorgaande lid </a:t>
            </a:r>
            <a:r>
              <a:rPr lang="nl-BE" b="1" strike="sngStrike"/>
              <a:t>geldt eveneens </a:t>
            </a:r>
            <a:r>
              <a:rPr lang="nl-BE" strike="sngStrike"/>
              <a:t>indien de berichten bedoeld in het voorgaande lid </a:t>
            </a:r>
            <a:r>
              <a:rPr lang="nl-BE"/>
              <a:t>niet werden aangeplakt, maar op </a:t>
            </a:r>
            <a:r>
              <a:rPr lang="nl-BE" b="1"/>
              <a:t>elektronische wijze ter beschikking werden gesteld </a:t>
            </a:r>
            <a:r>
              <a:rPr lang="nl-BE"/>
              <a:t>van de werknemers.</a:t>
            </a:r>
            <a:br>
              <a:rPr lang="nl-BE"/>
            </a:br>
            <a:br>
              <a:rPr lang="nl-BE"/>
            </a:br>
            <a:r>
              <a:rPr lang="nl-BE" sz="1200" b="1" i="1" u="none" strike="noStrike" baseline="0">
                <a:latin typeface="Verdana-Bold"/>
              </a:rPr>
              <a:t>De berichten bedoeld in het tweede, derde en vierde lid worden bewaard tot de vierentachtigste dag die volgt op de dag waarop het bericht met de uitslag van de stemming en de samenstelling van de raad of het comité wordt aangeplakt of had moeten aangeplakt worden overeenkomstig artikel 68, zevende</a:t>
            </a:r>
          </a:p>
          <a:p>
            <a:pPr algn="l"/>
            <a:r>
              <a:rPr lang="nl-BE" sz="1200" b="1" i="1" u="none" strike="noStrike" baseline="0">
                <a:latin typeface="Verdana-Bold"/>
              </a:rPr>
              <a:t>lid. In geval van beroepen ingediend op basis van artikel 78bis, worden deze berichten bewaard totdat de definitieve beslissing door de bevoegde gerechten wordt</a:t>
            </a:r>
          </a:p>
          <a:p>
            <a:pPr algn="l"/>
            <a:r>
              <a:rPr lang="nl-BE" sz="1200" b="1" i="1" u="none" strike="noStrike" baseline="0">
                <a:latin typeface="Verdana-Bold"/>
              </a:rPr>
              <a:t>uitgesproken.</a:t>
            </a:r>
          </a:p>
        </p:txBody>
      </p:sp>
      <p:sp>
        <p:nvSpPr>
          <p:cNvPr id="4" name="Tijdelijke aanduiding voor datum 3"/>
          <p:cNvSpPr>
            <a:spLocks noGrp="1"/>
          </p:cNvSpPr>
          <p:nvPr>
            <p:ph type="dt" idx="10"/>
          </p:nvPr>
        </p:nvSpPr>
        <p:spPr/>
        <p:txBody>
          <a:bodyPr/>
          <a:lstStyle/>
          <a:p>
            <a:fld id="{34D6DC4D-7987-44A3-A8A3-DA86BBB89C17}"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120</a:t>
            </a:fld>
            <a:endParaRPr lang="nl-BE"/>
          </a:p>
        </p:txBody>
      </p:sp>
    </p:spTree>
    <p:extLst>
      <p:ext uri="{BB962C8B-B14F-4D97-AF65-F5344CB8AC3E}">
        <p14:creationId xmlns:p14="http://schemas.microsoft.com/office/powerpoint/2010/main" val="76013947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492B2-20CB-454E-8AA3-E43BF3DB4E3A}" type="datetime1">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5/01/2024</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FFCE2-AD00-441A-9884-3553CEA43671}"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78672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0000" lnSpcReduction="20000"/>
          </a:bodyPr>
          <a:lstStyle/>
          <a:p>
            <a:r>
              <a:rPr lang="nl-BE"/>
              <a:t>  </a:t>
            </a:r>
            <a:r>
              <a:rPr lang="nl-BE" u="sng">
                <a:hlinkClick r:id="rId3" action="ppaction://hlinkfile"/>
              </a:rPr>
              <a:t>Art.</a:t>
            </a:r>
            <a:r>
              <a:rPr lang="nl-BE" u="sng"/>
              <a:t> </a:t>
            </a:r>
            <a:r>
              <a:rPr lang="nl-BE" u="sng">
                <a:hlinkClick r:id="rId4" action="ppaction://hlinkfile"/>
              </a:rPr>
              <a:t>78bis</a:t>
            </a:r>
            <a:r>
              <a:rPr lang="nl-BE" u="sng"/>
              <a:t> verkiezingswet</a:t>
            </a:r>
          </a:p>
          <a:p>
            <a:pPr algn="l"/>
            <a:r>
              <a:rPr lang="nl-BE"/>
              <a:t> § 1. De arbeidsrechtbank doet uitspraak over de </a:t>
            </a:r>
            <a:r>
              <a:rPr lang="nl-BE" b="1"/>
              <a:t>beroepen die binnen dertien dagen na de aanplakking van de uitslag van de stemming  dus Y+2 +13 =</a:t>
            </a:r>
            <a:r>
              <a:rPr lang="nl-BE" b="1" baseline="0"/>
              <a:t> Y + 15) </a:t>
            </a:r>
            <a:r>
              <a:rPr lang="nl-BE"/>
              <a:t>als bedoeld in artikel 68 </a:t>
            </a:r>
            <a:r>
              <a:rPr lang="nl-BE" b="1"/>
              <a:t>zijn ingesteld door de werkgever</a:t>
            </a:r>
            <a:r>
              <a:rPr lang="nl-BE"/>
              <a:t>, de </a:t>
            </a:r>
            <a:r>
              <a:rPr lang="nl-BE" b="1"/>
              <a:t>werknemers of de betrokken representatieve werknemers en kaderledenorganisaties </a:t>
            </a:r>
            <a:r>
              <a:rPr lang="nl-BE"/>
              <a:t>en die betrekking hebben op een verzoek tot </a:t>
            </a:r>
            <a:r>
              <a:rPr lang="nl-BE" b="1"/>
              <a:t>gehele of gedeeltelijke nietigverklaring van de verkiezingen </a:t>
            </a:r>
            <a:r>
              <a:rPr lang="nl-BE"/>
              <a:t>of van een beslissing tot </a:t>
            </a:r>
            <a:r>
              <a:rPr lang="nl-BE" b="1"/>
              <a:t>stopzetting van de procedure</a:t>
            </a:r>
            <a:r>
              <a:rPr lang="nl-BE"/>
              <a:t>, of </a:t>
            </a:r>
            <a:r>
              <a:rPr lang="nl-BE" b="1"/>
              <a:t>een verzoek tot verbetering van de verkiezingsuitslag</a:t>
            </a:r>
            <a:r>
              <a:rPr lang="nl-BE"/>
              <a:t>.</a:t>
            </a:r>
          </a:p>
          <a:p>
            <a:pPr algn="l"/>
            <a:endParaRPr lang="nl-BE"/>
          </a:p>
          <a:p>
            <a:r>
              <a:rPr lang="nl-BE" b="1"/>
              <a:t>Aanvang beroepstermijn</a:t>
            </a:r>
          </a:p>
          <a:p>
            <a:r>
              <a:rPr lang="nl-BE"/>
              <a:t>Aanplakking resultaat  vond plaats op 13/5 het was trouwens die datum die op X meegedeeld werd als datum van aanplakking. </a:t>
            </a:r>
          </a:p>
          <a:p>
            <a:r>
              <a:rPr lang="nl-BE"/>
              <a:t>Niettegenstaande het formulier X 27/5 vermeldde als beroepstermijn moet deze bepaald worden op basis van de aanplakking die gebeurde op 13/5.</a:t>
            </a:r>
          </a:p>
          <a:p>
            <a:r>
              <a:rPr lang="nl-BE"/>
              <a:t>De beroepstermijn ving dus aan op 14/5 om te</a:t>
            </a:r>
            <a:r>
              <a:rPr lang="nl-BE" baseline="0"/>
              <a:t> eindigen op 26/5. Het beroep ingesteld op 27/5 is bijgevolg laattijdig en onontvankelijk (A.H. Bergen 19/5/17)</a:t>
            </a:r>
            <a:r>
              <a:rPr lang="nl-BE"/>
              <a:t> </a:t>
            </a:r>
          </a:p>
          <a:p>
            <a:endParaRPr lang="nl-BE"/>
          </a:p>
          <a:p>
            <a:r>
              <a:rPr lang="nl-BE"/>
              <a:t>11/7 is geen feestdag--- geen verschuiving beroepstermijn naar 12/7 (</a:t>
            </a:r>
            <a:r>
              <a:rPr lang="nl-BE" err="1"/>
              <a:t>Arb</a:t>
            </a:r>
            <a:r>
              <a:rPr lang="nl-BE"/>
              <a:t> Antwerpen 5/9/00)</a:t>
            </a:r>
          </a:p>
          <a:p>
            <a:pPr algn="l"/>
            <a:br>
              <a:rPr lang="nl-BE"/>
            </a:br>
            <a:br>
              <a:rPr lang="nl-BE"/>
            </a:br>
            <a:r>
              <a:rPr lang="nl-BE"/>
              <a:t>Een beroep kan eveneens worden ingesteld, binnen dezelfde termijn, in het geval dat de leden van de werkgeversafvaardiging niet één van de </a:t>
            </a:r>
            <a:r>
              <a:rPr lang="nl-BE" b="1"/>
              <a:t>leidinggevende functies</a:t>
            </a:r>
            <a:r>
              <a:rPr lang="nl-BE"/>
              <a:t>, omschreven overeenkomstig de bepalingen van deze wet, zouden bekleden.</a:t>
            </a:r>
            <a:endParaRPr lang="nl-BE" sz="1200" b="1" i="0" u="none" strike="noStrike" kern="1200" baseline="0">
              <a:solidFill>
                <a:schemeClr val="tx1"/>
              </a:solidFill>
              <a:latin typeface="+mn-lt"/>
              <a:ea typeface="+mn-ea"/>
              <a:cs typeface="+mn-cs"/>
            </a:endParaRPr>
          </a:p>
          <a:p>
            <a:endParaRPr lang="nl-BE" sz="1200" b="1" i="0" u="none" strike="noStrike" kern="1200" baseline="0">
              <a:solidFill>
                <a:schemeClr val="tx1"/>
              </a:solidFill>
              <a:latin typeface="+mn-lt"/>
              <a:ea typeface="+mn-ea"/>
              <a:cs typeface="+mn-cs"/>
            </a:endParaRPr>
          </a:p>
          <a:p>
            <a:endParaRPr lang="nl-BE" sz="1200" b="1" i="0" u="none" strike="noStrike" kern="1200" baseline="0">
              <a:solidFill>
                <a:schemeClr val="tx1"/>
              </a:solidFill>
              <a:latin typeface="+mn-lt"/>
              <a:ea typeface="+mn-ea"/>
              <a:cs typeface="+mn-cs"/>
            </a:endParaRPr>
          </a:p>
          <a:p>
            <a:r>
              <a:rPr lang="nl-BE" sz="1200" b="1" i="0" u="none" strike="noStrike" kern="1200" baseline="0">
                <a:solidFill>
                  <a:schemeClr val="tx1"/>
                </a:solidFill>
                <a:latin typeface="+mn-lt"/>
                <a:ea typeface="+mn-ea"/>
                <a:cs typeface="+mn-cs"/>
              </a:rPr>
              <a:t>Nietigverklaring/verbetering resultaten</a:t>
            </a:r>
          </a:p>
          <a:p>
            <a:r>
              <a:rPr lang="nl-BE" sz="1200" b="0" i="0" u="none" strike="noStrike" kern="1200" baseline="0">
                <a:solidFill>
                  <a:schemeClr val="tx1"/>
                </a:solidFill>
                <a:latin typeface="+mn-lt"/>
                <a:ea typeface="+mn-ea"/>
                <a:cs typeface="+mn-cs"/>
              </a:rPr>
              <a:t>De arbeidsgerechten hebben, zoals in het verleden, zoveel mogelijk getracht om de gevallen van nietigverklaring te beperken door te opteren voor een</a:t>
            </a:r>
          </a:p>
          <a:p>
            <a:r>
              <a:rPr lang="nl-BE" sz="1200" b="0" i="0" u="none" strike="noStrike" kern="1200" baseline="0">
                <a:solidFill>
                  <a:schemeClr val="tx1"/>
                </a:solidFill>
                <a:latin typeface="+mn-lt"/>
                <a:ea typeface="+mn-ea"/>
                <a:cs typeface="+mn-cs"/>
              </a:rPr>
              <a:t>verbetering van de verkiezingsresultaten .</a:t>
            </a:r>
          </a:p>
          <a:p>
            <a:r>
              <a:rPr lang="nl-BE" sz="1200" b="0" i="0" u="none" strike="noStrike" kern="1200" baseline="0">
                <a:solidFill>
                  <a:schemeClr val="tx1"/>
                </a:solidFill>
                <a:latin typeface="+mn-lt"/>
                <a:ea typeface="+mn-ea"/>
                <a:cs typeface="+mn-cs"/>
              </a:rPr>
              <a:t>Een beroep is slechts toelaatbaar indien de vastgestelde onregelmatigheid een </a:t>
            </a:r>
            <a:r>
              <a:rPr lang="nl-BE" sz="1200" b="1" i="0" u="none" strike="noStrike" kern="1200" baseline="0">
                <a:solidFill>
                  <a:schemeClr val="tx1"/>
                </a:solidFill>
                <a:latin typeface="+mn-lt"/>
                <a:ea typeface="+mn-ea"/>
                <a:cs typeface="+mn-cs"/>
              </a:rPr>
              <a:t>invloed kan hebben gehad op het verkiezingsresultaat</a:t>
            </a:r>
            <a:r>
              <a:rPr lang="nl-BE" sz="1200" b="0" i="0" u="none" strike="noStrike" kern="1200" baseline="0">
                <a:solidFill>
                  <a:schemeClr val="tx1"/>
                </a:solidFill>
                <a:latin typeface="+mn-lt"/>
                <a:ea typeface="+mn-ea"/>
                <a:cs typeface="+mn-cs"/>
              </a:rPr>
              <a:t>.</a:t>
            </a:r>
          </a:p>
          <a:p>
            <a:r>
              <a:rPr lang="nl-BE" sz="1200" b="0" i="0" u="none" strike="noStrike" kern="1200" baseline="0">
                <a:solidFill>
                  <a:schemeClr val="tx1"/>
                </a:solidFill>
                <a:latin typeface="+mn-lt"/>
                <a:ea typeface="+mn-ea"/>
                <a:cs typeface="+mn-cs"/>
              </a:rPr>
              <a:t>De vakorganisatie moet bovendien een belang aantonen om te kunnen procederen.</a:t>
            </a:r>
          </a:p>
          <a:p>
            <a:r>
              <a:rPr lang="nl-BE" sz="1200" b="0" i="0" u="none" strike="noStrike" kern="1200" baseline="0">
                <a:solidFill>
                  <a:schemeClr val="tx1"/>
                </a:solidFill>
                <a:latin typeface="+mn-lt"/>
                <a:ea typeface="+mn-ea"/>
                <a:cs typeface="+mn-cs"/>
              </a:rPr>
              <a:t>Dus zelfs als de stemming onregelmatigheden vertoont, is een nietigverklaring niet mogelijk wanneer de onregelmatigheden geen invloed hebben op het uiteindelijke verkiezingsresultaat.</a:t>
            </a:r>
          </a:p>
          <a:p>
            <a:r>
              <a:rPr lang="nl-BE" sz="1200" b="0" i="0" u="none" strike="noStrike" kern="1200" baseline="0">
                <a:solidFill>
                  <a:schemeClr val="tx1"/>
                </a:solidFill>
                <a:latin typeface="+mn-lt"/>
                <a:ea typeface="+mn-ea"/>
                <a:cs typeface="+mn-cs"/>
              </a:rPr>
              <a:t>Niet voor grieven die zich voordoen voor Y en dit ook niet wanneer er in de wet geen specifieke beroepsprocedure voorzien is (bv openingsuren stembureau) (</a:t>
            </a:r>
            <a:r>
              <a:rPr lang="nl-BE" sz="1200" b="1" i="0" u="none" strike="noStrike" kern="1200" baseline="0">
                <a:solidFill>
                  <a:schemeClr val="tx1"/>
                </a:solidFill>
                <a:latin typeface="+mn-lt"/>
                <a:ea typeface="+mn-ea"/>
                <a:cs typeface="+mn-cs"/>
              </a:rPr>
              <a:t>Cas 7/10/97</a:t>
            </a:r>
            <a:r>
              <a:rPr lang="nl-BE" sz="1200" b="0" i="0" u="none" strike="noStrike" kern="1200" baseline="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1"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De vordering strekkende tot erkenning van de terugtrekking van een kandidaat kan niet ingeleid worden in het kader van een procedure tot nietigverklaring of verbetering van de uitslag, Dergelijke procedure tot nietigverklaring kan niet voor pre-electorale verrichting die het voorwerp kan uitmaken van een specifieke procedure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Bergen 27/1/21; AR 20/1242)</a:t>
            </a:r>
          </a:p>
          <a:p>
            <a:endParaRPr lang="nl-BE"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Vordering ACLVB tot nietigverklaring verkiezingen omdat een kandidaat niet voorkwam op de stembiljetten, Betrokkene had evenwel de WG en de </a:t>
            </a:r>
            <a:r>
              <a:rPr kumimoji="0" lang="nl-BE" sz="1200" b="1" i="1" u="none" strike="noStrike" kern="1200" cap="none" spc="0" normalizeH="0" baseline="0" noProof="0" err="1">
                <a:ln>
                  <a:noFill/>
                </a:ln>
                <a:solidFill>
                  <a:prstClr val="black"/>
                </a:solidFill>
                <a:effectLst/>
                <a:uLnTx/>
                <a:uFillTx/>
                <a:latin typeface="Calibri"/>
                <a:ea typeface="+mn-ea"/>
                <a:cs typeface="+mn-cs"/>
              </a:rPr>
              <a:t>vakorg</a:t>
            </a:r>
            <a:r>
              <a:rPr kumimoji="0" lang="nl-BE" sz="1200" b="1" i="1" u="none" strike="noStrike" kern="1200" cap="none" spc="0" normalizeH="0" baseline="0" noProof="0">
                <a:ln>
                  <a:noFill/>
                </a:ln>
                <a:solidFill>
                  <a:prstClr val="black"/>
                </a:solidFill>
                <a:effectLst/>
                <a:uLnTx/>
                <a:uFillTx/>
                <a:latin typeface="Calibri"/>
                <a:ea typeface="+mn-ea"/>
                <a:cs typeface="+mn-cs"/>
              </a:rPr>
              <a:t> geïnformeerd over de intrekking De terugtrekking van de lijst was dus niet gebeurd </a:t>
            </a:r>
            <a:r>
              <a:rPr kumimoji="0" lang="nl-BE" sz="1200" b="1" i="1" u="none" strike="noStrike" kern="1200" cap="none" spc="0" normalizeH="0" baseline="0" noProof="0" err="1">
                <a:ln>
                  <a:noFill/>
                </a:ln>
                <a:solidFill>
                  <a:prstClr val="black"/>
                </a:solidFill>
                <a:effectLst/>
                <a:uLnTx/>
                <a:uFillTx/>
                <a:latin typeface="Calibri"/>
                <a:ea typeface="+mn-ea"/>
                <a:cs typeface="+mn-cs"/>
              </a:rPr>
              <a:t>nav</a:t>
            </a:r>
            <a:r>
              <a:rPr kumimoji="0" lang="nl-BE" sz="1200" b="1" i="1" u="none" strike="noStrike" kern="1200" cap="none" spc="0" normalizeH="0" baseline="0" noProof="0">
                <a:ln>
                  <a:noFill/>
                </a:ln>
                <a:solidFill>
                  <a:prstClr val="black"/>
                </a:solidFill>
                <a:effectLst/>
                <a:uLnTx/>
                <a:uFillTx/>
                <a:latin typeface="Calibri"/>
                <a:ea typeface="+mn-ea"/>
                <a:cs typeface="+mn-cs"/>
              </a:rPr>
              <a:t> het drukken van de stembiljetteen maar de aanplakking op x+77 (art 39 wet 2007), De </a:t>
            </a:r>
            <a:r>
              <a:rPr kumimoji="0" lang="nl-BE" sz="1200" b="1" i="1" u="none" strike="noStrike" kern="1200" cap="none" spc="0" normalizeH="0" baseline="0" noProof="0" err="1">
                <a:ln>
                  <a:noFill/>
                </a:ln>
                <a:solidFill>
                  <a:prstClr val="black"/>
                </a:solidFill>
                <a:effectLst/>
                <a:uLnTx/>
                <a:uFillTx/>
                <a:latin typeface="Calibri"/>
                <a:ea typeface="+mn-ea"/>
                <a:cs typeface="+mn-cs"/>
              </a:rPr>
              <a:t>vakorg</a:t>
            </a:r>
            <a:r>
              <a:rPr kumimoji="0" lang="nl-BE" sz="1200" b="1" i="1" u="none" strike="noStrike" kern="1200" cap="none" spc="0" normalizeH="0" baseline="0" noProof="0">
                <a:ln>
                  <a:noFill/>
                </a:ln>
                <a:solidFill>
                  <a:prstClr val="black"/>
                </a:solidFill>
                <a:effectLst/>
                <a:uLnTx/>
                <a:uFillTx/>
                <a:latin typeface="Calibri"/>
                <a:ea typeface="+mn-ea"/>
                <a:cs typeface="+mn-cs"/>
              </a:rPr>
              <a:t> kon daartegen bezwaar aantekenen of desgevallend een beroep instellen binnen 5 dagen, Huidig beroep is dan ook laattijdig  en onontvankelijk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Luik 26/1/21; AR 20/3250</a:t>
            </a:r>
            <a:endParaRPr lang="nl-BE" sz="1200" b="0" i="1" u="none" strike="noStrike" kern="1200" baseline="0">
              <a:solidFill>
                <a:schemeClr val="tx1"/>
              </a:solidFill>
              <a:latin typeface="+mn-lt"/>
              <a:ea typeface="+mn-ea"/>
              <a:cs typeface="+mn-cs"/>
            </a:endParaRPr>
          </a:p>
          <a:p>
            <a:endParaRPr lang="nl-BE" sz="1200" b="0" i="0" u="none" strike="noStrike" kern="1200" baseline="0">
              <a:solidFill>
                <a:schemeClr val="tx1"/>
              </a:solidFill>
              <a:latin typeface="+mn-lt"/>
              <a:ea typeface="+mn-ea"/>
              <a:cs typeface="+mn-cs"/>
            </a:endParaRPr>
          </a:p>
        </p:txBody>
      </p:sp>
      <p:sp>
        <p:nvSpPr>
          <p:cNvPr id="4" name="Tijdelijke aanduiding voor datum 3"/>
          <p:cNvSpPr>
            <a:spLocks noGrp="1"/>
          </p:cNvSpPr>
          <p:nvPr>
            <p:ph type="dt" idx="10"/>
          </p:nvPr>
        </p:nvSpPr>
        <p:spPr/>
        <p:txBody>
          <a:bodyPr/>
          <a:lstStyle/>
          <a:p>
            <a:fld id="{96EEB43B-96A2-444F-B6A5-175FB7271D00}"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122</a:t>
            </a:fld>
            <a:endParaRPr lang="nl-BE"/>
          </a:p>
        </p:txBody>
      </p:sp>
    </p:spTree>
    <p:extLst>
      <p:ext uri="{BB962C8B-B14F-4D97-AF65-F5344CB8AC3E}">
        <p14:creationId xmlns:p14="http://schemas.microsoft.com/office/powerpoint/2010/main" val="170846048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25000" lnSpcReduction="20000"/>
          </a:bodyPr>
          <a:lstStyle/>
          <a:p>
            <a:r>
              <a:rPr lang="nl-BE" sz="1200" b="0" i="0" u="sng" strike="noStrike" kern="1200" baseline="0">
                <a:solidFill>
                  <a:schemeClr val="tx1"/>
                </a:solidFill>
                <a:latin typeface="+mn-lt"/>
                <a:ea typeface="+mn-ea"/>
                <a:cs typeface="+mn-cs"/>
              </a:rPr>
              <a:t>Stemmen door personen niet op kieslijst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Bij gebrek aan alternatief werden de verkiezingen nietig verklaard in de onderneming waar 1 kiezer die niet voorkwam op de kiezerslijst gestemd had en een andere werknemer niet opgeroepen werd om te gaan kiezen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Luik </a:t>
            </a:r>
            <a:r>
              <a:rPr kumimoji="0" lang="nl-BE" sz="1200" b="1" i="1" u="none" strike="noStrike" kern="1200" cap="none" spc="0" normalizeH="0" baseline="0" noProof="0" err="1">
                <a:ln>
                  <a:noFill/>
                </a:ln>
                <a:solidFill>
                  <a:prstClr val="black"/>
                </a:solidFill>
                <a:effectLst/>
                <a:uLnTx/>
                <a:uFillTx/>
                <a:latin typeface="Calibri"/>
                <a:ea typeface="+mn-ea"/>
                <a:cs typeface="+mn-cs"/>
              </a:rPr>
              <a:t>Afd</a:t>
            </a:r>
            <a:r>
              <a:rPr kumimoji="0" lang="nl-BE" sz="1200" b="1" i="1" u="none" strike="noStrike" kern="1200" cap="none" spc="0" normalizeH="0" baseline="0" noProof="0">
                <a:ln>
                  <a:noFill/>
                </a:ln>
                <a:solidFill>
                  <a:prstClr val="black"/>
                </a:solidFill>
                <a:effectLst/>
                <a:uLnTx/>
                <a:uFillTx/>
                <a:latin typeface="Calibri"/>
                <a:ea typeface="+mn-ea"/>
                <a:cs typeface="+mn-cs"/>
              </a:rPr>
              <a:t> Namen 2/2/21;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Namen 25/7/00; AR 108349)</a:t>
            </a:r>
          </a:p>
          <a:p>
            <a:r>
              <a:rPr lang="nl-BE" sz="1200" b="0" i="0" u="none" strike="noStrike" kern="1200" baseline="0">
                <a:solidFill>
                  <a:schemeClr val="tx1"/>
                </a:solidFill>
                <a:latin typeface="+mn-lt"/>
                <a:ea typeface="+mn-ea"/>
                <a:cs typeface="+mn-cs"/>
              </a:rPr>
              <a:t>WG voegde 1 WN die niet voorkwam op de kiezerslijsten toe en het stembureau liet iemand zijn stem uitbrengen niettegenstaande hij weliswaar ten onrechte niet voorkwam op de kieslijsten. Deze kleine onregelmatigheden kunnen niet leiden tot nietigverklaring van de verkiezingen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La Louvière 7/7/16)</a:t>
            </a:r>
            <a:endParaRPr lang="nl-BE"/>
          </a:p>
          <a:p>
            <a:endParaRPr lang="nl-BE"/>
          </a:p>
          <a:p>
            <a:r>
              <a:rPr lang="nl-BE"/>
              <a:t>De ongeldigverklaring van 2 stembiljetten zou geen invloed</a:t>
            </a:r>
            <a:r>
              <a:rPr lang="nl-BE" baseline="0"/>
              <a:t> hebben op het resultaat.</a:t>
            </a:r>
          </a:p>
          <a:p>
            <a:r>
              <a:rPr lang="nl-BE" baseline="0"/>
              <a:t>De vakorganisatie had dus geen belang bij de vordering tot nietigverklaring– onontvankelijk (</a:t>
            </a:r>
            <a:r>
              <a:rPr lang="nl-BE" baseline="0" err="1"/>
              <a:t>Arb</a:t>
            </a:r>
            <a:r>
              <a:rPr lang="nl-BE" baseline="0"/>
              <a:t> Binche 28/6/16)</a:t>
            </a:r>
          </a:p>
          <a:p>
            <a:endParaRPr lang="nl-BE" baseline="0"/>
          </a:p>
          <a:p>
            <a:r>
              <a:rPr lang="nl-BE" baseline="0"/>
              <a:t>De hoedanigheid van kiezer wordt vastgesteld door inschrijving op de kieslijst. WN die toegelaten werd tot de stemming hoewel hij niet vermeld was op de kieslijst– nietigverklaring verkiezingen (</a:t>
            </a:r>
            <a:r>
              <a:rPr lang="nl-BE" baseline="0" err="1"/>
              <a:t>Arb</a:t>
            </a:r>
            <a:r>
              <a:rPr lang="nl-BE" baseline="0"/>
              <a:t> Antwerpen 14/7/08)</a:t>
            </a:r>
          </a:p>
          <a:p>
            <a:endParaRPr lang="nl-BE" baseline="0"/>
          </a:p>
          <a:p>
            <a:r>
              <a:rPr lang="nl-BE" baseline="0"/>
              <a:t>WN die ten onrechte op de kieslijst staat vermits hij niet meer in dienst was werd terecht toegelaten tot de stemming--- geen nietigverklaring (</a:t>
            </a:r>
            <a:r>
              <a:rPr lang="nl-BE" baseline="0" err="1"/>
              <a:t>Arb</a:t>
            </a:r>
            <a:r>
              <a:rPr lang="nl-BE" baseline="0"/>
              <a:t> Brugge 23/10/91)</a:t>
            </a:r>
          </a:p>
          <a:p>
            <a:endParaRPr lang="nl-BE" baseline="0"/>
          </a:p>
          <a:p>
            <a:endParaRPr lang="nl-BE" baseline="0"/>
          </a:p>
          <a:p>
            <a:r>
              <a:rPr lang="nl-BE" sz="1200" b="0" i="0" u="sng" strike="noStrike" kern="1200" baseline="0">
                <a:solidFill>
                  <a:schemeClr val="tx1"/>
                </a:solidFill>
                <a:latin typeface="+mn-lt"/>
                <a:ea typeface="+mn-ea"/>
                <a:cs typeface="+mn-cs"/>
              </a:rPr>
              <a:t>Aantal kiescolleges</a:t>
            </a:r>
          </a:p>
          <a:p>
            <a:r>
              <a:rPr lang="nl-BE" sz="1200" b="0" i="0" u="none" strike="noStrike" kern="1200" baseline="0">
                <a:solidFill>
                  <a:schemeClr val="tx1"/>
                </a:solidFill>
                <a:latin typeface="+mn-lt"/>
                <a:ea typeface="+mn-ea"/>
                <a:cs typeface="+mn-cs"/>
              </a:rPr>
              <a:t>In een onderneming met A en B waarbij 1 van deze categorieën minder dan 25 werknemers telt werden 2 kiescolleges opgericht i.p.v. 1.</a:t>
            </a:r>
          </a:p>
          <a:p>
            <a:r>
              <a:rPr lang="nl-BE" sz="1200" b="0" i="0" u="none" strike="noStrike" kern="1200" baseline="0">
                <a:solidFill>
                  <a:schemeClr val="tx1"/>
                </a:solidFill>
                <a:latin typeface="+mn-lt"/>
                <a:ea typeface="+mn-ea"/>
                <a:cs typeface="+mn-cs"/>
              </a:rPr>
              <a:t>Na de verkiezingen betwist  een vakorganisatie  op basis van de openbare orde het bestaan van de 2 kiescolleges.</a:t>
            </a:r>
          </a:p>
          <a:p>
            <a:r>
              <a:rPr lang="nl-BE" sz="1200" b="0" i="0" u="none" strike="noStrike" kern="1200" baseline="0">
                <a:solidFill>
                  <a:schemeClr val="tx1"/>
                </a:solidFill>
                <a:latin typeface="+mn-lt"/>
                <a:ea typeface="+mn-ea"/>
                <a:cs typeface="+mn-cs"/>
              </a:rPr>
              <a:t>De vakorganisatie wist dat en kan dus conform cassatie 17/12/84 (wanneer voor bepaalde fases geen termijnen voorzien zijn moet het geschil daartoe aanhangig gemaakt worden op het moment dat de kiesprocedure nog normaal kan verlopen) geen nietigverklaring eisen omdat uitslag haar niet bevalt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Dinant 13/7/16)</a:t>
            </a:r>
            <a:r>
              <a:rPr lang="nl-BE" baseline="0"/>
              <a:t> </a:t>
            </a:r>
          </a:p>
          <a:p>
            <a:endParaRPr lang="nl-BE" baseline="0"/>
          </a:p>
          <a:p>
            <a:r>
              <a:rPr lang="nl-BE" baseline="0"/>
              <a:t>WG beslist tot 2 afzonderlijke kiescolleges i.p.v. 1 (56 A en 14 B)– nietigverklaring verkiezingen (</a:t>
            </a:r>
            <a:r>
              <a:rPr lang="nl-BE" baseline="0" err="1"/>
              <a:t>Arb</a:t>
            </a:r>
            <a:r>
              <a:rPr lang="nl-BE" baseline="0"/>
              <a:t> Mechelen)</a:t>
            </a:r>
          </a:p>
          <a:p>
            <a:endParaRPr lang="nl-BE" baseline="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0" u="sng" strike="noStrike" kern="1200" cap="none" spc="0" normalizeH="0" baseline="0" noProof="0">
                <a:ln>
                  <a:noFill/>
                </a:ln>
                <a:solidFill>
                  <a:prstClr val="black"/>
                </a:solidFill>
                <a:effectLst/>
                <a:uLnTx/>
                <a:uFillTx/>
                <a:latin typeface="Calibri"/>
                <a:ea typeface="+mn-ea"/>
                <a:cs typeface="+mn-cs"/>
              </a:rPr>
              <a:t>Geen schorsing stemverrichtingen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1"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Werden nietig verklaard de verkiezingen gehouden in een onderneming waar meer dan 25% van de WN in tijdelijke werkloosheid waren en dus de voorwaarden voor schorsing van de kiesverrichtingen vervuld waren en waar de werkgever de verkiezingen liet doorgaan ondanks het feit dat de 3 </a:t>
            </a:r>
            <a:r>
              <a:rPr kumimoji="0" lang="nl-BE" sz="1200" b="1" i="1" u="none" strike="noStrike" kern="1200" cap="none" spc="0" normalizeH="0" baseline="0" noProof="0" err="1">
                <a:ln>
                  <a:noFill/>
                </a:ln>
                <a:solidFill>
                  <a:prstClr val="black"/>
                </a:solidFill>
                <a:effectLst/>
                <a:uLnTx/>
                <a:uFillTx/>
                <a:latin typeface="Calibri"/>
                <a:ea typeface="+mn-ea"/>
                <a:cs typeface="+mn-cs"/>
              </a:rPr>
              <a:t>vakorg</a:t>
            </a:r>
            <a:r>
              <a:rPr kumimoji="0" lang="nl-BE" sz="1200" b="1" i="1" u="none" strike="noStrike" kern="1200" cap="none" spc="0" normalizeH="0" baseline="0" noProof="0">
                <a:ln>
                  <a:noFill/>
                </a:ln>
                <a:solidFill>
                  <a:prstClr val="black"/>
                </a:solidFill>
                <a:effectLst/>
                <a:uLnTx/>
                <a:uFillTx/>
                <a:latin typeface="Calibri"/>
                <a:ea typeface="+mn-ea"/>
                <a:cs typeface="+mn-cs"/>
              </a:rPr>
              <a:t> de opschorting gevraagd hadden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BXL 6/1/21; AR 20/4167) </a:t>
            </a:r>
            <a:endParaRPr kumimoji="0" lang="nl-BE" sz="1200" b="1" i="1" u="sng" strike="noStrike" kern="1200" cap="none" spc="0" normalizeH="0" baseline="0" noProof="0">
              <a:ln>
                <a:noFill/>
              </a:ln>
              <a:solidFill>
                <a:prstClr val="black"/>
              </a:solidFill>
              <a:effectLst/>
              <a:uLnTx/>
              <a:uFillTx/>
              <a:latin typeface="Calibri"/>
              <a:ea typeface="+mn-ea"/>
              <a:cs typeface="+mn-cs"/>
            </a:endParaRPr>
          </a:p>
          <a:p>
            <a:endParaRPr lang="nl-BE" baseline="0"/>
          </a:p>
          <a:p>
            <a:endParaRPr lang="nl-BE" u="sng" baseline="0"/>
          </a:p>
          <a:p>
            <a:r>
              <a:rPr lang="nl-BE" u="sng" baseline="0"/>
              <a:t>Samenstelling stembureau</a:t>
            </a:r>
          </a:p>
          <a:p>
            <a:r>
              <a:rPr lang="nl-BE" u="none" baseline="0"/>
              <a:t>Niet-naleving procedure m.b.t. de procedure voor aanduiding voorzitter, secretaris en bijzitters en samenstelling bureau--- Kan geen invloed hebben op de resultaten bijgevolg geen nietigverklaring (</a:t>
            </a:r>
            <a:r>
              <a:rPr lang="nl-BE" u="none" baseline="0" err="1"/>
              <a:t>Arb</a:t>
            </a:r>
            <a:r>
              <a:rPr lang="nl-BE" u="none" baseline="0"/>
              <a:t> Brussel 25/6/12)</a:t>
            </a:r>
          </a:p>
          <a:p>
            <a:endParaRPr lang="nl-BE" baseline="0"/>
          </a:p>
          <a:p>
            <a:r>
              <a:rPr lang="nl-BE" sz="1200" b="0" i="0" u="sng" strike="noStrike" kern="1200" baseline="0">
                <a:solidFill>
                  <a:schemeClr val="tx1"/>
                </a:solidFill>
                <a:latin typeface="+mn-lt"/>
                <a:ea typeface="+mn-ea"/>
                <a:cs typeface="+mn-cs"/>
              </a:rPr>
              <a:t>Stemming per brief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De nietigverklaring werd gevorderd omdat bij stemming per brief 8 stembiljetten werden gevonden in de urne voor de or alhoewel ze geen roze kleur hadden en 8 stembiljetten in de urne voor het comité die geen witte kleur hadden.</a:t>
            </a:r>
            <a:br>
              <a:rPr kumimoji="0" lang="nl-BE" sz="1200" b="1" i="1" u="none" strike="noStrike" kern="1200" cap="none" spc="0" normalizeH="0" baseline="0" noProof="0">
                <a:ln>
                  <a:noFill/>
                </a:ln>
                <a:solidFill>
                  <a:prstClr val="black"/>
                </a:solidFill>
                <a:effectLst/>
                <a:uLnTx/>
                <a:uFillTx/>
                <a:latin typeface="Calibri"/>
                <a:ea typeface="+mn-ea"/>
                <a:cs typeface="+mn-cs"/>
              </a:rPr>
            </a:br>
            <a:r>
              <a:rPr kumimoji="0" lang="nl-BE" sz="1200" b="1" i="1" u="none" strike="noStrike" kern="1200" cap="none" spc="0" normalizeH="0" baseline="0" noProof="0">
                <a:ln>
                  <a:noFill/>
                </a:ln>
                <a:solidFill>
                  <a:prstClr val="black"/>
                </a:solidFill>
                <a:effectLst/>
                <a:uLnTx/>
                <a:uFillTx/>
                <a:latin typeface="Calibri"/>
                <a:ea typeface="+mn-ea"/>
                <a:cs typeface="+mn-cs"/>
              </a:rPr>
              <a:t>Artikel 61 dat stelt dat nietig zijn de biljetten andere dan deze die overhandigd werden aan de kiezer is niet van toepassing op deze situatie en heeft tot doel het gebruik van authentieke stembiljetten te verzekeren die overeenstemmen met het model voorzien in de wet. Geen enkele van de nietigheidsgronden van een stembiljet hebben betrekking op het feit dat het biljet terechtkomt in de urne van een ander orgaan.  Evenmin kan dit aanzien worden als een vorm van fraude in hoofde van de betrokken kiezer doch is dit eerder te wijten aan een vergissing van de kiezer of van de werkgever die de verkeerde kleur in de enveloppe gestoken en verstuurd heeft (AH Bergen 7/5/21; AR 21/50)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1"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Evenmin werd de nietigverklaring uitgesproken in de situatie waarbij een vergissing gebeurde doordat de 2</a:t>
            </a:r>
            <a:r>
              <a:rPr kumimoji="0" lang="nl-BE" sz="1200" b="1" i="1" u="none" strike="noStrike" kern="1200" cap="none" spc="0" normalizeH="0" baseline="30000" noProof="0">
                <a:ln>
                  <a:noFill/>
                </a:ln>
                <a:solidFill>
                  <a:prstClr val="black"/>
                </a:solidFill>
                <a:effectLst/>
                <a:uLnTx/>
                <a:uFillTx/>
                <a:latin typeface="Calibri"/>
                <a:ea typeface="+mn-ea"/>
                <a:cs typeface="+mn-cs"/>
              </a:rPr>
              <a:t>de</a:t>
            </a:r>
            <a:r>
              <a:rPr kumimoji="0" lang="nl-BE" sz="1200" b="1" i="1" u="none" strike="noStrike" kern="1200" cap="none" spc="0" normalizeH="0" baseline="0" noProof="0">
                <a:ln>
                  <a:noFill/>
                </a:ln>
                <a:solidFill>
                  <a:prstClr val="black"/>
                </a:solidFill>
                <a:effectLst/>
                <a:uLnTx/>
                <a:uFillTx/>
                <a:latin typeface="Calibri"/>
                <a:ea typeface="+mn-ea"/>
                <a:cs typeface="+mn-cs"/>
              </a:rPr>
              <a:t> enveloppe (deze die teruggestuurd wordt naar het stembureau en die zijn identiteit bevat) van 2 kiezers verwisseld werden omdat die vergissing geen impact had, Zo kon de betrokken kiezer K de enveloppe met de naam KN terugsturen of kon hij fysiek nog gaan stemmen zoals de wet voorziet (AH Luik 12/4/21; AR 20/689)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De nietigverklaring van de verkiezingen werd uitgesproken omdat de stembiljetten voor de stemming per brief niet voorzien waren van een postzegel en omdat de 2</a:t>
            </a:r>
            <a:r>
              <a:rPr kumimoji="0" lang="nl-BE" sz="1200" b="1" i="1" u="none" strike="noStrike" kern="1200" cap="none" spc="0" normalizeH="0" baseline="30000" noProof="0">
                <a:ln>
                  <a:noFill/>
                </a:ln>
                <a:solidFill>
                  <a:prstClr val="black"/>
                </a:solidFill>
                <a:effectLst/>
                <a:uLnTx/>
                <a:uFillTx/>
                <a:latin typeface="Calibri"/>
                <a:ea typeface="+mn-ea"/>
                <a:cs typeface="+mn-cs"/>
              </a:rPr>
              <a:t>de</a:t>
            </a:r>
            <a:r>
              <a:rPr kumimoji="0" lang="nl-BE" sz="1200" b="1" i="1" u="none" strike="noStrike" kern="1200" cap="none" spc="0" normalizeH="0" baseline="0" noProof="0">
                <a:ln>
                  <a:noFill/>
                </a:ln>
                <a:solidFill>
                  <a:prstClr val="black"/>
                </a:solidFill>
                <a:effectLst/>
                <a:uLnTx/>
                <a:uFillTx/>
                <a:latin typeface="Calibri"/>
                <a:ea typeface="+mn-ea"/>
                <a:cs typeface="+mn-cs"/>
              </a:rPr>
              <a:t> enveloppe die de kiezer stuurt naar het stembureau niet de naam van de kiezer vermeldde en het verplicht karakter van de handtekening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Luik </a:t>
            </a:r>
            <a:r>
              <a:rPr kumimoji="0" lang="nl-BE" sz="1200" b="1" i="1" u="none" strike="noStrike" kern="1200" cap="none" spc="0" normalizeH="0" baseline="0" noProof="0" err="1">
                <a:ln>
                  <a:noFill/>
                </a:ln>
                <a:solidFill>
                  <a:prstClr val="black"/>
                </a:solidFill>
                <a:effectLst/>
                <a:uLnTx/>
                <a:uFillTx/>
                <a:latin typeface="Calibri"/>
                <a:ea typeface="+mn-ea"/>
                <a:cs typeface="+mn-cs"/>
              </a:rPr>
              <a:t>Afd</a:t>
            </a:r>
            <a:r>
              <a:rPr kumimoji="0" lang="nl-BE" sz="1200" b="1" i="1" u="none" strike="noStrike" kern="1200" cap="none" spc="0" normalizeH="0" baseline="0" noProof="0">
                <a:ln>
                  <a:noFill/>
                </a:ln>
                <a:solidFill>
                  <a:prstClr val="black"/>
                </a:solidFill>
                <a:effectLst/>
                <a:uLnTx/>
                <a:uFillTx/>
                <a:latin typeface="Calibri"/>
                <a:ea typeface="+mn-ea"/>
                <a:cs typeface="+mn-cs"/>
              </a:rPr>
              <a:t> Namen 27/1/21; AR 20/881)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1"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De nietigverklaring van de verkiezingen werd gevraagd omdat meerdere (28) stembiljetten bij stemming per brief nietig verklaard werden omdat de WN de gelegenheid hadden hun stembiljet zelf te deponeren in de onderneming en dat gedaan hadden door enkel de witte enveloppe met het stembiljet te deponeren zonder de buitenste 2</a:t>
            </a:r>
            <a:r>
              <a:rPr kumimoji="0" lang="nl-BE" sz="1200" b="1" i="1" u="none" strike="noStrike" kern="1200" cap="none" spc="0" normalizeH="0" baseline="30000" noProof="0">
                <a:ln>
                  <a:noFill/>
                </a:ln>
                <a:solidFill>
                  <a:prstClr val="black"/>
                </a:solidFill>
                <a:effectLst/>
                <a:uLnTx/>
                <a:uFillTx/>
                <a:latin typeface="Calibri"/>
                <a:ea typeface="+mn-ea"/>
                <a:cs typeface="+mn-cs"/>
              </a:rPr>
              <a:t>de</a:t>
            </a:r>
            <a:r>
              <a:rPr kumimoji="0" lang="nl-BE" sz="1200" b="1" i="1" u="none" strike="noStrike" kern="1200" cap="none" spc="0" normalizeH="0" baseline="0" noProof="0">
                <a:ln>
                  <a:noFill/>
                </a:ln>
                <a:solidFill>
                  <a:prstClr val="black"/>
                </a:solidFill>
                <a:effectLst/>
                <a:uLnTx/>
                <a:uFillTx/>
                <a:latin typeface="Calibri"/>
                <a:ea typeface="+mn-ea"/>
                <a:cs typeface="+mn-cs"/>
              </a:rPr>
              <a:t> enveloppe. Op de bus zelf was geen melding gemaakt van het feit dat het stembiljet ook nog in die 2</a:t>
            </a:r>
            <a:r>
              <a:rPr kumimoji="0" lang="nl-BE" sz="1200" b="1" i="1" u="none" strike="noStrike" kern="1200" cap="none" spc="0" normalizeH="0" baseline="30000" noProof="0">
                <a:ln>
                  <a:noFill/>
                </a:ln>
                <a:solidFill>
                  <a:prstClr val="black"/>
                </a:solidFill>
                <a:effectLst/>
                <a:uLnTx/>
                <a:uFillTx/>
                <a:latin typeface="Calibri"/>
                <a:ea typeface="+mn-ea"/>
                <a:cs typeface="+mn-cs"/>
              </a:rPr>
              <a:t>de</a:t>
            </a:r>
            <a:r>
              <a:rPr kumimoji="0" lang="nl-BE" sz="1200" b="1" i="1" u="none" strike="noStrike" kern="1200" cap="none" spc="0" normalizeH="0" baseline="0" noProof="0">
                <a:ln>
                  <a:noFill/>
                </a:ln>
                <a:solidFill>
                  <a:prstClr val="black"/>
                </a:solidFill>
                <a:effectLst/>
                <a:uLnTx/>
                <a:uFillTx/>
                <a:latin typeface="Calibri"/>
                <a:ea typeface="+mn-ea"/>
                <a:cs typeface="+mn-cs"/>
              </a:rPr>
              <a:t> enveloppe gestoken moest worden zodat veel kiezers de indruk hadden of konden hebben dat dezelfde regels golden als voor stemming ter plaatse. Conclusie: nietigverklaring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Antwerpen </a:t>
            </a:r>
            <a:r>
              <a:rPr kumimoji="0" lang="nl-BE" sz="1200" b="1" i="1" u="none" strike="noStrike" kern="1200" cap="none" spc="0" normalizeH="0" baseline="0" noProof="0" err="1">
                <a:ln>
                  <a:noFill/>
                </a:ln>
                <a:solidFill>
                  <a:prstClr val="black"/>
                </a:solidFill>
                <a:effectLst/>
                <a:uLnTx/>
                <a:uFillTx/>
                <a:latin typeface="Calibri"/>
                <a:ea typeface="+mn-ea"/>
                <a:cs typeface="+mn-cs"/>
              </a:rPr>
              <a:t>Afd</a:t>
            </a:r>
            <a:r>
              <a:rPr kumimoji="0" lang="nl-BE" sz="1200" b="1" i="1" u="none" strike="noStrike" kern="1200" cap="none" spc="0" normalizeH="0" baseline="0" noProof="0">
                <a:ln>
                  <a:noFill/>
                </a:ln>
                <a:solidFill>
                  <a:prstClr val="black"/>
                </a:solidFill>
                <a:effectLst/>
                <a:uLnTx/>
                <a:uFillTx/>
                <a:latin typeface="Calibri"/>
                <a:ea typeface="+mn-ea"/>
                <a:cs typeface="+mn-cs"/>
              </a:rPr>
              <a:t> Hasselt 9/4/21; AR 21/43)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1"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Bij stemming per brief hadden de kiezers 2 enveloppes gekregen met vermelding naam  voornaam en handtekening </a:t>
            </a:r>
            <a:r>
              <a:rPr kumimoji="0" lang="nl-BE" sz="1200" b="1" i="1" u="none" strike="noStrike" kern="1200" cap="none" spc="0" normalizeH="0" baseline="0" noProof="0" err="1">
                <a:ln>
                  <a:noFill/>
                </a:ln>
                <a:solidFill>
                  <a:prstClr val="black"/>
                </a:solidFill>
                <a:effectLst/>
                <a:uLnTx/>
                <a:uFillTx/>
                <a:latin typeface="Calibri"/>
                <a:ea typeface="+mn-ea"/>
                <a:cs typeface="+mn-cs"/>
              </a:rPr>
              <a:t>ipv</a:t>
            </a:r>
            <a:r>
              <a:rPr kumimoji="0" lang="nl-BE" sz="1200" b="1" i="1" u="none" strike="noStrike" kern="1200" cap="none" spc="0" normalizeH="0" baseline="0" noProof="0">
                <a:ln>
                  <a:noFill/>
                </a:ln>
                <a:solidFill>
                  <a:prstClr val="black"/>
                </a:solidFill>
                <a:effectLst/>
                <a:uLnTx/>
                <a:uFillTx/>
                <a:latin typeface="Calibri"/>
                <a:ea typeface="+mn-ea"/>
                <a:cs typeface="+mn-cs"/>
              </a:rPr>
              <a:t> 1 zo en 1 blanco enveloppe, WG had dit bemerkt en gaf instructies om 1 van die 2 niet in te vullen en daarin het stembiljet te steken. 21 enveloppes werden nietig verklaard vermits de naam en de handtekening niet voorkwam op de enveloppe A5 voor het terugsturen van de biljetten. De WG had voor die 21 biljetten de resultaten van de geldige gewoon doorgetrokken om te stellen dat er geen wijziging van het resultaat zou zijn en dus geen belang voor het ABVV doch deze visie werd niet gevolgd door de </a:t>
            </a:r>
            <a:r>
              <a:rPr kumimoji="0" lang="nl-BE" sz="1200" b="1" i="1" u="none" strike="noStrike" kern="1200" cap="none" spc="0" normalizeH="0" baseline="0" noProof="0" err="1">
                <a:ln>
                  <a:noFill/>
                </a:ln>
                <a:solidFill>
                  <a:prstClr val="black"/>
                </a:solidFill>
                <a:effectLst/>
                <a:uLnTx/>
                <a:uFillTx/>
                <a:latin typeface="Calibri"/>
                <a:ea typeface="+mn-ea"/>
                <a:cs typeface="+mn-cs"/>
              </a:rPr>
              <a:t>rb</a:t>
            </a:r>
            <a:r>
              <a:rPr kumimoji="0" lang="nl-BE" sz="1200" b="1" i="1" u="none" strike="noStrike" kern="1200" cap="none" spc="0" normalizeH="0" baseline="0" noProof="0">
                <a:ln>
                  <a:noFill/>
                </a:ln>
                <a:solidFill>
                  <a:prstClr val="black"/>
                </a:solidFill>
                <a:effectLst/>
                <a:uLnTx/>
                <a:uFillTx/>
                <a:latin typeface="Calibri"/>
                <a:ea typeface="+mn-ea"/>
                <a:cs typeface="+mn-cs"/>
              </a:rPr>
              <a:t>.</a:t>
            </a:r>
            <a:br>
              <a:rPr kumimoji="0" lang="nl-BE" sz="1200" b="1" i="1" u="none" strike="noStrike" kern="1200" cap="none" spc="0" normalizeH="0" baseline="0" noProof="0">
                <a:ln>
                  <a:noFill/>
                </a:ln>
                <a:solidFill>
                  <a:prstClr val="black"/>
                </a:solidFill>
                <a:effectLst/>
                <a:uLnTx/>
                <a:uFillTx/>
                <a:latin typeface="Calibri"/>
                <a:ea typeface="+mn-ea"/>
                <a:cs typeface="+mn-cs"/>
              </a:rPr>
            </a:br>
            <a:r>
              <a:rPr kumimoji="0" lang="nl-BE" sz="1200" b="1" i="1" u="none" strike="noStrike" kern="1200" cap="none" spc="0" normalizeH="0" baseline="0" noProof="0">
                <a:ln>
                  <a:noFill/>
                </a:ln>
                <a:solidFill>
                  <a:prstClr val="black"/>
                </a:solidFill>
                <a:effectLst/>
                <a:uLnTx/>
                <a:uFillTx/>
                <a:latin typeface="Calibri"/>
                <a:ea typeface="+mn-ea"/>
                <a:cs typeface="+mn-cs"/>
              </a:rPr>
              <a:t>Het ABVV was niet akkoord gegaan met de stemming per brief en het argument dat ze niet mochten wachten om te procederen werd verworpen omdat deze onregelmatigheid de kiesverrichtingen zelf betreft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Gelet op de onregelmatigheden, de onduidelijkheid voor tal van kiezers en dat bij nietigheid van die stemmen zijnde 21 op een totaal van een 200-tal dus 10% de sociale democratie genegeerd zou worden, werden de nietigverklaring van de verkiezingen uitgesproken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Luik 26/1/21; AR 20/3350)</a:t>
            </a:r>
          </a:p>
          <a:p>
            <a:endParaRPr lang="nl-BE" sz="1200" b="0" i="0" u="sng"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Bij stemming per brief hadden de kiezers 2 enveloppes gekregen met vermelding naam  voornaam en handtekening </a:t>
            </a:r>
            <a:r>
              <a:rPr kumimoji="0" lang="nl-BE" sz="1200" b="1" i="1" u="none" strike="noStrike" kern="1200" cap="none" spc="0" normalizeH="0" baseline="0" noProof="0" err="1">
                <a:ln>
                  <a:noFill/>
                </a:ln>
                <a:solidFill>
                  <a:prstClr val="black"/>
                </a:solidFill>
                <a:effectLst/>
                <a:uLnTx/>
                <a:uFillTx/>
                <a:latin typeface="Calibri"/>
                <a:ea typeface="+mn-ea"/>
                <a:cs typeface="+mn-cs"/>
              </a:rPr>
              <a:t>ipv</a:t>
            </a:r>
            <a:r>
              <a:rPr kumimoji="0" lang="nl-BE" sz="1200" b="1" i="1" u="none" strike="noStrike" kern="1200" cap="none" spc="0" normalizeH="0" baseline="0" noProof="0">
                <a:ln>
                  <a:noFill/>
                </a:ln>
                <a:solidFill>
                  <a:prstClr val="black"/>
                </a:solidFill>
                <a:effectLst/>
                <a:uLnTx/>
                <a:uFillTx/>
                <a:latin typeface="Calibri"/>
                <a:ea typeface="+mn-ea"/>
                <a:cs typeface="+mn-cs"/>
              </a:rPr>
              <a:t> 1 zo en 1 blanco enveloppe, WG had dit bemerkt en gaf instructies om 1 van die 2 niet in te vullen en daarin het stembiljet te steken. 21 enveloppes werden nietig verklaard vermits de naam en de handtekening niet voorkwam op de enveloppe A5 voor het terugsturen van de biljetten. De WG had voor die 21 biljetten de resultaten van de geldige gewoon doorgetrokken om te stellen dat er geen wijziging van het resultaat zou zijn en dus geen belang voor het ABVV doch deze visie werd niet gevolgd door de </a:t>
            </a:r>
            <a:r>
              <a:rPr kumimoji="0" lang="nl-BE" sz="1200" b="1" i="1" u="none" strike="noStrike" kern="1200" cap="none" spc="0" normalizeH="0" baseline="0" noProof="0" err="1">
                <a:ln>
                  <a:noFill/>
                </a:ln>
                <a:solidFill>
                  <a:prstClr val="black"/>
                </a:solidFill>
                <a:effectLst/>
                <a:uLnTx/>
                <a:uFillTx/>
                <a:latin typeface="Calibri"/>
                <a:ea typeface="+mn-ea"/>
                <a:cs typeface="+mn-cs"/>
              </a:rPr>
              <a:t>rb</a:t>
            </a:r>
            <a:r>
              <a:rPr kumimoji="0" lang="nl-BE" sz="1200" b="1" i="1" u="none" strike="noStrike" kern="1200" cap="none" spc="0" normalizeH="0" baseline="0" noProof="0">
                <a:ln>
                  <a:noFill/>
                </a:ln>
                <a:solidFill>
                  <a:prstClr val="black"/>
                </a:solidFill>
                <a:effectLst/>
                <a:uLnTx/>
                <a:uFillTx/>
                <a:latin typeface="Calibri"/>
                <a:ea typeface="+mn-ea"/>
                <a:cs typeface="+mn-cs"/>
              </a:rPr>
              <a:t>.</a:t>
            </a:r>
            <a:br>
              <a:rPr kumimoji="0" lang="nl-BE" sz="1200" b="1" i="1" u="none" strike="noStrike" kern="1200" cap="none" spc="0" normalizeH="0" baseline="0" noProof="0">
                <a:ln>
                  <a:noFill/>
                </a:ln>
                <a:solidFill>
                  <a:prstClr val="black"/>
                </a:solidFill>
                <a:effectLst/>
                <a:uLnTx/>
                <a:uFillTx/>
                <a:latin typeface="Calibri"/>
                <a:ea typeface="+mn-ea"/>
                <a:cs typeface="+mn-cs"/>
              </a:rPr>
            </a:br>
            <a:r>
              <a:rPr kumimoji="0" lang="nl-BE" sz="1200" b="1" i="1" u="none" strike="noStrike" kern="1200" cap="none" spc="0" normalizeH="0" baseline="0" noProof="0">
                <a:ln>
                  <a:noFill/>
                </a:ln>
                <a:solidFill>
                  <a:prstClr val="black"/>
                </a:solidFill>
                <a:effectLst/>
                <a:uLnTx/>
                <a:uFillTx/>
                <a:latin typeface="Calibri"/>
                <a:ea typeface="+mn-ea"/>
                <a:cs typeface="+mn-cs"/>
              </a:rPr>
              <a:t>Het ABVV was niet akkoord gegaan met de stemming per brief en het argument dat ze niet mochten wachten om te procederen werd verworpen omdat deze onregelmatigheid de kiesverrichtingen zelf betreft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Gelet op de onregelmatigheden, de onduidelijkheid voor tal van kiezers en dat bij nietigheid van die stemmen zijnde 21 op een totaal van een 200-tal dus 10% de sociale democratie genegeerd zou worden, werden de nietigverklaring van de verkiezingen uitgesproken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Luik 26/1/21; AR 20/3350)</a:t>
            </a:r>
          </a:p>
          <a:p>
            <a:endParaRPr lang="nl-BE" sz="1200" b="0" i="1"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In onderneming met stemming per brief  besluit het stembureau unaniem op de verkiezingsdag nog niet over te gaan tot de stemopneming en tot de berekening van het resultaat, maar nog een dag te wachten op de terugkeer van de stemmen per brief. De dag nadien komen 9 stembiljetten via de post toe die geldig worden verklaard.</a:t>
            </a:r>
          </a:p>
          <a:p>
            <a:r>
              <a:rPr lang="nl-BE" sz="1200" b="0" i="0" u="none" strike="noStrike" kern="1200" baseline="0">
                <a:solidFill>
                  <a:schemeClr val="tx1"/>
                </a:solidFill>
                <a:latin typeface="+mn-lt"/>
                <a:ea typeface="+mn-ea"/>
                <a:cs typeface="+mn-cs"/>
              </a:rPr>
              <a:t>Zelfs bij het verdagen van de stemopneming diende de voorzitter van het stembureau de op 13/5 (en dus laattijdig) binnengekomen stembiljetten ongeldig te verklaren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Gent 27/6/16)</a:t>
            </a:r>
          </a:p>
          <a:p>
            <a:endParaRPr lang="nl-BE" sz="1200" b="0" i="1"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Het stembureau heeft terecht de stemmen per brief, waarvan de enveloppe niet de handtekening van de kiezer droeg, als ongeldig beschouwd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Sint-Niklaas 6/6/16;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Hasselt 17/7/08)</a:t>
            </a:r>
          </a:p>
          <a:p>
            <a:endParaRPr lang="nl-BE" sz="1200" b="0" i="0" u="none" strike="noStrike" kern="1200" baseline="0">
              <a:solidFill>
                <a:schemeClr val="tx1"/>
              </a:solidFill>
              <a:latin typeface="+mn-lt"/>
              <a:ea typeface="+mn-ea"/>
              <a:cs typeface="+mn-cs"/>
            </a:endParaRPr>
          </a:p>
          <a:p>
            <a:r>
              <a:rPr lang="nl-BE" sz="1200" b="0" i="0" u="sng" strike="noStrike" kern="1200" baseline="0">
                <a:solidFill>
                  <a:schemeClr val="tx1"/>
                </a:solidFill>
                <a:latin typeface="+mn-lt"/>
                <a:ea typeface="+mn-ea"/>
                <a:cs typeface="+mn-cs"/>
              </a:rPr>
              <a:t>Geldige/ongeldige stemmen</a:t>
            </a:r>
          </a:p>
          <a:p>
            <a:endParaRPr lang="nl-BE" sz="1200" b="0" i="0" u="sng"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Er kan geen rekening worden gehouden met akkoorden afgesloten door het stembureau indien ze strijdig zijn met het karakter van openbare orde van de verkiezingen. Dit is het geval bij een akkoord waarin voorzien wordt dat de stembiljetten in het kader van stemming per brief die in een verkeerde urne terechtkomen nietig zijn.(AH Bergen 7/5/21; AR 21/50)</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nl-BE" sz="1200" b="1" i="1" u="none" strike="noStrike" kern="1200" cap="none" spc="0" normalizeH="0" baseline="0" noProof="0">
                <a:ln>
                  <a:noFill/>
                </a:ln>
                <a:solidFill>
                  <a:prstClr val="black"/>
                </a:solidFill>
                <a:effectLst/>
                <a:uLnTx/>
                <a:uFillTx/>
                <a:latin typeface="Calibri"/>
                <a:ea typeface="+mn-ea"/>
                <a:cs typeface="+mn-cs"/>
              </a:rPr>
            </a:br>
            <a:r>
              <a:rPr kumimoji="0" lang="nl-BE" sz="1200" b="1" i="1" u="none" strike="noStrike" kern="1200" cap="none" spc="0" normalizeH="0" baseline="0" noProof="0">
                <a:ln>
                  <a:noFill/>
                </a:ln>
                <a:solidFill>
                  <a:prstClr val="black"/>
                </a:solidFill>
                <a:effectLst/>
                <a:uLnTx/>
                <a:uFillTx/>
                <a:latin typeface="Calibri"/>
                <a:ea typeface="+mn-ea"/>
                <a:cs typeface="+mn-cs"/>
              </a:rPr>
              <a:t>Zo kan ook niet overeengekomen worden dat met de stembiljetten per brief die in de verkeerde urne terechtgekomen zijn geen rekening wordt gehouden of dat de voorgedrukte omslagen van de stembiljetten per brief waarop geen handtekening voorkomt geldig zijn. Vermits het gaat om een wetgeving van openbare orde en het onmogelijk na te gaan is of er ongeldige stemmen ingevolge het akkoord toch geldig verklaard werden, dienen de sociale verkiezingen om die redenen nietig verklaard te worden (AH Antwerpen </a:t>
            </a:r>
            <a:r>
              <a:rPr kumimoji="0" lang="nl-BE" sz="1200" b="1" i="1" u="none" strike="noStrike" kern="1200" cap="none" spc="0" normalizeH="0" baseline="0" noProof="0" err="1">
                <a:ln>
                  <a:noFill/>
                </a:ln>
                <a:solidFill>
                  <a:prstClr val="black"/>
                </a:solidFill>
                <a:effectLst/>
                <a:uLnTx/>
                <a:uFillTx/>
                <a:latin typeface="Calibri"/>
                <a:ea typeface="+mn-ea"/>
                <a:cs typeface="+mn-cs"/>
              </a:rPr>
              <a:t>Afd</a:t>
            </a:r>
            <a:r>
              <a:rPr kumimoji="0" lang="nl-BE" sz="1200" b="1" i="1" u="none" strike="noStrike" kern="1200" cap="none" spc="0" normalizeH="0" baseline="0" noProof="0">
                <a:ln>
                  <a:noFill/>
                </a:ln>
                <a:solidFill>
                  <a:prstClr val="black"/>
                </a:solidFill>
                <a:effectLst/>
                <a:uLnTx/>
                <a:uFillTx/>
                <a:latin typeface="Calibri"/>
                <a:ea typeface="+mn-ea"/>
                <a:cs typeface="+mn-cs"/>
              </a:rPr>
              <a:t> Hasselt 9/4/21; AR 21/43)</a:t>
            </a:r>
          </a:p>
          <a:p>
            <a:r>
              <a:rPr lang="nl-BE" sz="1200" b="0" i="0" u="none" strike="noStrike" kern="1200" baseline="0">
                <a:solidFill>
                  <a:schemeClr val="tx1"/>
                </a:solidFill>
                <a:latin typeface="+mn-lt"/>
                <a:ea typeface="+mn-ea"/>
                <a:cs typeface="+mn-cs"/>
              </a:rPr>
              <a:t>Twee soorten van ongeldigheid van stembiljetten: deze verbonden aan een teken, een doorhaling of een merk waarbij de auteur kan herkend worden,</a:t>
            </a:r>
          </a:p>
          <a:p>
            <a:r>
              <a:rPr lang="nl-BE" sz="1200" b="0" i="0" u="none" strike="noStrike" kern="1200" baseline="0">
                <a:solidFill>
                  <a:schemeClr val="tx1"/>
                </a:solidFill>
                <a:latin typeface="+mn-lt"/>
                <a:ea typeface="+mn-ea"/>
                <a:cs typeface="+mn-cs"/>
              </a:rPr>
              <a:t>zelfs indien dit niet zijn bedoeling was deze in geval van een onvolmaakt aangebracht merkteken (bv. vakje niet volledig gekleurd)</a:t>
            </a:r>
          </a:p>
          <a:p>
            <a:endParaRPr lang="nl-BE"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0" u="none" strike="noStrike" kern="1200" cap="none" spc="0" normalizeH="0" baseline="0" noProof="0">
                <a:ln>
                  <a:noFill/>
                </a:ln>
                <a:solidFill>
                  <a:prstClr val="black"/>
                </a:solidFill>
                <a:effectLst/>
                <a:uLnTx/>
                <a:uFillTx/>
                <a:latin typeface="Calibri"/>
                <a:ea typeface="+mn-ea"/>
                <a:cs typeface="+mn-cs"/>
              </a:rPr>
              <a:t>Het is niet omdat op 1 stembiljet geen gebruik werd gemaakt van een rood potlood dat de kiezer herkenbaar zou zijn. Conclusie: geldige stem en dus geen nietigverklaring verkiezingen (</a:t>
            </a:r>
            <a:r>
              <a:rPr kumimoji="0" lang="nl-BE" sz="1200" b="1" i="0" u="none" strike="noStrike" kern="1200" cap="none" spc="0" normalizeH="0" baseline="0" noProof="0" err="1">
                <a:ln>
                  <a:noFill/>
                </a:ln>
                <a:solidFill>
                  <a:prstClr val="black"/>
                </a:solidFill>
                <a:effectLst/>
                <a:uLnTx/>
                <a:uFillTx/>
                <a:latin typeface="Calibri"/>
                <a:ea typeface="+mn-ea"/>
                <a:cs typeface="+mn-cs"/>
              </a:rPr>
              <a:t>Arb</a:t>
            </a:r>
            <a:r>
              <a:rPr kumimoji="0" lang="nl-BE" sz="1200" b="1" i="0" u="none" strike="noStrike" kern="1200" cap="none" spc="0" normalizeH="0" baseline="0" noProof="0">
                <a:ln>
                  <a:noFill/>
                </a:ln>
                <a:solidFill>
                  <a:prstClr val="black"/>
                </a:solidFill>
                <a:effectLst/>
                <a:uLnTx/>
                <a:uFillTx/>
                <a:latin typeface="Calibri"/>
                <a:ea typeface="+mn-ea"/>
                <a:cs typeface="+mn-cs"/>
              </a:rPr>
              <a:t> Waals Brabant </a:t>
            </a:r>
            <a:r>
              <a:rPr kumimoji="0" lang="nl-BE" sz="1200" b="1" i="0" u="none" strike="noStrike" kern="1200" cap="none" spc="0" normalizeH="0" baseline="0" noProof="0" err="1">
                <a:ln>
                  <a:noFill/>
                </a:ln>
                <a:solidFill>
                  <a:prstClr val="black"/>
                </a:solidFill>
                <a:effectLst/>
                <a:uLnTx/>
                <a:uFillTx/>
                <a:latin typeface="Calibri"/>
                <a:ea typeface="+mn-ea"/>
                <a:cs typeface="+mn-cs"/>
              </a:rPr>
              <a:t>Afd</a:t>
            </a:r>
            <a:r>
              <a:rPr kumimoji="0" lang="nl-BE" sz="1200" b="1" i="0" u="none" strike="noStrike" kern="1200" cap="none" spc="0" normalizeH="0" baseline="0" noProof="0">
                <a:ln>
                  <a:noFill/>
                </a:ln>
                <a:solidFill>
                  <a:prstClr val="black"/>
                </a:solidFill>
                <a:effectLst/>
                <a:uLnTx/>
                <a:uFillTx/>
                <a:latin typeface="Calibri"/>
                <a:ea typeface="+mn-ea"/>
                <a:cs typeface="+mn-cs"/>
              </a:rPr>
              <a:t> Nijvel 25/1/21; AR 20/861)</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Betwisting over het niet in aanmerking nemen van drie stembiljetten.</a:t>
            </a:r>
          </a:p>
          <a:p>
            <a:r>
              <a:rPr lang="nl-BE" sz="1200" b="0" i="0" u="none" strike="noStrike" kern="1200" baseline="0">
                <a:solidFill>
                  <a:schemeClr val="tx1"/>
                </a:solidFill>
                <a:latin typeface="+mn-lt"/>
                <a:ea typeface="+mn-ea"/>
                <a:cs typeface="+mn-cs"/>
              </a:rPr>
              <a:t>Twee ongeldig verklaard omdat ze een onvolmaakt aangebracht merkteken vertoonden, zonder dat de bedoeling bleek dat de kiezer wilde dat het stembiljet herkenbaar zou zijn.</a:t>
            </a:r>
          </a:p>
          <a:p>
            <a:r>
              <a:rPr lang="nl-BE" sz="1200" b="0" i="0" u="none" strike="noStrike" kern="1200" baseline="0">
                <a:solidFill>
                  <a:schemeClr val="tx1"/>
                </a:solidFill>
                <a:latin typeface="+mn-lt"/>
                <a:ea typeface="+mn-ea"/>
                <a:cs typeface="+mn-cs"/>
              </a:rPr>
              <a:t>Het derde stembiljet dat een heldere rode en goed zichtbare vlek vertoonde waarmee zijn auteur herkenbaar kon zijn werd ongeldig verklaard (A.H. Luik 14/9/16)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Twee stembiljetten met bic moeten geldig verklaard worden want dit wijst er niet op dat ze het vrijwillig gedaan hebben noch dat ze herkenbaar zijn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Binche 28/6/16)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Stemmen met kruis i.p.v. vakje kleuren werden ongeldig verklaard omdat zulks zo stond in het aangeplakte kiesreglement,</a:t>
            </a:r>
          </a:p>
          <a:p>
            <a:r>
              <a:rPr lang="nl-BE" sz="1200" b="0" i="0" u="none" strike="noStrike" kern="1200" baseline="0">
                <a:solidFill>
                  <a:schemeClr val="tx1"/>
                </a:solidFill>
                <a:latin typeface="+mn-lt"/>
                <a:ea typeface="+mn-ea"/>
                <a:cs typeface="+mn-cs"/>
              </a:rPr>
              <a:t>Het eigen reglement heeft geen voorrang op regels van verkiezingswet--- geldig stembiljet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Bergen 24/6/16)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Twee stembiljetten waren gekleurd met rode balpen i.p.v. met zwart --- geldig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Aalst 15/6/16)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Een stembiljet dat niet is ingevuld met de zwarte kiesbalpen of waarvan de kleur van het gebruikte potlood of balpen niet overeenstemt met de kleur van de kiesbalpen kan niet enkel om die reden ongeldig kan worden verklaard, behalve als de kiezer, zelfs ongewild, hierdoor geïdentificeerd kan worden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Gent 13/7/12)</a:t>
            </a:r>
          </a:p>
          <a:p>
            <a:endParaRPr lang="nl-BE" i="1"/>
          </a:p>
          <a:p>
            <a:r>
              <a:rPr lang="nl-BE" i="0"/>
              <a:t>Stembiljetten</a:t>
            </a:r>
            <a:r>
              <a:rPr lang="nl-BE" i="0" baseline="0"/>
              <a:t> met rode balpen i.p.v. zwarte ongeldig verklaren en anderzijds diegene die met blauwe bic hadden gestemd goedkeuren is een niet consequente houding– met rood ook geldig (</a:t>
            </a:r>
            <a:r>
              <a:rPr lang="nl-BE" i="0" baseline="0" err="1"/>
              <a:t>Arb</a:t>
            </a:r>
            <a:r>
              <a:rPr lang="nl-BE" i="0" baseline="0"/>
              <a:t> Antwerpen 29/6/12; </a:t>
            </a:r>
            <a:r>
              <a:rPr lang="nl-BE" i="0" baseline="0" err="1"/>
              <a:t>Arb</a:t>
            </a:r>
            <a:r>
              <a:rPr lang="nl-BE" i="0" baseline="0"/>
              <a:t> Hasselt 23/6/08)</a:t>
            </a:r>
          </a:p>
          <a:p>
            <a:endParaRPr lang="nl-BE" i="1" baseline="0"/>
          </a:p>
          <a:p>
            <a:r>
              <a:rPr lang="nl-BE" sz="1200" b="0" i="0" u="none" strike="noStrike" kern="1200" baseline="0">
                <a:solidFill>
                  <a:schemeClr val="tx1"/>
                </a:solidFill>
                <a:latin typeface="+mn-lt"/>
                <a:ea typeface="+mn-ea"/>
                <a:cs typeface="+mn-cs"/>
              </a:rPr>
              <a:t>Bij de beoordeling of het mogelijk is de kiezer te identificeren speelt de omvang van het kiezerskorps een rol (A.H. 13/2/84)</a:t>
            </a:r>
          </a:p>
          <a:p>
            <a:r>
              <a:rPr lang="nl-BE" sz="1200" b="0" i="0" u="none" strike="noStrike" kern="1200" baseline="0">
                <a:solidFill>
                  <a:schemeClr val="tx1"/>
                </a:solidFill>
                <a:latin typeface="+mn-lt"/>
                <a:ea typeface="+mn-ea"/>
                <a:cs typeface="+mn-cs"/>
              </a:rPr>
              <a:t>Bij een kleiner kiezerskorps is een kiezer immers sneller herkenbaar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Leuven 11/7/08)</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Een stem niet werd uitgebracht door inkleuring van het bolletje met het rode potlood maar door het zetten van een kruisje met een blauwe balpen.</a:t>
            </a:r>
          </a:p>
          <a:p>
            <a:r>
              <a:rPr lang="nl-BE" sz="1200" b="0" i="0" u="none" strike="noStrike" kern="1200" baseline="0">
                <a:solidFill>
                  <a:schemeClr val="tx1"/>
                </a:solidFill>
                <a:latin typeface="+mn-lt"/>
                <a:ea typeface="+mn-ea"/>
                <a:cs typeface="+mn-cs"/>
              </a:rPr>
              <a:t>Hierbij is het niet relevant dat voor alle kiescolleges samen 105 stemmen werden uitgebracht doch wel de 15 uitgebrachte stemmen voor de betrokken categorie zijnde KP. In </a:t>
            </a:r>
            <a:r>
              <a:rPr lang="nl-BE" sz="1200" b="0" i="0" u="none" strike="noStrike" kern="1200" baseline="0" err="1">
                <a:solidFill>
                  <a:schemeClr val="tx1"/>
                </a:solidFill>
                <a:latin typeface="+mn-lt"/>
                <a:ea typeface="+mn-ea"/>
                <a:cs typeface="+mn-cs"/>
              </a:rPr>
              <a:t>casu</a:t>
            </a:r>
            <a:r>
              <a:rPr lang="nl-BE" sz="1200" b="0" i="0" u="none" strike="noStrike" kern="1200" baseline="0">
                <a:solidFill>
                  <a:schemeClr val="tx1"/>
                </a:solidFill>
                <a:latin typeface="+mn-lt"/>
                <a:ea typeface="+mn-ea"/>
                <a:cs typeface="+mn-cs"/>
              </a:rPr>
              <a:t> risico op herkenbaarheid --- ongeldig stembiljet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BXL 6/7/16)</a:t>
            </a:r>
          </a:p>
          <a:p>
            <a:endParaRPr lang="nl-BE" sz="1200" b="0" i="0" u="none" strike="noStrike" kern="1200" baseline="0">
              <a:solidFill>
                <a:schemeClr val="tx1"/>
              </a:solidFill>
              <a:latin typeface="+mn-lt"/>
              <a:ea typeface="+mn-ea"/>
              <a:cs typeface="+mn-cs"/>
            </a:endParaRPr>
          </a:p>
          <a:p>
            <a:r>
              <a:rPr lang="nl-BE" sz="1200" b="0" i="0" u="sng" strike="noStrike" kern="1200" baseline="0">
                <a:solidFill>
                  <a:schemeClr val="tx1"/>
                </a:solidFill>
                <a:latin typeface="+mn-lt"/>
                <a:ea typeface="+mn-ea"/>
                <a:cs typeface="+mn-cs"/>
              </a:rPr>
              <a:t>Niet kunnen stemmen</a:t>
            </a:r>
          </a:p>
          <a:p>
            <a:endParaRPr lang="nl-BE" sz="1200" b="0" i="0" u="sng"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Aangezien de WG er niet in slaagt aan te tonen dat de oproepingsbrieven en stembiljetten gestuurd werden naar alle WN die op de opgekuiste kiezerslijsten stonden, dienen de verkiezingen nietig verklaard te worden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Luik 1/2/21; AR 20/3232)</a:t>
            </a:r>
          </a:p>
          <a:p>
            <a:endParaRPr lang="nl-BE" sz="1200" b="0" i="0" u="sng"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Een vakorganisatie vraagt de nietigverklaring van de verkiezingen omdat  3 WN verhinderd zouden zijn geweest om deel te nemen omdat de werkgever hun instructies had gegeven die verband hielden met hun functie.</a:t>
            </a:r>
          </a:p>
          <a:p>
            <a:r>
              <a:rPr lang="nl-BE" sz="1200" b="0" i="0" u="none" strike="noStrike" kern="1200" baseline="0">
                <a:solidFill>
                  <a:schemeClr val="tx1"/>
                </a:solidFill>
                <a:latin typeface="+mn-lt"/>
                <a:ea typeface="+mn-ea"/>
                <a:cs typeface="+mn-cs"/>
              </a:rPr>
              <a:t>De vakorganisatie was evenwel akkoord gegaan met 2 slechts stemmomenten en had geen stemming per brief gevraagd</a:t>
            </a:r>
          </a:p>
          <a:p>
            <a:r>
              <a:rPr lang="nl-BE" sz="1200" b="0" i="0" u="none" strike="noStrike" kern="1200" baseline="0">
                <a:solidFill>
                  <a:schemeClr val="tx1"/>
                </a:solidFill>
                <a:latin typeface="+mn-lt"/>
                <a:ea typeface="+mn-ea"/>
                <a:cs typeface="+mn-cs"/>
              </a:rPr>
              <a:t>Uit niets blijkt dat de onderneming de uitoefening van het stemrecht verhinderd heeft.</a:t>
            </a:r>
          </a:p>
          <a:p>
            <a:r>
              <a:rPr lang="nl-BE" sz="1200" b="0" i="0" u="none" strike="noStrike" kern="1200" baseline="0">
                <a:solidFill>
                  <a:schemeClr val="tx1"/>
                </a:solidFill>
                <a:latin typeface="+mn-lt"/>
                <a:ea typeface="+mn-ea"/>
                <a:cs typeface="+mn-cs"/>
              </a:rPr>
              <a:t>Het was trouwens proportioneel, gelet op de werkorganisatie en de goede werking in het operatiekwartier, om aan 1 werkneemster te vragen haar stem uit te brengen tijdens de (betaalde) pauze,</a:t>
            </a:r>
          </a:p>
          <a:p>
            <a:r>
              <a:rPr lang="nl-BE" sz="1200" b="0" i="0" u="none" strike="noStrike" kern="1200" baseline="0">
                <a:solidFill>
                  <a:schemeClr val="tx1"/>
                </a:solidFill>
                <a:latin typeface="+mn-lt"/>
                <a:ea typeface="+mn-ea"/>
                <a:cs typeface="+mn-cs"/>
              </a:rPr>
              <a:t>Dat aan een derde WN gevraagd werd haar stem bij de aanvang van het stembureau uit te brengen en zich dan naar de rustruimte te begeven i.p.v. tegemoet te komen aan haar vraag om haar 1 uur langer te laten werken om op het einde daarvan te stemmen, kan ook niet als verhindering aanzien worden--- geen nietigverklaring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Namen 15/7/16) </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WG had op eigen initiatief zonder toestemming van het bevoegde orgaan een WN geschrapt op de kieslijsten omdat hij de onderneming verlaten had,</a:t>
            </a:r>
          </a:p>
          <a:p>
            <a:r>
              <a:rPr lang="nl-BE" sz="1200" b="0" i="0" u="none" strike="noStrike" kern="1200" baseline="0">
                <a:solidFill>
                  <a:schemeClr val="tx1"/>
                </a:solidFill>
                <a:latin typeface="+mn-lt"/>
                <a:ea typeface="+mn-ea"/>
                <a:cs typeface="+mn-cs"/>
              </a:rPr>
              <a:t>Vakorganisatie was niet consequent en vroeg alleen de nietigverklaring voor arbeiders terwijl er een gemeenschappelijk kiescollege was voor A en B,</a:t>
            </a:r>
          </a:p>
          <a:p>
            <a:r>
              <a:rPr lang="nl-BE" sz="1200" b="0" i="0" u="none" strike="noStrike" kern="1200" baseline="0">
                <a:solidFill>
                  <a:schemeClr val="tx1"/>
                </a:solidFill>
                <a:latin typeface="+mn-lt"/>
                <a:ea typeface="+mn-ea"/>
                <a:cs typeface="+mn-cs"/>
              </a:rPr>
              <a:t>De rechtbank stelt geen rekening te kunnen houden met de verklaring van het ACV dat betrokkene voor haar ging stemmen (strijdig met de wet),</a:t>
            </a:r>
          </a:p>
          <a:p>
            <a:r>
              <a:rPr lang="nl-BE" sz="1200" b="0" i="0" u="none" strike="noStrike" kern="1200" baseline="0">
                <a:solidFill>
                  <a:schemeClr val="tx1"/>
                </a:solidFill>
                <a:latin typeface="+mn-lt"/>
                <a:ea typeface="+mn-ea"/>
                <a:cs typeface="+mn-cs"/>
              </a:rPr>
              <a:t>Rechtbank wijst de vordering af omdat er geen sprake was van fraude of kwade trouw in hoofde van de WG die een persoon die niet meer voldeed aan de kiesvoorwaarden geschrapt had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Leuven 29/6/16)  </a:t>
            </a:r>
            <a:endParaRPr lang="nl-BE" i="0" u="sng"/>
          </a:p>
          <a:p>
            <a:endParaRPr lang="nl-BE" i="0" u="sng"/>
          </a:p>
          <a:p>
            <a:r>
              <a:rPr lang="nl-BE" sz="1200" b="0" i="0" u="none" strike="noStrike" kern="1200" baseline="0">
                <a:solidFill>
                  <a:schemeClr val="tx1"/>
                </a:solidFill>
                <a:latin typeface="+mn-lt"/>
                <a:ea typeface="+mn-ea"/>
                <a:cs typeface="+mn-cs"/>
              </a:rPr>
              <a:t>Geen nietigverklaring verkiezingen niettegenstaande een kiezer opgeroepen was voor het college bediende terwijl hij arbeider is, omdat deze administratieve vergissing geen invloed kan hebben gehad op het resultaat, nu de TBE beschikte over een gemeenschappelijk kiescollege A en B waardoor elke WN kon stemmen voor de 2 categorieën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Brussel 16/6/16)</a:t>
            </a:r>
          </a:p>
          <a:p>
            <a:endParaRPr lang="nl-BE" sz="1200" b="0" i="0" u="none" strike="noStrike" kern="1200" baseline="0">
              <a:solidFill>
                <a:schemeClr val="tx1"/>
              </a:solidFill>
              <a:latin typeface="+mn-lt"/>
              <a:ea typeface="+mn-ea"/>
              <a:cs typeface="+mn-cs"/>
            </a:endParaRPr>
          </a:p>
          <a:p>
            <a:r>
              <a:rPr lang="nl-BE" sz="1200" b="0" i="0" u="sng" strike="noStrike" kern="1200" baseline="0">
                <a:solidFill>
                  <a:schemeClr val="tx1"/>
                </a:solidFill>
                <a:latin typeface="+mn-lt"/>
                <a:ea typeface="+mn-ea"/>
                <a:cs typeface="+mn-cs"/>
              </a:rPr>
              <a:t>Foutieve stembiljetten</a:t>
            </a:r>
          </a:p>
          <a:p>
            <a:r>
              <a:rPr lang="nl-BE" sz="1200" b="0" i="0" u="none" strike="noStrike" kern="1200" baseline="0">
                <a:solidFill>
                  <a:schemeClr val="tx1"/>
                </a:solidFill>
                <a:latin typeface="+mn-lt"/>
                <a:ea typeface="+mn-ea"/>
                <a:cs typeface="+mn-cs"/>
              </a:rPr>
              <a:t>Er was een fout op de stembiljetten voor het CPBW omdat een kandidaat voorkwam die evenwel alleen kandidaat was voor OR,</a:t>
            </a:r>
          </a:p>
          <a:p>
            <a:r>
              <a:rPr lang="nl-BE" sz="1200" b="0" i="0" u="none" strike="noStrike" kern="1200" baseline="0">
                <a:solidFill>
                  <a:schemeClr val="tx1"/>
                </a:solidFill>
                <a:latin typeface="+mn-lt"/>
                <a:ea typeface="+mn-ea"/>
                <a:cs typeface="+mn-cs"/>
              </a:rPr>
              <a:t>Akkoord op de zitting om de stemmen ten voordele van die kandidaat weg te nemen,</a:t>
            </a:r>
          </a:p>
          <a:p>
            <a:r>
              <a:rPr lang="nl-BE" sz="1200" b="0" i="0" u="none" strike="noStrike" kern="1200" baseline="0">
                <a:solidFill>
                  <a:schemeClr val="tx1"/>
                </a:solidFill>
                <a:latin typeface="+mn-lt"/>
                <a:ea typeface="+mn-ea"/>
                <a:cs typeface="+mn-cs"/>
              </a:rPr>
              <a:t>Aangezien er dan nog 5 kandidaten waren en 5 mandaten beschikbaar heeft dit geen enkel impact aangezien de anderen verkozen blijven--- beslist de Rb geen nietigverklaring verkiezingen doch enkel rechtzetting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BXL 10/6/16) </a:t>
            </a:r>
          </a:p>
          <a:p>
            <a:endParaRPr lang="nl-BE" sz="1200" b="0" i="0" u="none" strike="noStrike" kern="1200" baseline="0">
              <a:solidFill>
                <a:schemeClr val="tx1"/>
              </a:solidFill>
              <a:latin typeface="+mn-lt"/>
              <a:ea typeface="+mn-ea"/>
              <a:cs typeface="+mn-cs"/>
            </a:endParaRPr>
          </a:p>
          <a:p>
            <a:r>
              <a:rPr lang="nl-BE" sz="1200" b="0" i="0" u="sng" strike="noStrike" kern="1200" baseline="0">
                <a:solidFill>
                  <a:schemeClr val="tx1"/>
                </a:solidFill>
                <a:latin typeface="+mn-lt"/>
                <a:ea typeface="+mn-ea"/>
                <a:cs typeface="+mn-cs"/>
              </a:rPr>
              <a:t>Stemopneming voor afsluiting stemming</a:t>
            </a:r>
          </a:p>
          <a:p>
            <a:r>
              <a:rPr lang="nl-BE" sz="1200" b="0" i="0" u="none" strike="noStrike" kern="1200" baseline="0">
                <a:solidFill>
                  <a:schemeClr val="tx1"/>
                </a:solidFill>
                <a:latin typeface="+mn-lt"/>
                <a:ea typeface="+mn-ea"/>
                <a:cs typeface="+mn-cs"/>
              </a:rPr>
              <a:t>Een stembureau beslist over te gaan tot stemopneming vóór de sluiting van de stemming.</a:t>
            </a:r>
          </a:p>
          <a:p>
            <a:r>
              <a:rPr lang="nl-BE" sz="1200" b="0" i="0" u="none" strike="noStrike" kern="1200" baseline="0">
                <a:solidFill>
                  <a:schemeClr val="tx1"/>
                </a:solidFill>
                <a:latin typeface="+mn-lt"/>
                <a:ea typeface="+mn-ea"/>
                <a:cs typeface="+mn-cs"/>
              </a:rPr>
              <a:t>De rechtbank is dan ook van oordeel dat de stemopneming verricht voor het sluitingsuur van het stembureau in strijd is met artikel 60.</a:t>
            </a:r>
          </a:p>
          <a:p>
            <a:r>
              <a:rPr lang="nl-BE" sz="1200" b="0" i="0" u="none" strike="noStrike" kern="1200" baseline="0">
                <a:solidFill>
                  <a:schemeClr val="tx1"/>
                </a:solidFill>
                <a:latin typeface="+mn-lt"/>
                <a:ea typeface="+mn-ea"/>
                <a:cs typeface="+mn-cs"/>
              </a:rPr>
              <a:t>Een aantal kandidaten was trouwens hun stem gaan uitbrengen na de sluiting.</a:t>
            </a:r>
          </a:p>
          <a:p>
            <a:r>
              <a:rPr lang="nl-BE" sz="1200" b="0" i="0" u="none" strike="noStrike" kern="1200" baseline="0">
                <a:solidFill>
                  <a:schemeClr val="tx1"/>
                </a:solidFill>
                <a:latin typeface="+mn-lt"/>
                <a:ea typeface="+mn-ea"/>
                <a:cs typeface="+mn-cs"/>
              </a:rPr>
              <a:t>Gezien deze onregelmatigheid het eindresultaat kan beïnvloeden--- nietigverklaring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Brussel 29/6/16)</a:t>
            </a:r>
          </a:p>
          <a:p>
            <a:endParaRPr lang="nl-BE"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sng" strike="noStrike" kern="1200" cap="none" spc="0" normalizeH="0" baseline="0" noProof="0">
                <a:ln>
                  <a:noFill/>
                </a:ln>
                <a:solidFill>
                  <a:prstClr val="black"/>
                </a:solidFill>
                <a:effectLst/>
                <a:uLnTx/>
                <a:uFillTx/>
                <a:latin typeface="Calibri"/>
                <a:ea typeface="+mn-ea"/>
                <a:cs typeface="+mn-cs"/>
              </a:rPr>
              <a:t>Gemeenschappelijk kiescollege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sng"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In een onderneming met een gemeenschappelijk kiescollege hadden de arbeiders en de bedienden slechts 1 stembiljet ontvangen. Een vakorganisatie vroeg de nietigverklaring voor de categorie bedienden doch zowel de werkgever als het ABVV stelden dat een gedeeltelijke nietigverklaring niet kon bij een gemeenschappelijk kiescollege omdat artikel 41 spreekt van “</a:t>
            </a:r>
            <a:r>
              <a:rPr kumimoji="0" lang="nl-BE" sz="1200" b="1" i="1" u="none" strike="noStrike" kern="1200" cap="none" spc="0" normalizeH="0" baseline="0" noProof="0" err="1">
                <a:ln>
                  <a:noFill/>
                </a:ln>
                <a:solidFill>
                  <a:prstClr val="black"/>
                </a:solidFill>
                <a:effectLst/>
                <a:uLnTx/>
                <a:uFillTx/>
                <a:latin typeface="Calibri"/>
                <a:ea typeface="+mn-ea"/>
                <a:cs typeface="+mn-cs"/>
              </a:rPr>
              <a:t>elections</a:t>
            </a:r>
            <a:r>
              <a:rPr kumimoji="0" lang="nl-BE" sz="1200" b="1" i="1" u="none" strike="noStrike" kern="1200" cap="none" spc="0" normalizeH="0" baseline="0" noProof="0">
                <a:ln>
                  <a:noFill/>
                </a:ln>
                <a:solidFill>
                  <a:prstClr val="black"/>
                </a:solidFill>
                <a:effectLst/>
                <a:uLnTx/>
                <a:uFillTx/>
                <a:latin typeface="Calibri"/>
                <a:ea typeface="+mn-ea"/>
                <a:cs typeface="+mn-cs"/>
              </a:rPr>
              <a:t> </a:t>
            </a:r>
            <a:r>
              <a:rPr kumimoji="0" lang="nl-BE" sz="1200" b="1" i="1" u="none" strike="noStrike" kern="1200" cap="none" spc="0" normalizeH="0" baseline="0" noProof="0" err="1">
                <a:ln>
                  <a:noFill/>
                </a:ln>
                <a:solidFill>
                  <a:prstClr val="black"/>
                </a:solidFill>
                <a:effectLst/>
                <a:uLnTx/>
                <a:uFillTx/>
                <a:latin typeface="Calibri"/>
                <a:ea typeface="+mn-ea"/>
                <a:cs typeface="+mn-cs"/>
              </a:rPr>
              <a:t>simultanée</a:t>
            </a:r>
            <a:r>
              <a:rPr kumimoji="0" lang="nl-BE" sz="1200" b="1" i="1" u="none" strike="noStrike" kern="1200" cap="none" spc="0" normalizeH="0" baseline="0" noProof="0">
                <a:ln>
                  <a:noFill/>
                </a:ln>
                <a:solidFill>
                  <a:prstClr val="black"/>
                </a:solidFill>
                <a:effectLst/>
                <a:uLnTx/>
                <a:uFillTx/>
                <a:latin typeface="Calibri"/>
                <a:ea typeface="+mn-ea"/>
                <a:cs typeface="+mn-cs"/>
              </a:rPr>
              <a:t>” , Een gedeeltelijke verkiezing verbieden zou volgens de </a:t>
            </a:r>
            <a:r>
              <a:rPr kumimoji="0" lang="nl-BE" sz="1200" b="1" i="1" u="none" strike="noStrike" kern="1200" cap="none" spc="0" normalizeH="0" baseline="0" noProof="0" err="1">
                <a:ln>
                  <a:noFill/>
                </a:ln>
                <a:solidFill>
                  <a:prstClr val="black"/>
                </a:solidFill>
                <a:effectLst/>
                <a:uLnTx/>
                <a:uFillTx/>
                <a:latin typeface="Calibri"/>
                <a:ea typeface="+mn-ea"/>
                <a:cs typeface="+mn-cs"/>
              </a:rPr>
              <a:t>rb</a:t>
            </a:r>
            <a:r>
              <a:rPr kumimoji="0" lang="nl-BE" sz="1200" b="1" i="1" u="none" strike="noStrike" kern="1200" cap="none" spc="0" normalizeH="0" baseline="0" noProof="0">
                <a:ln>
                  <a:noFill/>
                </a:ln>
                <a:solidFill>
                  <a:prstClr val="black"/>
                </a:solidFill>
                <a:effectLst/>
                <a:uLnTx/>
                <a:uFillTx/>
                <a:latin typeface="Calibri"/>
                <a:ea typeface="+mn-ea"/>
                <a:cs typeface="+mn-cs"/>
              </a:rPr>
              <a:t> neerkomen op een verzwaring van de impact van de nietigverklaring en het komt aan de </a:t>
            </a:r>
            <a:r>
              <a:rPr kumimoji="0" lang="nl-BE" sz="1200" b="1" i="1" u="none" strike="noStrike" kern="1200" cap="none" spc="0" normalizeH="0" baseline="0" noProof="0" err="1">
                <a:ln>
                  <a:noFill/>
                </a:ln>
                <a:solidFill>
                  <a:prstClr val="black"/>
                </a:solidFill>
                <a:effectLst/>
                <a:uLnTx/>
                <a:uFillTx/>
                <a:latin typeface="Calibri"/>
                <a:ea typeface="+mn-ea"/>
                <a:cs typeface="+mn-cs"/>
              </a:rPr>
              <a:t>rb</a:t>
            </a:r>
            <a:r>
              <a:rPr kumimoji="0" lang="nl-BE" sz="1200" b="1" i="1" u="none" strike="noStrike" kern="1200" cap="none" spc="0" normalizeH="0" baseline="0" noProof="0">
                <a:ln>
                  <a:noFill/>
                </a:ln>
                <a:solidFill>
                  <a:prstClr val="black"/>
                </a:solidFill>
                <a:effectLst/>
                <a:uLnTx/>
                <a:uFillTx/>
                <a:latin typeface="Calibri"/>
                <a:ea typeface="+mn-ea"/>
                <a:cs typeface="+mn-cs"/>
              </a:rPr>
              <a:t> toe om rekening houdende met de vastgestelde onregelmatigheden de meest adequate oplossing aan te reiken, Conclusie: nietigverklaring enkel voor bedienden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Henegouwen </a:t>
            </a:r>
            <a:r>
              <a:rPr kumimoji="0" lang="nl-BE" sz="1200" b="1" i="1" u="none" strike="noStrike" kern="1200" cap="none" spc="0" normalizeH="0" baseline="0" noProof="0" err="1">
                <a:ln>
                  <a:noFill/>
                </a:ln>
                <a:solidFill>
                  <a:prstClr val="black"/>
                </a:solidFill>
                <a:effectLst/>
                <a:uLnTx/>
                <a:uFillTx/>
                <a:latin typeface="Calibri"/>
                <a:ea typeface="+mn-ea"/>
                <a:cs typeface="+mn-cs"/>
              </a:rPr>
              <a:t>Afd</a:t>
            </a:r>
            <a:r>
              <a:rPr kumimoji="0" lang="nl-BE" sz="1200" b="1" i="1" u="none" strike="noStrike" kern="1200" cap="none" spc="0" normalizeH="0" baseline="0" noProof="0">
                <a:ln>
                  <a:noFill/>
                </a:ln>
                <a:solidFill>
                  <a:prstClr val="black"/>
                </a:solidFill>
                <a:effectLst/>
                <a:uLnTx/>
                <a:uFillTx/>
                <a:latin typeface="Calibri"/>
                <a:ea typeface="+mn-ea"/>
                <a:cs typeface="+mn-cs"/>
              </a:rPr>
              <a:t> Binche 21/1/21; AR 20/1922)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Ook in een andere zaak waar bij een gemeenschappelijk kiescollege de arbeiders en bedienden slechts 1 stembiljet ontvingen werd overgegaan tot nietigverklaring. De ACCLVB had nochtans met verwijzing naar cassatierechtspraak  ingeroepen dat nietigverklaring niet mogelijk was voor pre-electorale zaken. Volgens </a:t>
            </a:r>
            <a:r>
              <a:rPr kumimoji="0" lang="nl-BE" sz="1200" b="1" i="1" u="none" strike="noStrike" kern="1200" cap="none" spc="0" normalizeH="0" baseline="0" noProof="0" err="1">
                <a:ln>
                  <a:noFill/>
                </a:ln>
                <a:solidFill>
                  <a:prstClr val="black"/>
                </a:solidFill>
                <a:effectLst/>
                <a:uLnTx/>
                <a:uFillTx/>
                <a:latin typeface="Calibri"/>
                <a:ea typeface="+mn-ea"/>
                <a:cs typeface="+mn-cs"/>
              </a:rPr>
              <a:t>rb</a:t>
            </a:r>
            <a:r>
              <a:rPr kumimoji="0" lang="nl-BE" sz="1200" b="1" i="1" u="none" strike="noStrike" kern="1200" cap="none" spc="0" normalizeH="0" baseline="0" noProof="0">
                <a:ln>
                  <a:noFill/>
                </a:ln>
                <a:solidFill>
                  <a:prstClr val="black"/>
                </a:solidFill>
                <a:effectLst/>
                <a:uLnTx/>
                <a:uFillTx/>
                <a:latin typeface="Calibri"/>
                <a:ea typeface="+mn-ea"/>
                <a:cs typeface="+mn-cs"/>
              </a:rPr>
              <a:t> nietigverklaring want cassatiearrest niet van toepassing aangezien er in de wet geen beroepsmogelijkheid voorzien is in dat stadium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Luik 27/1/21; AR 20/3231)</a:t>
            </a:r>
            <a:endParaRPr kumimoji="0" lang="nl-BE" sz="1200" b="0" i="1" u="sng" strike="noStrike" kern="1200" cap="none" spc="0" normalizeH="0" baseline="0" noProof="0">
              <a:ln>
                <a:noFill/>
              </a:ln>
              <a:solidFill>
                <a:prstClr val="black"/>
              </a:solidFill>
              <a:effectLst/>
              <a:uLnTx/>
              <a:uFillTx/>
              <a:latin typeface="Calibri"/>
              <a:ea typeface="+mn-ea"/>
              <a:cs typeface="+mn-cs"/>
            </a:endParaRPr>
          </a:p>
          <a:p>
            <a:endParaRPr lang="nl-BE" sz="1200" b="0" i="1" u="none" strike="noStrike" kern="1200" baseline="0">
              <a:solidFill>
                <a:schemeClr val="tx1"/>
              </a:solidFill>
              <a:latin typeface="+mn-lt"/>
              <a:ea typeface="+mn-ea"/>
              <a:cs typeface="+mn-cs"/>
            </a:endParaRPr>
          </a:p>
          <a:p>
            <a:endParaRPr lang="nl-BE" sz="1200" b="0" i="0" u="none" strike="noStrike" kern="1200" baseline="0">
              <a:solidFill>
                <a:schemeClr val="tx1"/>
              </a:solidFill>
              <a:latin typeface="+mn-lt"/>
              <a:ea typeface="+mn-ea"/>
              <a:cs typeface="+mn-cs"/>
            </a:endParaRPr>
          </a:p>
          <a:p>
            <a:r>
              <a:rPr lang="nl-BE" sz="1200" b="0" i="0" u="sng" strike="noStrike" kern="1200" baseline="0">
                <a:solidFill>
                  <a:schemeClr val="tx1"/>
                </a:solidFill>
                <a:latin typeface="+mn-lt"/>
                <a:ea typeface="+mn-ea"/>
                <a:cs typeface="+mn-cs"/>
              </a:rPr>
              <a:t>Opening stembureau</a:t>
            </a:r>
          </a:p>
          <a:p>
            <a:r>
              <a:rPr lang="nl-BE" sz="1200" b="0" i="0" u="none" strike="noStrike" kern="1200" baseline="0">
                <a:solidFill>
                  <a:schemeClr val="tx1"/>
                </a:solidFill>
                <a:latin typeface="+mn-lt"/>
                <a:ea typeface="+mn-ea"/>
                <a:cs typeface="+mn-cs"/>
              </a:rPr>
              <a:t>Opening stembureau pas om 8u40 i.p.v. voorziene 8 u--- geen bewijs dat de laattijdige opening impact had op het resultaat dus geen nietigverklaring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Charleroi 18/7/12</a:t>
            </a:r>
            <a:r>
              <a:rPr lang="nl-BE" sz="1200" b="0" i="0" u="sng" strike="noStrike" kern="1200" baseline="0">
                <a:solidFill>
                  <a:schemeClr val="tx1"/>
                </a:solidFill>
                <a:latin typeface="+mn-lt"/>
                <a:ea typeface="+mn-ea"/>
                <a:cs typeface="+mn-cs"/>
              </a:rPr>
              <a:t>)</a:t>
            </a:r>
          </a:p>
          <a:p>
            <a:r>
              <a:rPr lang="nl-BE" sz="1200" b="0" i="0" u="none" strike="noStrike" kern="1200" baseline="0">
                <a:solidFill>
                  <a:schemeClr val="tx1"/>
                </a:solidFill>
                <a:latin typeface="+mn-lt"/>
                <a:ea typeface="+mn-ea"/>
                <a:cs typeface="+mn-cs"/>
              </a:rPr>
              <a:t>Op X aanplakking opening van 8u30-17u. In oproepingsbrief aan de kiezers van 15-17u--- slechts deelname door 37% kiezers terwijl volgens gegevens FOD gemiddeld 71,9% in de bedrijven--- nietigverklaring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Bergen 16/11/12)</a:t>
            </a:r>
          </a:p>
          <a:p>
            <a:endParaRPr lang="nl-BE" sz="1200" b="0" i="0" u="none" strike="noStrike" kern="1200" baseline="0">
              <a:solidFill>
                <a:schemeClr val="tx1"/>
              </a:solidFill>
              <a:latin typeface="+mn-lt"/>
              <a:ea typeface="+mn-ea"/>
              <a:cs typeface="+mn-cs"/>
            </a:endParaRPr>
          </a:p>
          <a:p>
            <a:r>
              <a:rPr lang="nl-BE" sz="1200" b="0" i="0" u="sng" strike="noStrike" kern="1200" baseline="0">
                <a:solidFill>
                  <a:schemeClr val="tx1"/>
                </a:solidFill>
                <a:latin typeface="+mn-lt"/>
                <a:ea typeface="+mn-ea"/>
                <a:cs typeface="+mn-cs"/>
              </a:rPr>
              <a:t>Foute lijstnummers</a:t>
            </a:r>
          </a:p>
          <a:p>
            <a:r>
              <a:rPr lang="nl-BE" sz="1200" b="0" i="0" u="none" strike="noStrike" kern="1200" baseline="0">
                <a:solidFill>
                  <a:schemeClr val="tx1"/>
                </a:solidFill>
                <a:latin typeface="+mn-lt"/>
                <a:ea typeface="+mn-ea"/>
                <a:cs typeface="+mn-cs"/>
              </a:rPr>
              <a:t>Slechts 2 lijsten en ABVV stond onder nummer 1 (was nr. ACLVB die geen kandidaten had) en ACV nr. 2--- Geen nietigverklaring want geen verwarring mogelijk ??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Luik 28/6/12)</a:t>
            </a:r>
          </a:p>
          <a:p>
            <a:endParaRPr lang="nl-BE" sz="1200" b="0" i="0" u="none" strike="noStrike" kern="1200" baseline="0">
              <a:solidFill>
                <a:schemeClr val="tx1"/>
              </a:solidFill>
              <a:latin typeface="+mn-lt"/>
              <a:ea typeface="+mn-ea"/>
              <a:cs typeface="+mn-cs"/>
            </a:endParaRPr>
          </a:p>
        </p:txBody>
      </p:sp>
      <p:sp>
        <p:nvSpPr>
          <p:cNvPr id="4" name="Tijdelijke aanduiding voor datum 3"/>
          <p:cNvSpPr>
            <a:spLocks noGrp="1"/>
          </p:cNvSpPr>
          <p:nvPr>
            <p:ph type="dt" idx="10"/>
          </p:nvPr>
        </p:nvSpPr>
        <p:spPr/>
        <p:txBody>
          <a:bodyPr/>
          <a:lstStyle/>
          <a:p>
            <a:fld id="{6D14D076-F888-4AA7-9B1F-135ED403AFC2}"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123</a:t>
            </a:fld>
            <a:endParaRPr lang="nl-BE"/>
          </a:p>
        </p:txBody>
      </p:sp>
    </p:spTree>
    <p:extLst>
      <p:ext uri="{BB962C8B-B14F-4D97-AF65-F5344CB8AC3E}">
        <p14:creationId xmlns:p14="http://schemas.microsoft.com/office/powerpoint/2010/main" val="37734511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0000" lnSpcReduction="20000"/>
          </a:bodyPr>
          <a:lstStyle/>
          <a:p>
            <a:r>
              <a:rPr lang="nl-BE" b="1" i="0" u="none"/>
              <a:t>Opmerkingen getuigen PV</a:t>
            </a:r>
          </a:p>
          <a:p>
            <a:r>
              <a:rPr lang="nl-BE" b="0" i="0" u="none"/>
              <a:t>Dat een getuige geen</a:t>
            </a:r>
            <a:r>
              <a:rPr lang="nl-BE" b="0" i="0" u="none" baseline="0"/>
              <a:t> opmerkingen gemaakt heeft in het PV verhindert niet dat de nietigverklaring gevorderd kan worden (A.H. Bergen 9/9/87; A.H. Gent 8/7/87)</a:t>
            </a:r>
          </a:p>
          <a:p>
            <a:r>
              <a:rPr lang="nl-BE" b="0" i="0" u="none" baseline="0"/>
              <a:t>Toch aangewezen dit te doen anders kan men oordelen dat de onregelmatigheid toch niet zo belangrijk was om nu de nietigverklaring van de verkiezingen te vragen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u="none" strike="noStrike" kern="1200" baseline="0">
                <a:solidFill>
                  <a:schemeClr val="tx1"/>
                </a:solidFill>
                <a:latin typeface="+mn-lt"/>
                <a:ea typeface="+mn-ea"/>
                <a:cs typeface="+mn-cs"/>
              </a:rPr>
              <a:t>In het kader van</a:t>
            </a:r>
            <a:r>
              <a:rPr lang="nl-BE" sz="1200" b="1" i="0" u="none" strike="noStrike" kern="1200" baseline="0">
                <a:solidFill>
                  <a:schemeClr val="tx1"/>
                </a:solidFill>
                <a:latin typeface="+mn-lt"/>
                <a:ea typeface="+mn-ea"/>
                <a:cs typeface="+mn-cs"/>
              </a:rPr>
              <a:t> foute uitslag </a:t>
            </a:r>
            <a:r>
              <a:rPr lang="nl-BE" sz="1200" b="0" i="0" u="none" strike="noStrike" kern="1200" baseline="0">
                <a:solidFill>
                  <a:schemeClr val="tx1"/>
                </a:solidFill>
                <a:latin typeface="+mn-lt"/>
                <a:ea typeface="+mn-ea"/>
                <a:cs typeface="+mn-cs"/>
              </a:rPr>
              <a:t>volstaat het niet de WG te contacteren en die het PV te laten aanpassen</a:t>
            </a:r>
            <a:r>
              <a:rPr lang="nl-BE" sz="1200" b="1" i="0" u="none" strike="noStrike" kern="1200" baseline="0">
                <a:solidFill>
                  <a:schemeClr val="tx1"/>
                </a:solidFill>
                <a:latin typeface="+mn-lt"/>
                <a:ea typeface="+mn-ea"/>
                <a:cs typeface="+mn-cs"/>
              </a:rPr>
              <a:t>--- procedure voor </a:t>
            </a:r>
            <a:r>
              <a:rPr lang="nl-BE" sz="1200" b="1" i="0" u="none" strike="noStrike" kern="1200" baseline="0" err="1">
                <a:solidFill>
                  <a:schemeClr val="tx1"/>
                </a:solidFill>
                <a:latin typeface="+mn-lt"/>
                <a:ea typeface="+mn-ea"/>
                <a:cs typeface="+mn-cs"/>
              </a:rPr>
              <a:t>rb</a:t>
            </a:r>
            <a:r>
              <a:rPr lang="nl-BE" sz="1200" b="1" i="0" u="none" strike="noStrike" kern="1200" baseline="0">
                <a:solidFill>
                  <a:schemeClr val="tx1"/>
                </a:solidFill>
                <a:latin typeface="+mn-lt"/>
                <a:ea typeface="+mn-ea"/>
                <a:cs typeface="+mn-cs"/>
              </a:rPr>
              <a:t> noodzakelijk uitzondering materiële vergissing (</a:t>
            </a:r>
            <a:r>
              <a:rPr lang="nl-BE" sz="1200" b="1" i="0" u="none" strike="noStrike" kern="1200" baseline="0" err="1">
                <a:solidFill>
                  <a:schemeClr val="tx1"/>
                </a:solidFill>
                <a:latin typeface="+mn-lt"/>
                <a:ea typeface="+mn-ea"/>
                <a:cs typeface="+mn-cs"/>
              </a:rPr>
              <a:t>cf</a:t>
            </a:r>
            <a:r>
              <a:rPr lang="nl-BE" sz="1200" b="1" i="0" u="none" strike="noStrike" kern="1200" baseline="0">
                <a:solidFill>
                  <a:schemeClr val="tx1"/>
                </a:solidFill>
                <a:latin typeface="+mn-lt"/>
                <a:ea typeface="+mn-ea"/>
                <a:cs typeface="+mn-cs"/>
              </a:rPr>
              <a:t> nieuwe bepaling in verkiezingswet art 78 bis&amp;1)</a:t>
            </a:r>
            <a:endParaRPr lang="nl-BE" b="0" i="0" u="none" baseline="0"/>
          </a:p>
          <a:p>
            <a:endParaRPr lang="nl-BE" b="0" i="0" u="none" baseline="0"/>
          </a:p>
          <a:p>
            <a:pPr algn="l"/>
            <a:r>
              <a:rPr lang="nl-BE" sz="1200" b="1" i="1" u="none" strike="noStrike" baseline="0">
                <a:latin typeface="Verdana-Bold"/>
              </a:rPr>
              <a:t>In afwijking op het eerste lid, kunnen fouten binnen de verkiezingsuitslag die berusten op louter materiële vergissingen, zonder tussenkomst van een rechter worden</a:t>
            </a:r>
          </a:p>
          <a:p>
            <a:pPr algn="l"/>
            <a:r>
              <a:rPr lang="nl-BE" sz="1200" b="1" i="1" u="none" strike="noStrike" baseline="0">
                <a:latin typeface="Verdana-Bold"/>
              </a:rPr>
              <a:t>rechtgezet, op basis van een akkoord tussen de werkgever en alle representatieve werknemers- en kaderledenorganisaties die kandidaten hebben voorgedragen. In</a:t>
            </a:r>
          </a:p>
          <a:p>
            <a:pPr algn="l"/>
            <a:r>
              <a:rPr lang="nl-BE" sz="1200" b="1" i="1" u="none" strike="noStrike" baseline="0">
                <a:latin typeface="Verdana-Bold"/>
              </a:rPr>
              <a:t>dat geval wordt het verbeterde proces-verbaal verzonden naar de verschillende bestemmelingen bedoeld in artikel 68 en worden de verbeterde resultaten van de</a:t>
            </a:r>
          </a:p>
          <a:p>
            <a:pPr algn="l"/>
            <a:r>
              <a:rPr lang="nl-BE" sz="1200" b="1" i="1" u="none" strike="noStrike" baseline="0">
                <a:latin typeface="Verdana-Bold"/>
              </a:rPr>
              <a:t>stemming overgemaakt aan de FOD Werkgelegenheid, Arbeid en Sociaal Overleg overeenkomstig artikel 68. Wordt niet als louter materiële vergissing beschouwd, een</a:t>
            </a:r>
          </a:p>
          <a:p>
            <a:pPr algn="l"/>
            <a:r>
              <a:rPr lang="nl-BE" sz="1200" b="1" i="1" u="none" strike="noStrike" baseline="0">
                <a:latin typeface="Verdana-Bold"/>
              </a:rPr>
              <a:t>rechtzetting die een invloed heeft op de volgorde of de bijzondere ontslagbescherming van de kandidaten en verkozenen.</a:t>
            </a:r>
            <a:endParaRPr lang="nl-BE" b="0" i="0" u="none"/>
          </a:p>
          <a:p>
            <a:endParaRPr lang="nl-BE" b="1"/>
          </a:p>
          <a:p>
            <a:r>
              <a:rPr lang="nl-BE" u="sng" baseline="0"/>
              <a:t>Aanpassing PV- &gt; ‘oude’ RS want nu wel aanpassingen van materiële vergissingen mogelijk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Eens het PV opgesteld is het niet meer mogelijk de resultaten te wijzigen zelfs in geval van een materiële vergissing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BXL 6/1/21; AR 20/4189)</a:t>
            </a:r>
            <a:br>
              <a:rPr kumimoji="0" lang="nl-BE" sz="1200" b="1" i="1" u="none" strike="noStrike" kern="1200" cap="none" spc="0" normalizeH="0" baseline="0" noProof="0">
                <a:ln>
                  <a:noFill/>
                </a:ln>
                <a:solidFill>
                  <a:prstClr val="black"/>
                </a:solidFill>
                <a:effectLst/>
                <a:uLnTx/>
                <a:uFillTx/>
                <a:latin typeface="Calibri"/>
                <a:ea typeface="+mn-ea"/>
                <a:cs typeface="+mn-cs"/>
              </a:rPr>
            </a:br>
            <a:r>
              <a:rPr kumimoji="0" lang="nl-BE" sz="1200" b="1" i="1" u="none" strike="noStrike" kern="1200" cap="none" spc="0" normalizeH="0" baseline="0" noProof="0">
                <a:ln>
                  <a:noFill/>
                </a:ln>
                <a:solidFill>
                  <a:prstClr val="black"/>
                </a:solidFill>
                <a:effectLst/>
                <a:uLnTx/>
                <a:uFillTx/>
                <a:latin typeface="Calibri"/>
                <a:ea typeface="+mn-ea"/>
                <a:cs typeface="+mn-cs"/>
              </a:rPr>
              <a:t>Dit is eveneens het geval wanneer er een berekeningsfout gebeurde in het kader van de verdeling van de mandaten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Henegouwen </a:t>
            </a:r>
            <a:r>
              <a:rPr kumimoji="0" lang="nl-BE" sz="1200" b="1" i="1" u="none" strike="noStrike" kern="1200" cap="none" spc="0" normalizeH="0" baseline="0" noProof="0" err="1">
                <a:ln>
                  <a:noFill/>
                </a:ln>
                <a:solidFill>
                  <a:prstClr val="black"/>
                </a:solidFill>
                <a:effectLst/>
                <a:uLnTx/>
                <a:uFillTx/>
                <a:latin typeface="Calibri"/>
                <a:ea typeface="+mn-ea"/>
                <a:cs typeface="+mn-cs"/>
              </a:rPr>
              <a:t>Afd</a:t>
            </a:r>
            <a:r>
              <a:rPr kumimoji="0" lang="nl-BE" sz="1200" b="1" i="1" u="none" strike="noStrike" kern="1200" cap="none" spc="0" normalizeH="0" baseline="0" noProof="0">
                <a:ln>
                  <a:noFill/>
                </a:ln>
                <a:solidFill>
                  <a:prstClr val="black"/>
                </a:solidFill>
                <a:effectLst/>
                <a:uLnTx/>
                <a:uFillTx/>
                <a:latin typeface="Calibri"/>
                <a:ea typeface="+mn-ea"/>
                <a:cs typeface="+mn-cs"/>
              </a:rPr>
              <a:t> Charleroi 5/2/21; AR 20/1973;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Henegouwen </a:t>
            </a:r>
            <a:r>
              <a:rPr kumimoji="0" lang="nl-BE" sz="1200" b="1" i="1" u="none" strike="noStrike" kern="1200" cap="none" spc="0" normalizeH="0" baseline="0" noProof="0" err="1">
                <a:ln>
                  <a:noFill/>
                </a:ln>
                <a:solidFill>
                  <a:prstClr val="black"/>
                </a:solidFill>
                <a:effectLst/>
                <a:uLnTx/>
                <a:uFillTx/>
                <a:latin typeface="Calibri"/>
                <a:ea typeface="+mn-ea"/>
                <a:cs typeface="+mn-cs"/>
              </a:rPr>
              <a:t>Afd</a:t>
            </a:r>
            <a:r>
              <a:rPr kumimoji="0" lang="nl-BE" sz="1200" b="1" i="1" u="none" strike="noStrike" kern="1200" cap="none" spc="0" normalizeH="0" baseline="0" noProof="0">
                <a:ln>
                  <a:noFill/>
                </a:ln>
                <a:solidFill>
                  <a:prstClr val="black"/>
                </a:solidFill>
                <a:effectLst/>
                <a:uLnTx/>
                <a:uFillTx/>
                <a:latin typeface="Calibri"/>
                <a:ea typeface="+mn-ea"/>
                <a:cs typeface="+mn-cs"/>
              </a:rPr>
              <a:t> Bergen 29/1/21; AR 20/1228;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BXL 10/12/20; AR 20/1415;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Gent </a:t>
            </a:r>
            <a:r>
              <a:rPr kumimoji="0" lang="nl-BE" sz="1200" b="1" i="1" u="none" strike="noStrike" kern="1200" cap="none" spc="0" normalizeH="0" baseline="0" noProof="0" err="1">
                <a:ln>
                  <a:noFill/>
                </a:ln>
                <a:solidFill>
                  <a:prstClr val="black"/>
                </a:solidFill>
                <a:effectLst/>
                <a:uLnTx/>
                <a:uFillTx/>
                <a:latin typeface="Calibri"/>
                <a:ea typeface="+mn-ea"/>
                <a:cs typeface="+mn-cs"/>
              </a:rPr>
              <a:t>Afd</a:t>
            </a:r>
            <a:r>
              <a:rPr kumimoji="0" lang="nl-BE" sz="1200" b="1" i="1" u="none" strike="noStrike" kern="1200" cap="none" spc="0" normalizeH="0" baseline="0" noProof="0">
                <a:ln>
                  <a:noFill/>
                </a:ln>
                <a:solidFill>
                  <a:prstClr val="black"/>
                </a:solidFill>
                <a:effectLst/>
                <a:uLnTx/>
                <a:uFillTx/>
                <a:latin typeface="Calibri"/>
                <a:ea typeface="+mn-ea"/>
                <a:cs typeface="+mn-cs"/>
              </a:rPr>
              <a:t> Oudenaarde 10/2/21; AR 21/36;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Leuven 14/1/21; AR 20/684.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Leuven 21/1/21; AR 20/711;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Leuven 21/1/21; AR 20/708)</a:t>
            </a:r>
          </a:p>
          <a:p>
            <a:endParaRPr lang="nl-BE" u="sng" baseline="0"/>
          </a:p>
          <a:p>
            <a:r>
              <a:rPr lang="nl-BE" baseline="0"/>
              <a:t>Naar aanleiding van opmerkingen werd het oorspronkelijk PV (3 kandidaten van 1 lijst en 2 anderen op lijst 2 werden allen als verkozen vermeld zonder rekening te houden met het resultaat) gewijzigd en werd een andere verdeling vermeld in een tweede PV (2 mandaten lijst 1 en 1 voor lijst 2)</a:t>
            </a:r>
          </a:p>
          <a:p>
            <a:r>
              <a:rPr lang="nl-BE" baseline="0"/>
              <a:t>Beroep werd ingesteld omdat het eerste PV het gevolg was van een akkoord afgesloten op bedrijfsvlak.</a:t>
            </a:r>
          </a:p>
          <a:p>
            <a:r>
              <a:rPr lang="nl-BE" baseline="0"/>
              <a:t>Eens een PV opgesteld kan het niet meer gewijzigd worden. De </a:t>
            </a:r>
            <a:r>
              <a:rPr lang="nl-BE" baseline="0" err="1"/>
              <a:t>rb</a:t>
            </a:r>
            <a:r>
              <a:rPr lang="nl-BE" baseline="0"/>
              <a:t> stelt vast dat de materie van openbare orde is en dat ze dus noch het eerste akkoord kan bekrachtigen noch het 2</a:t>
            </a:r>
            <a:r>
              <a:rPr lang="nl-BE" baseline="30000"/>
              <a:t>de</a:t>
            </a:r>
            <a:r>
              <a:rPr lang="nl-BE" baseline="0"/>
              <a:t> geldig kan verklaren zodat ze zelf de verdeling doet conform de wet (</a:t>
            </a:r>
            <a:r>
              <a:rPr lang="nl-BE" baseline="0" err="1"/>
              <a:t>Arb</a:t>
            </a:r>
            <a:r>
              <a:rPr lang="nl-BE" baseline="0"/>
              <a:t> Charleroi 7/10/16)</a:t>
            </a:r>
          </a:p>
          <a:p>
            <a:endParaRPr lang="nl-BE" baseline="0"/>
          </a:p>
          <a:p>
            <a:r>
              <a:rPr lang="nl-BE" baseline="0"/>
              <a:t>Verkiezingen in 2 stembureaus op 2 verschillende vestigingen van de TBE.</a:t>
            </a:r>
          </a:p>
          <a:p>
            <a:r>
              <a:rPr lang="nl-BE" baseline="0"/>
              <a:t>Het ACV vordert dat uitsluitend rekening mag gehouden worden met het geüploade PV en niet met het andere niet geüploade PV zodat er een herverdeling van de mandaten gevraagd wordt.</a:t>
            </a:r>
          </a:p>
          <a:p>
            <a:r>
              <a:rPr lang="nl-BE" baseline="0"/>
              <a:t>Rechtbank laat zich het PV van het tweede bureau voorleggen en stelt vast dat de verdeling terecht gebeurd was– bevestiging resultaat door </a:t>
            </a:r>
            <a:r>
              <a:rPr lang="nl-BE" baseline="0" err="1"/>
              <a:t>rb</a:t>
            </a:r>
            <a:r>
              <a:rPr lang="nl-BE" baseline="0"/>
              <a:t> (</a:t>
            </a:r>
            <a:r>
              <a:rPr lang="nl-BE" baseline="0" err="1"/>
              <a:t>Arb</a:t>
            </a:r>
            <a:r>
              <a:rPr lang="nl-BE" baseline="0"/>
              <a:t> Brugge 28/6/16)</a:t>
            </a:r>
          </a:p>
          <a:p>
            <a:endParaRPr lang="nl-BE" b="1"/>
          </a:p>
        </p:txBody>
      </p:sp>
      <p:sp>
        <p:nvSpPr>
          <p:cNvPr id="4" name="Tijdelijke aanduiding voor datum 3"/>
          <p:cNvSpPr>
            <a:spLocks noGrp="1"/>
          </p:cNvSpPr>
          <p:nvPr>
            <p:ph type="dt" idx="10"/>
          </p:nvPr>
        </p:nvSpPr>
        <p:spPr/>
        <p:txBody>
          <a:bodyPr/>
          <a:lstStyle/>
          <a:p>
            <a:fld id="{7E2ED758-7157-4599-9399-9432256370C8}"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124</a:t>
            </a:fld>
            <a:endParaRPr lang="nl-BE"/>
          </a:p>
        </p:txBody>
      </p:sp>
    </p:spTree>
    <p:extLst>
      <p:ext uri="{BB962C8B-B14F-4D97-AF65-F5344CB8AC3E}">
        <p14:creationId xmlns:p14="http://schemas.microsoft.com/office/powerpoint/2010/main" val="63760372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r>
              <a:rPr lang="nl-BE" u="sng">
                <a:hlinkClick r:id="rId3" action="ppaction://hlinkfile"/>
              </a:rPr>
              <a:t>Art.</a:t>
            </a:r>
            <a:r>
              <a:rPr lang="nl-BE" u="sng"/>
              <a:t> </a:t>
            </a:r>
            <a:r>
              <a:rPr lang="nl-BE" u="sng">
                <a:hlinkClick r:id="rId4" action="ppaction://hlinkfile"/>
              </a:rPr>
              <a:t>78bis</a:t>
            </a:r>
            <a:r>
              <a:rPr lang="nl-BE" u="sng"/>
              <a:t> verkiezingswet</a:t>
            </a:r>
          </a:p>
          <a:p>
            <a:r>
              <a:rPr lang="nl-BE"/>
              <a:t>§ 1De arbeidsrechtbank waarbij de zaak aanhangig is gemaakt, doet uitspraak uiterlijk binnen zevenenzestig dagen na aanplakking van de uitslag der stemming </a:t>
            </a:r>
            <a:r>
              <a:rPr lang="nl-BE" b="1"/>
              <a:t>(dus Y + 2 +67 = uiterlijk Y + 69)</a:t>
            </a:r>
            <a:r>
              <a:rPr lang="nl-BE"/>
              <a:t> als bedoeld in artikel 68.</a:t>
            </a:r>
          </a:p>
          <a:p>
            <a:r>
              <a:rPr lang="nl-BE"/>
              <a:t>Zij kan inzage eisen van de processen-verbaal, en van de stembiljetten.</a:t>
            </a:r>
          </a:p>
          <a:p>
            <a:endParaRPr lang="nl-BE"/>
          </a:p>
          <a:p>
            <a:r>
              <a:rPr lang="nl-BE"/>
              <a:t>Het </a:t>
            </a:r>
            <a:r>
              <a:rPr lang="nl-BE" b="1"/>
              <a:t>vonnis wordt onmiddellijk ter kennis gebracht </a:t>
            </a:r>
            <a:r>
              <a:rPr lang="nl-BE"/>
              <a:t>aan de werkgever, aan ieder der gewone en plaatsvervangende verkozenen, aan de betrokken representatieve werknemers- en kaderledenorganisaties, en aan de directeur-generaal van </a:t>
            </a:r>
            <a:r>
              <a:rPr lang="nl-BE" b="1" i="1"/>
              <a:t>de Algemene Directie Arbeidsrecht en Juridische </a:t>
            </a:r>
            <a:r>
              <a:rPr lang="nl-BE" b="1" i="1" err="1"/>
              <a:t>Studiën</a:t>
            </a:r>
            <a:r>
              <a:rPr lang="nl-BE" i="0" strike="sngStrike" err="1"/>
              <a:t>ADIA</a:t>
            </a:r>
            <a:r>
              <a:rPr lang="nl-BE" i="1" strike="sngStrike"/>
              <a:t> </a:t>
            </a:r>
            <a:r>
              <a:rPr lang="nl-BE"/>
              <a:t>van de FOD WASO</a:t>
            </a:r>
          </a:p>
          <a:p>
            <a:endParaRPr lang="nl-BE"/>
          </a:p>
          <a:p>
            <a:r>
              <a:rPr lang="nl-BE"/>
              <a:t>§ 2. Het arbeidshof neemt kennis van het hoger beroep tegen beslissingen in eerste aanleg van de arbeidsrechtbanken, betreffende een verzoek tot gehele of gedeeltelijke nietigverklaring van de verkiezingen of van een beslissing tot stopzetting van de procedure, of een verzoek tot verbetering van de verkiezingsuitslagen of tegen de aanduiding van de werkgeversafvaardiging.</a:t>
            </a:r>
            <a:br>
              <a:rPr lang="nl-BE"/>
            </a:br>
            <a:r>
              <a:rPr lang="nl-BE"/>
              <a:t>De termijn van hoger beroep is 15 dagen, te rekenen van de kennisgeving van het vonnis </a:t>
            </a:r>
            <a:r>
              <a:rPr lang="nl-BE" b="1"/>
              <a:t>(dus Y + 69 +15= Y + 84)</a:t>
            </a:r>
            <a:r>
              <a:rPr lang="nl-BE"/>
              <a:t>.</a:t>
            </a:r>
            <a:br>
              <a:rPr lang="nl-BE"/>
            </a:br>
            <a:endParaRPr lang="nl-BE"/>
          </a:p>
          <a:p>
            <a:r>
              <a:rPr lang="nl-BE"/>
              <a:t>Het arbeidshof doet uitspraak binnen 75 dagen die volgen op het uitspreken van het vonnis door de arbeidsrechtbank </a:t>
            </a:r>
            <a:r>
              <a:rPr lang="nl-BE" b="1"/>
              <a:t>(dus uiterlijk Y + 69 +75</a:t>
            </a:r>
            <a:r>
              <a:rPr lang="nl-BE" b="1" baseline="0"/>
              <a:t> = Y + 144)</a:t>
            </a:r>
            <a:r>
              <a:rPr lang="nl-BE"/>
              <a:t>.</a:t>
            </a:r>
            <a:br>
              <a:rPr lang="nl-BE"/>
            </a:br>
            <a:r>
              <a:rPr lang="nl-BE"/>
              <a:t>De arresten worden ter kennis gebracht aan de bij § 1, vierde lid, bedoelde personen en organisaties.</a:t>
            </a:r>
          </a:p>
          <a:p>
            <a:br>
              <a:rPr lang="nl-BE"/>
            </a:br>
            <a:r>
              <a:rPr lang="nl-BE"/>
              <a:t>§ 3. De nieuwe verkiezingsperiode vangt aan </a:t>
            </a:r>
            <a:r>
              <a:rPr lang="nl-BE" b="1"/>
              <a:t>binnen 3 maanden </a:t>
            </a:r>
            <a:r>
              <a:rPr lang="nl-BE"/>
              <a:t>die volgen op de beslissing van de definitieve nietigverklaring.]</a:t>
            </a:r>
          </a:p>
          <a:p>
            <a:endParaRPr lang="nl-BE"/>
          </a:p>
          <a:p>
            <a:r>
              <a:rPr lang="nl-BE" baseline="0"/>
              <a:t>Termijn van Y + 84 wordt niet verlengd als hij tijdens gerechtelijk verlof aanvangt en eindigt (A.H. Luik 3/12/79)</a:t>
            </a:r>
          </a:p>
          <a:p>
            <a:endParaRPr lang="nl-BE" baseline="0"/>
          </a:p>
        </p:txBody>
      </p:sp>
      <p:sp>
        <p:nvSpPr>
          <p:cNvPr id="4" name="Tijdelijke aanduiding voor datum 3"/>
          <p:cNvSpPr>
            <a:spLocks noGrp="1"/>
          </p:cNvSpPr>
          <p:nvPr>
            <p:ph type="dt" idx="10"/>
          </p:nvPr>
        </p:nvSpPr>
        <p:spPr/>
        <p:txBody>
          <a:bodyPr/>
          <a:lstStyle/>
          <a:p>
            <a:fld id="{272F6623-F5C4-445C-B953-B12BDB4332B0}"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125</a:t>
            </a:fld>
            <a:endParaRPr lang="nl-BE"/>
          </a:p>
        </p:txBody>
      </p:sp>
    </p:spTree>
    <p:extLst>
      <p:ext uri="{BB962C8B-B14F-4D97-AF65-F5344CB8AC3E}">
        <p14:creationId xmlns:p14="http://schemas.microsoft.com/office/powerpoint/2010/main" val="2305681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55000" lnSpcReduction="20000"/>
          </a:bodyPr>
          <a:lstStyle/>
          <a:p>
            <a:r>
              <a:rPr lang="nl-BE">
                <a:hlinkClick r:id="rId3" action="ppaction://hlinkfile"/>
              </a:rPr>
              <a:t>Art.</a:t>
            </a:r>
            <a:r>
              <a:rPr lang="nl-BE"/>
              <a:t> </a:t>
            </a:r>
            <a:r>
              <a:rPr lang="nl-BE">
                <a:hlinkClick r:id="rId4" action="ppaction://hlinkfile"/>
              </a:rPr>
              <a:t>33</a:t>
            </a:r>
            <a:r>
              <a:rPr lang="nl-BE"/>
              <a:t>.verkiezingswet </a:t>
            </a:r>
          </a:p>
          <a:p>
            <a:r>
              <a:rPr lang="nl-BE"/>
              <a:t>§ 1. </a:t>
            </a:r>
            <a:r>
              <a:rPr lang="nl-BE" b="1"/>
              <a:t>Tot uiterlijk 35 dagen </a:t>
            </a:r>
            <a:r>
              <a:rPr lang="nl-BE"/>
              <a:t>na de aanplakking van het bericht dat de datum van de verkiezingen aankondigt, kunnen de representatieve werknemersorganisaties bedoeld in artikel 4, 6°, a), of hun volmachthebbers bij de werkgever </a:t>
            </a:r>
            <a:r>
              <a:rPr lang="nl-BE" b="1"/>
              <a:t>kandidatenlijsten indienen</a:t>
            </a:r>
            <a:r>
              <a:rPr lang="nl-BE"/>
              <a:t>.</a:t>
            </a:r>
          </a:p>
          <a:p>
            <a:endParaRPr lang="nl-BE"/>
          </a:p>
          <a:p>
            <a:r>
              <a:rPr lang="nl-BE"/>
              <a:t>Om te kijken of lijst tijdig is moet gekeken worden naar de datum van verzending per post en</a:t>
            </a:r>
            <a:r>
              <a:rPr lang="nl-BE" baseline="0"/>
              <a:t> niet wanneer hij aankomt in de onderneming (</a:t>
            </a:r>
            <a:r>
              <a:rPr lang="nl-BE" baseline="0" err="1"/>
              <a:t>Arb</a:t>
            </a:r>
            <a:r>
              <a:rPr lang="nl-BE" baseline="0"/>
              <a:t> Charleroi 16/5/00; </a:t>
            </a:r>
            <a:r>
              <a:rPr lang="nl-BE" baseline="0" err="1"/>
              <a:t>Arb</a:t>
            </a:r>
            <a:r>
              <a:rPr lang="nl-BE" baseline="0"/>
              <a:t> Brussel 13/5/91)</a:t>
            </a:r>
          </a:p>
          <a:p>
            <a:r>
              <a:rPr lang="nl-BE" baseline="0"/>
              <a:t>Indienen per fax is ook geldig (</a:t>
            </a:r>
            <a:r>
              <a:rPr lang="nl-BE" baseline="0" err="1"/>
              <a:t>Arb</a:t>
            </a:r>
            <a:r>
              <a:rPr lang="nl-BE" baseline="0"/>
              <a:t> Brussel 2/5/00)</a:t>
            </a:r>
            <a:endParaRPr lang="nl-BE"/>
          </a:p>
          <a:p>
            <a:endParaRPr lang="nl-BE"/>
          </a:p>
          <a:p>
            <a:r>
              <a:rPr lang="nl-BE"/>
              <a:t>Aanpassing oorspronkelijke</a:t>
            </a:r>
            <a:r>
              <a:rPr lang="nl-BE" baseline="0"/>
              <a:t> lijst door een andere </a:t>
            </a:r>
            <a:r>
              <a:rPr lang="nl-BE"/>
              <a:t>t.e.m.</a:t>
            </a:r>
            <a:r>
              <a:rPr lang="nl-BE" baseline="0"/>
              <a:t> </a:t>
            </a:r>
            <a:r>
              <a:rPr lang="nl-BE"/>
              <a:t> x + 35 OK  (</a:t>
            </a:r>
            <a:r>
              <a:rPr lang="nl-BE" err="1"/>
              <a:t>Arb</a:t>
            </a:r>
            <a:r>
              <a:rPr lang="nl-BE"/>
              <a:t> Ieper 27/4/04)</a:t>
            </a:r>
          </a:p>
          <a:p>
            <a:r>
              <a:rPr lang="nl-BE"/>
              <a:t>Aanpassing  oorspronkelijke lijst na x + 35 is laattijdig--- niet OK (</a:t>
            </a:r>
            <a:r>
              <a:rPr lang="nl-BE" err="1"/>
              <a:t>Arb</a:t>
            </a:r>
            <a:r>
              <a:rPr lang="nl-BE"/>
              <a:t> Brussel 22/4/08)</a:t>
            </a:r>
          </a:p>
          <a:p>
            <a:endParaRPr lang="nl-BE"/>
          </a:p>
          <a:p>
            <a:r>
              <a:rPr lang="nl-BE"/>
              <a:t>De vakorganisatie</a:t>
            </a:r>
            <a:r>
              <a:rPr lang="nl-BE" baseline="0"/>
              <a:t> draagt de bewijslast van het indienen van lijsten.</a:t>
            </a:r>
          </a:p>
          <a:p>
            <a:r>
              <a:rPr lang="nl-BE" baseline="0"/>
              <a:t>Vermits de vakorganisatie niet kon aantonen dat 2 lijsten in een omslag staken hebben ze geen kandidaten voor de OR (</a:t>
            </a:r>
            <a:r>
              <a:rPr lang="nl-BE" baseline="0" err="1"/>
              <a:t>Arb</a:t>
            </a:r>
            <a:r>
              <a:rPr lang="nl-BE" baseline="0"/>
              <a:t> Charleroi 26/4/12)</a:t>
            </a:r>
          </a:p>
          <a:p>
            <a:endParaRPr lang="nl-BE" baseline="0"/>
          </a:p>
          <a:p>
            <a:r>
              <a:rPr lang="nl-BE" baseline="0"/>
              <a:t>Wanneer meerdere juridische entiteiten samen verkiezingen houden kan de lijst ingediend worden bij de TBE en moet niet gestuurd worden naar de JE (</a:t>
            </a:r>
            <a:r>
              <a:rPr lang="nl-BE" baseline="0" err="1"/>
              <a:t>Arb</a:t>
            </a:r>
            <a:r>
              <a:rPr lang="nl-BE" baseline="0"/>
              <a:t> Tongeren 26/4/04)</a:t>
            </a:r>
            <a:endParaRPr lang="nl-BE"/>
          </a:p>
          <a:p>
            <a:endParaRPr lang="nl-BE"/>
          </a:p>
          <a:p>
            <a:endParaRPr lang="nl-BE"/>
          </a:p>
          <a:p>
            <a:r>
              <a:rPr lang="nl-BE" u="sng">
                <a:hlinkClick r:id="rId3" action="ppaction://hlinkfile"/>
              </a:rPr>
              <a:t>Art.</a:t>
            </a:r>
            <a:r>
              <a:rPr lang="nl-BE" u="sng"/>
              <a:t> </a:t>
            </a:r>
            <a:r>
              <a:rPr lang="nl-BE" u="sng">
                <a:hlinkClick r:id="rId4" action="ppaction://hlinkfile"/>
              </a:rPr>
              <a:t>33</a:t>
            </a:r>
            <a:r>
              <a:rPr lang="nl-BE" u="sng"/>
              <a:t>. verkiezingswet</a:t>
            </a:r>
          </a:p>
          <a:p>
            <a:r>
              <a:rPr lang="nl-BE"/>
              <a:t>§ 2. De indiening van de kandidatenlijsten kan gebeuren door </a:t>
            </a:r>
            <a:r>
              <a:rPr lang="nl-BE" b="1"/>
              <a:t>verzending of overhandiging </a:t>
            </a:r>
            <a:r>
              <a:rPr lang="nl-BE"/>
              <a:t>van papieren lijsten.</a:t>
            </a:r>
          </a:p>
          <a:p>
            <a:r>
              <a:rPr lang="nl-BE"/>
              <a:t>De datum van de voordracht wordt dan bepaald door de datum van de verzending per post van de kandidatenlijsten of de datum van de onmiddellijke overhandiging van de lijsten aan de werkgever.</a:t>
            </a:r>
          </a:p>
          <a:p>
            <a:r>
              <a:rPr lang="nl-BE"/>
              <a:t>De papieren kandidatenlijsten moeten conform het model zijn dat als bijlage gaat bij deze wet.</a:t>
            </a:r>
            <a:br>
              <a:rPr lang="nl-BE"/>
            </a:br>
            <a:endParaRPr lang="nl-BE"/>
          </a:p>
          <a:p>
            <a:r>
              <a:rPr lang="nl-BE"/>
              <a:t>Met uitzondering van de bij § 1, tweede lid, 2°, bedoelde kandidatenlijsten (dit wil zeggen de huislijsten) , kan de indiening van de kandidatenlijsten eveneens </a:t>
            </a:r>
            <a:r>
              <a:rPr lang="nl-BE" b="1"/>
              <a:t>gebeuren  op elektronische wijze via de webapplicatie </a:t>
            </a:r>
            <a:r>
              <a:rPr lang="nl-BE"/>
              <a:t>die precies daartoe is voorzien op de website van de FOD WASO.</a:t>
            </a:r>
          </a:p>
          <a:p>
            <a:r>
              <a:rPr lang="nl-BE"/>
              <a:t>In dat geval dient er verplicht gebruik te worden gemaakt van het model en het formaat dat als bijlage gaat bij deze wet.</a:t>
            </a:r>
          </a:p>
          <a:p>
            <a:r>
              <a:rPr lang="nl-BE"/>
              <a:t>De datum van de voordracht wordt bepaald door de datum die op de webapplicatie aan de kandidatenlijst wordt toegekend.</a:t>
            </a:r>
          </a:p>
          <a:p>
            <a:br>
              <a:rPr lang="nl-BE"/>
            </a:br>
            <a:r>
              <a:rPr lang="nl-BE"/>
              <a:t>Wanneer de representatieve werknemersorganisatie of de representatieve organisatie van kaderleden een </a:t>
            </a:r>
            <a:r>
              <a:rPr lang="nl-BE" b="1"/>
              <a:t>bepaalde wijze van voordracht van kandidaten in een bepaalde onderneming heeft gekozen</a:t>
            </a:r>
            <a:r>
              <a:rPr lang="nl-BE"/>
              <a:t>, is zij ertoe gehouden </a:t>
            </a:r>
            <a:r>
              <a:rPr lang="nl-BE" b="1"/>
              <a:t>deze wijze aan te houden </a:t>
            </a:r>
            <a:r>
              <a:rPr lang="nl-BE"/>
              <a:t>voor alle verdere handelingen die betrekking hebben op de voordracht van kandidaten, met inbegrip van de aanpassing van de lijst of de vervanging van 1 of meer voorgedragen kandidaten zoals bedoeld in de artikelen 37, 38 en 40.</a:t>
            </a:r>
          </a:p>
          <a:p>
            <a:r>
              <a:rPr lang="nl-BE"/>
              <a:t>Deze aanpassingen van de lijst of vervanging van de kandidaten dienen te worden meegedeeld op een document overeenkomstig het model dat als bijlage gaat bij deze wet.</a:t>
            </a:r>
          </a:p>
          <a:p>
            <a:br>
              <a:rPr lang="nl-BE"/>
            </a:br>
            <a:r>
              <a:rPr lang="nl-BE"/>
              <a:t>Elke kandidatenlijst die op elektronische wijze wordt ingediend via de webapplicatie van de genoemde FOD</a:t>
            </a:r>
            <a:r>
              <a:rPr lang="nl-BE" b="1"/>
              <a:t>, wordt vermoed te zijn ingediend door de betrokken representatieve organisatie van werknemers of kaderleden</a:t>
            </a:r>
            <a:r>
              <a:rPr lang="nl-BE"/>
              <a:t>.</a:t>
            </a:r>
            <a:br>
              <a:rPr lang="nl-BE"/>
            </a:br>
            <a:endParaRPr lang="nl-BE"/>
          </a:p>
          <a:p>
            <a:r>
              <a:rPr lang="nl-BE"/>
              <a:t>Indien wegens </a:t>
            </a:r>
            <a:r>
              <a:rPr lang="nl-BE" b="1"/>
              <a:t>technische redenen de webapplicatie niet toelaat </a:t>
            </a:r>
            <a:r>
              <a:rPr lang="nl-BE"/>
              <a:t>om kandidatenlijsten of aanpassingen eraan of vervangingen op elektronische wijze in te dienen binnen de wettelijk bepaalde termijn, zal een </a:t>
            </a:r>
            <a:r>
              <a:rPr lang="nl-BE" b="1"/>
              <a:t>bijkomende termijn </a:t>
            </a:r>
            <a:r>
              <a:rPr lang="nl-BE"/>
              <a:t>ten belope van de duurtijd van de niet-toegankelijkheid van de webapplicatie worden toegekend teneinde de elektronische indiening mogelijk te maken.</a:t>
            </a:r>
          </a:p>
          <a:p>
            <a:r>
              <a:rPr lang="nl-BE"/>
              <a:t>In een dergelijk geval zullen de verlengingstermijn en de toepassingsmodaliteiten worden bekendgemaakt door middel van een bericht op de website van de FOD WASO</a:t>
            </a:r>
          </a:p>
          <a:p>
            <a:endParaRPr lang="nl-BE"/>
          </a:p>
        </p:txBody>
      </p:sp>
      <p:sp>
        <p:nvSpPr>
          <p:cNvPr id="4" name="Tijdelijke aanduiding voor datum 3"/>
          <p:cNvSpPr>
            <a:spLocks noGrp="1"/>
          </p:cNvSpPr>
          <p:nvPr>
            <p:ph type="dt" idx="10"/>
          </p:nvPr>
        </p:nvSpPr>
        <p:spPr/>
        <p:txBody>
          <a:bodyPr/>
          <a:lstStyle/>
          <a:p>
            <a:fld id="{00054720-4883-43DA-82E0-FDB17218D05B}"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12</a:t>
            </a:fld>
            <a:endParaRPr lang="nl-BE"/>
          </a:p>
        </p:txBody>
      </p:sp>
    </p:spTree>
    <p:extLst>
      <p:ext uri="{BB962C8B-B14F-4D97-AF65-F5344CB8AC3E}">
        <p14:creationId xmlns:p14="http://schemas.microsoft.com/office/powerpoint/2010/main" val="244191715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492B2-20CB-454E-8AA3-E43BF3DB4E3A}" type="datetime1">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5/01/2024</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FFCE2-AD00-441A-9884-3553CEA43671}"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045301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r>
              <a:rPr lang="nl-BE"/>
              <a:t> </a:t>
            </a:r>
            <a:r>
              <a:rPr lang="nl-BE" u="sng">
                <a:hlinkClick r:id="rId3" action="ppaction://hlinkfile"/>
              </a:rPr>
              <a:t>Art.</a:t>
            </a:r>
            <a:r>
              <a:rPr lang="nl-BE" u="sng"/>
              <a:t> </a:t>
            </a:r>
            <a:r>
              <a:rPr lang="nl-BE" u="sng">
                <a:hlinkClick r:id="rId4" action="ppaction://hlinkfile"/>
              </a:rPr>
              <a:t>81</a:t>
            </a:r>
            <a:r>
              <a:rPr lang="nl-BE" u="sng"/>
              <a:t> verkiezingswet</a:t>
            </a:r>
          </a:p>
          <a:p>
            <a:r>
              <a:rPr lang="nl-BE"/>
              <a:t>De </a:t>
            </a:r>
            <a:r>
              <a:rPr lang="nl-BE" b="1"/>
              <a:t>raad of het comité</a:t>
            </a:r>
            <a:r>
              <a:rPr lang="nl-BE"/>
              <a:t>, bijeengeroepen door het ondernemingshoofd, </a:t>
            </a:r>
            <a:r>
              <a:rPr lang="nl-BE" b="1"/>
              <a:t>vergadert ten minste eenmaal per maand </a:t>
            </a:r>
            <a:r>
              <a:rPr lang="nl-BE"/>
              <a:t>op de datum, het uur en de plaats die door het ondernemingshoofd worden vastgesteld.</a:t>
            </a:r>
          </a:p>
          <a:p>
            <a:br>
              <a:rPr lang="nl-BE"/>
            </a:br>
            <a:r>
              <a:rPr lang="nl-BE"/>
              <a:t>Is geen beroep tot nietigverklaring van de verkiezingen, tot verbetering van de verkiezingsresultaten of tot nietigverklaring van de aanduiding van een werkgeversafgevaardigde ingesteld, dan wordt de </a:t>
            </a:r>
            <a:r>
              <a:rPr lang="nl-BE" b="1"/>
              <a:t>eerste vergadering </a:t>
            </a:r>
            <a:r>
              <a:rPr lang="nl-BE"/>
              <a:t>van de raad of het comité gehouden uiterlijk </a:t>
            </a:r>
            <a:r>
              <a:rPr lang="nl-BE" b="1"/>
              <a:t>binnen 30 dagen na het verstrijken van de beroepstermijn </a:t>
            </a:r>
            <a:r>
              <a:rPr lang="nl-BE" b="0"/>
              <a:t>(dus Y+ 15 + 30= Y + 45) </a:t>
            </a:r>
            <a:r>
              <a:rPr lang="nl-BE"/>
              <a:t>vastgesteld door voornoemde wet, en, </a:t>
            </a:r>
            <a:r>
              <a:rPr lang="nl-BE" b="1"/>
              <a:t>in het andere geval</a:t>
            </a:r>
            <a:r>
              <a:rPr lang="nl-BE"/>
              <a:t>, </a:t>
            </a:r>
            <a:r>
              <a:rPr lang="nl-BE" b="1"/>
              <a:t>binnen 30 dagen na de definitieve gerechtelijke beslissing </a:t>
            </a:r>
            <a:r>
              <a:rPr lang="nl-BE"/>
              <a:t>tot geldigverklaring van de verkiezingen.</a:t>
            </a:r>
          </a:p>
          <a:p>
            <a:br>
              <a:rPr lang="nl-BE"/>
            </a:br>
            <a:r>
              <a:rPr lang="nl-BE"/>
              <a:t>De in het voorafgaande lid bepaalde algemene regel is evenwel alleen dan van toepassing wanneer </a:t>
            </a:r>
            <a:r>
              <a:rPr lang="nl-BE" b="1"/>
              <a:t>geen bijzondere bepalingen in het huishoudelijk reglement voorkomen </a:t>
            </a:r>
            <a:r>
              <a:rPr lang="nl-BE"/>
              <a:t>waarbij een kortere termijn wordt bepaald.</a:t>
            </a:r>
          </a:p>
          <a:p>
            <a:endParaRPr lang="nl-BE"/>
          </a:p>
          <a:p>
            <a:r>
              <a:rPr lang="nl-BE" b="1"/>
              <a:t>Wanneer een beroep wordt ingesteld </a:t>
            </a:r>
            <a:r>
              <a:rPr lang="nl-BE"/>
              <a:t>tot nietigverklaring van de verkiezingen, tot verbetering van de verkiezingsresultaten of tot nietigverklaring van de aanduiding van een werkgeversafgevaardigde, zoals geregeld door [</a:t>
            </a:r>
            <a:r>
              <a:rPr lang="nl-BE" sz="1200" kern="1200" baseline="30000">
                <a:solidFill>
                  <a:schemeClr val="tx1"/>
                </a:solidFill>
                <a:effectLst/>
                <a:latin typeface="+mn-lt"/>
                <a:ea typeface="+mn-ea"/>
                <a:cs typeface="+mn-cs"/>
                <a:hlinkClick r:id="rId5" action="ppaction://hlinkfile" tooltip="&lt;W 2015-06-02/09, art. 25, 004; Inwerkingtreding : 22-06-2015&gt;"/>
              </a:rPr>
              <a:t>2</a:t>
            </a:r>
            <a:r>
              <a:rPr lang="nl-BE"/>
              <a:t> artikel 78bis]</a:t>
            </a:r>
            <a:r>
              <a:rPr lang="nl-BE" sz="1200" kern="1200" baseline="30000">
                <a:solidFill>
                  <a:schemeClr val="tx1"/>
                </a:solidFill>
                <a:effectLst/>
                <a:latin typeface="+mn-lt"/>
                <a:ea typeface="+mn-ea"/>
                <a:cs typeface="+mn-cs"/>
                <a:hlinkClick r:id="rId5" action="ppaction://hlinkfile" tooltip="&lt;W 2015-06-02/09, art. 25, 004; Inwerkingtreding : 22-06-2015&gt;"/>
              </a:rPr>
              <a:t>2</a:t>
            </a:r>
            <a:r>
              <a:rPr lang="nl-BE"/>
              <a:t> [</a:t>
            </a:r>
            <a:r>
              <a:rPr lang="nl-BE" sz="1200" kern="1200" baseline="30000">
                <a:solidFill>
                  <a:schemeClr val="tx1"/>
                </a:solidFill>
                <a:effectLst/>
                <a:latin typeface="+mn-lt"/>
                <a:ea typeface="+mn-ea"/>
                <a:cs typeface="+mn-cs"/>
                <a:hlinkClick r:id="rId5" action="ppaction://hlinkfile" tooltip="&lt;W 2011-07-28/13, art. 7, 003; Inwerkingtreding : 12-09-2011&gt;"/>
              </a:rPr>
              <a:t>1</a:t>
            </a:r>
            <a:r>
              <a:rPr lang="nl-BE"/>
              <a:t> ...]</a:t>
            </a:r>
            <a:r>
              <a:rPr lang="nl-BE" sz="1200" kern="1200" baseline="30000">
                <a:solidFill>
                  <a:schemeClr val="tx1"/>
                </a:solidFill>
                <a:effectLst/>
                <a:latin typeface="+mn-lt"/>
                <a:ea typeface="+mn-ea"/>
                <a:cs typeface="+mn-cs"/>
                <a:hlinkClick r:id="rId5" action="ppaction://hlinkfile" tooltip="&lt;W 2011-07-28/13, art. 7, 003; Inwerkingtreding : 12-09-2011&gt;"/>
              </a:rPr>
              <a:t>1</a:t>
            </a:r>
            <a:r>
              <a:rPr lang="nl-BE"/>
              <a:t>, </a:t>
            </a:r>
            <a:r>
              <a:rPr lang="nl-BE" b="1"/>
              <a:t>blijft de oude raad of het oude comité zijn taken uitvoe</a:t>
            </a:r>
            <a:r>
              <a:rPr lang="nl-BE"/>
              <a:t>ren tot de samenstelling van de nieuwe raad of het nieuwe comité definitief is geworden.</a:t>
            </a:r>
          </a:p>
          <a:p>
            <a:endParaRPr lang="nl-BE"/>
          </a:p>
          <a:p>
            <a:r>
              <a:rPr lang="nl-BE" u="sng">
                <a:hlinkClick r:id="rId6" action="ppaction://hlinkfile"/>
              </a:rPr>
              <a:t>Art.</a:t>
            </a:r>
            <a:r>
              <a:rPr lang="nl-BE" u="sng"/>
              <a:t> </a:t>
            </a:r>
            <a:r>
              <a:rPr lang="nl-BE" u="sng">
                <a:hlinkClick r:id="rId7" action="ppaction://hlinkfile"/>
              </a:rPr>
              <a:t>82</a:t>
            </a:r>
            <a:r>
              <a:rPr lang="nl-BE" u="sng"/>
              <a:t> verkiezingswet</a:t>
            </a:r>
          </a:p>
          <a:p>
            <a:r>
              <a:rPr lang="nl-BE"/>
              <a:t>De werkgever moet de raad of het comité bijeenroepen </a:t>
            </a:r>
            <a:r>
              <a:rPr lang="nl-BE" b="1"/>
              <a:t>wanneer ten minste 1/3 </a:t>
            </a:r>
            <a:r>
              <a:rPr lang="nl-BE"/>
              <a:t>van de gewone leden van de personeelsafvaardiging hem </a:t>
            </a:r>
            <a:r>
              <a:rPr lang="nl-BE" b="1"/>
              <a:t>hierom verzoekt</a:t>
            </a:r>
            <a:r>
              <a:rPr lang="nl-BE"/>
              <a:t>.</a:t>
            </a:r>
          </a:p>
          <a:p>
            <a:r>
              <a:rPr lang="nl-BE"/>
              <a:t>De verzoekers doen mededeling van de punten die zij op de agenda geplaatst wensen te zien.</a:t>
            </a:r>
            <a:br>
              <a:rPr lang="nl-BE"/>
            </a:br>
            <a:br>
              <a:rPr lang="nl-BE"/>
            </a:br>
            <a:r>
              <a:rPr lang="nl-BE"/>
              <a:t>  </a:t>
            </a:r>
            <a:r>
              <a:rPr lang="nl-BE" u="sng">
                <a:hlinkClick r:id="rId4" action="ppaction://hlinkfile"/>
              </a:rPr>
              <a:t>Art.</a:t>
            </a:r>
            <a:r>
              <a:rPr lang="nl-BE" u="sng"/>
              <a:t> </a:t>
            </a:r>
            <a:r>
              <a:rPr lang="nl-BE" u="sng">
                <a:hlinkClick r:id="rId8" action="ppaction://hlinkfile"/>
              </a:rPr>
              <a:t>83</a:t>
            </a:r>
            <a:r>
              <a:rPr lang="nl-BE" u="sng"/>
              <a:t> verkiezingswet</a:t>
            </a:r>
          </a:p>
          <a:p>
            <a:r>
              <a:rPr lang="nl-BE"/>
              <a:t>De aanvullende </a:t>
            </a:r>
            <a:r>
              <a:rPr lang="nl-BE" b="1"/>
              <a:t>vervoerskosten</a:t>
            </a:r>
            <a:r>
              <a:rPr lang="nl-BE"/>
              <a:t> van de personeelsafgevaardigden zijn ten laste van de werkgever in de volgende gevallen :</a:t>
            </a:r>
            <a:br>
              <a:rPr lang="nl-BE"/>
            </a:br>
            <a:r>
              <a:rPr lang="nl-BE"/>
              <a:t>  1° wanneer zij vergaderingen tussen verschillende zetels bijwonen;</a:t>
            </a:r>
            <a:br>
              <a:rPr lang="nl-BE"/>
            </a:br>
            <a:r>
              <a:rPr lang="nl-BE"/>
              <a:t>  2° wanneer zij, buiten hun gewone werkuren, met hun eigen vervoermiddelen vergaderingen moeten bijwonen;</a:t>
            </a:r>
            <a:br>
              <a:rPr lang="nl-BE"/>
            </a:br>
            <a:r>
              <a:rPr lang="nl-BE"/>
              <a:t>  3° wanneer zij zich in de onmogelijkheid bevinden om van hun normale vervoerbewijzen gebruik te maken</a:t>
            </a:r>
          </a:p>
        </p:txBody>
      </p:sp>
      <p:sp>
        <p:nvSpPr>
          <p:cNvPr id="4" name="Tijdelijke aanduiding voor datum 3"/>
          <p:cNvSpPr>
            <a:spLocks noGrp="1"/>
          </p:cNvSpPr>
          <p:nvPr>
            <p:ph type="dt" idx="10"/>
          </p:nvPr>
        </p:nvSpPr>
        <p:spPr/>
        <p:txBody>
          <a:bodyPr/>
          <a:lstStyle/>
          <a:p>
            <a:fld id="{0404719C-8171-49D7-A172-D5BBDB5C20CD}"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127</a:t>
            </a:fld>
            <a:endParaRPr lang="nl-BE"/>
          </a:p>
        </p:txBody>
      </p:sp>
    </p:spTree>
    <p:extLst>
      <p:ext uri="{BB962C8B-B14F-4D97-AF65-F5344CB8AC3E}">
        <p14:creationId xmlns:p14="http://schemas.microsoft.com/office/powerpoint/2010/main" val="121100866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55000" lnSpcReduction="20000"/>
          </a:bodyPr>
          <a:lstStyle/>
          <a:p>
            <a:r>
              <a:rPr lang="nl-BE" u="sng">
                <a:hlinkClick r:id="rId3" action="ppaction://hlinkfile"/>
              </a:rPr>
              <a:t>Art.</a:t>
            </a:r>
            <a:r>
              <a:rPr lang="nl-BE" u="sng"/>
              <a:t> </a:t>
            </a:r>
            <a:r>
              <a:rPr lang="nl-BE" u="sng">
                <a:hlinkClick r:id="rId4" action="ppaction://hlinkfile"/>
              </a:rPr>
              <a:t>80</a:t>
            </a:r>
            <a:r>
              <a:rPr lang="nl-BE" u="sng"/>
              <a:t> verkiezingswet</a:t>
            </a:r>
          </a:p>
          <a:p>
            <a:endParaRPr lang="nl-BE" sz="1200" kern="1200" baseline="30000">
              <a:solidFill>
                <a:schemeClr val="tx1"/>
              </a:solidFill>
              <a:effectLst/>
              <a:latin typeface="+mn-lt"/>
              <a:ea typeface="+mn-ea"/>
              <a:cs typeface="+mn-cs"/>
            </a:endParaRPr>
          </a:p>
          <a:p>
            <a:r>
              <a:rPr lang="nl-BE"/>
              <a:t>Wanneer een lid van de afvaardiging van de werkgever zijn leidinggevende functie in de onderneming verliest, kan de werkgever </a:t>
            </a:r>
            <a:r>
              <a:rPr lang="nl-BE" b="1"/>
              <a:t>de persoon aanwijzen die dezelfde functie bekleedt</a:t>
            </a:r>
            <a:r>
              <a:rPr lang="nl-BE"/>
              <a:t>.</a:t>
            </a:r>
            <a:br>
              <a:rPr lang="nl-BE"/>
            </a:br>
            <a:endParaRPr lang="nl-BE"/>
          </a:p>
          <a:p>
            <a:pPr algn="l"/>
            <a:r>
              <a:rPr lang="nl-BE"/>
              <a:t>Wanneer de </a:t>
            </a:r>
            <a:r>
              <a:rPr lang="nl-BE" b="1"/>
              <a:t>functie</a:t>
            </a:r>
            <a:r>
              <a:rPr lang="nl-BE"/>
              <a:t> van een lid van de afvaardiging van de werkgever </a:t>
            </a:r>
            <a:r>
              <a:rPr lang="nl-BE" b="1"/>
              <a:t>wordt afgeschaft</a:t>
            </a:r>
            <a:r>
              <a:rPr lang="nl-BE"/>
              <a:t>, kan de werkgever een persoon aanwijzen die een van de functies uitoefent, die bepaald zijn </a:t>
            </a:r>
            <a:r>
              <a:rPr lang="nl-BE" sz="1800" b="1" i="1" u="none" strike="noStrike" baseline="0">
                <a:latin typeface="Verdana-Bold"/>
              </a:rPr>
              <a:t>overeenkomstig de beslissing bedoeld in artikel 12, eventueel gewijzigd door de arbeidsrechtsbank in het kader van een beroep geregeld door artikel 12bis en eventueel gewijzigd overeenkomstig het achtste lid</a:t>
            </a:r>
            <a:r>
              <a:rPr lang="nl-BE" sz="1800" b="1" i="0" u="none" strike="noStrike" baseline="0">
                <a:latin typeface="Verdana-Bold"/>
              </a:rPr>
              <a:t>. </a:t>
            </a:r>
            <a:r>
              <a:rPr lang="nl-BE" strike="sngStrike"/>
              <a:t>in het bericht bedoeld in artikel 14 dat in voorkomend geval gewijzigd is overeenkomstig het achtste lid.</a:t>
            </a:r>
            <a:br>
              <a:rPr lang="nl-BE" strike="sngStrike"/>
            </a:br>
            <a:r>
              <a:rPr lang="nl-BE"/>
              <a:t>Gedurende de </a:t>
            </a:r>
            <a:r>
              <a:rPr lang="nl-BE" b="1"/>
              <a:t>maand</a:t>
            </a:r>
            <a:r>
              <a:rPr lang="nl-BE"/>
              <a:t> die volgt op het ogenblik waarop zij kennis hebben genomen van de aanwijzing van de vervanger als bedoeld in het eerste lid, kunnen de personeelsafgevaardigden een </a:t>
            </a:r>
            <a:r>
              <a:rPr lang="nl-BE" b="1"/>
              <a:t>beroep instellen bij de arbeidsgerechten</a:t>
            </a:r>
            <a:r>
              <a:rPr lang="nl-BE"/>
              <a:t>. Dit beroep is onderworpen aan de regels bepaald in artikel 78bis, §§ 1 en 2.</a:t>
            </a:r>
            <a:br>
              <a:rPr lang="nl-BE"/>
            </a:br>
            <a:endParaRPr lang="nl-BE"/>
          </a:p>
          <a:p>
            <a:r>
              <a:rPr lang="nl-BE"/>
              <a:t>De </a:t>
            </a:r>
            <a:r>
              <a:rPr lang="nl-BE" b="1"/>
              <a:t>lijst van de leidinggevende functies </a:t>
            </a:r>
            <a:r>
              <a:rPr lang="nl-BE"/>
              <a:t>bepaald overeenkomstig artikel 12 en eventueel gewijzigd door de arbeidsrechtbank in het kader van het beroep geregeld door artikel 12bis, evenals bij wijze van aanduiding, de lijst met de leden van het leidinggevend personeel, vastgesteld op de dag van de aanplakking van het bericht dat de datum van de verkiezingen aankondigt, </a:t>
            </a:r>
            <a:r>
              <a:rPr lang="nl-BE" b="1"/>
              <a:t>wordt bewaard tot de volgende verkiezingen</a:t>
            </a:r>
            <a:r>
              <a:rPr lang="nl-BE"/>
              <a:t>, op de plaats waar het arbeidsreglement van de onderneming wordt bewaard.</a:t>
            </a:r>
            <a:br>
              <a:rPr lang="nl-BE"/>
            </a:br>
            <a:endParaRPr lang="nl-BE"/>
          </a:p>
          <a:p>
            <a:r>
              <a:rPr lang="nl-BE"/>
              <a:t>Wanneer </a:t>
            </a:r>
            <a:r>
              <a:rPr lang="nl-BE" b="1"/>
              <a:t>nieuwe leidinggevende functies worden gecreëerd </a:t>
            </a:r>
            <a:r>
              <a:rPr lang="nl-BE"/>
              <a:t>nadat de lijst met leidinggevende functies definitief is geworden, kan deze lijst na de datum van de aanplakking van het resultaat van de verkiezingen worden aangepast overeenkomstig de volgende werkwijze.</a:t>
            </a:r>
            <a:br>
              <a:rPr lang="nl-BE"/>
            </a:br>
            <a:r>
              <a:rPr lang="nl-BE"/>
              <a:t>De werkgever legt de raad of het comité schriftelijk een voorstel tot aanpassing van de lijst voor die ter informatie de naam van de personen die deze leidinggevende functies uitoefenen bevat.</a:t>
            </a:r>
          </a:p>
          <a:p>
            <a:r>
              <a:rPr lang="nl-BE"/>
              <a:t>De raad of het comité deelt zijn </a:t>
            </a:r>
            <a:r>
              <a:rPr lang="nl-BE" b="1"/>
              <a:t>opmerkingen mee aan de werkgever binnen de maand </a:t>
            </a:r>
            <a:r>
              <a:rPr lang="nl-BE"/>
              <a:t>volgend op de overlegging van het voorstel aan de raad of het comité.</a:t>
            </a:r>
          </a:p>
          <a:p>
            <a:r>
              <a:rPr lang="nl-BE"/>
              <a:t>Vervolgens </a:t>
            </a:r>
            <a:r>
              <a:rPr lang="nl-BE" b="1"/>
              <a:t>deelt de werkgever schriftelijk zijn beslissing mee </a:t>
            </a:r>
            <a:r>
              <a:rPr lang="nl-BE"/>
              <a:t>aan de raad of het comité en plakt hij deze aan in de lokalen van de onderneming op de plaats bepaald in artikel 15 van de wet van 8 april 1965 tot instelling van de arbeidsreglementen.</a:t>
            </a:r>
            <a:br>
              <a:rPr lang="nl-BE"/>
            </a:br>
            <a:endParaRPr lang="nl-BE"/>
          </a:p>
          <a:p>
            <a:pPr algn="l"/>
            <a:r>
              <a:rPr lang="nl-BE"/>
              <a:t>Binnen 7 dagen volgend op de aanplakking van de beslissing is een beroep tegen deze beslissing mogelijk overeenkomstig dezelfde voorwaarden als die van in artikel 12bis.</a:t>
            </a:r>
            <a:br>
              <a:rPr lang="nl-BE"/>
            </a:br>
            <a:r>
              <a:rPr lang="nl-BE" sz="1800" b="1" i="1" u="none" strike="noStrike" baseline="0">
                <a:latin typeface="Verdana-Bold"/>
              </a:rPr>
              <a:t>Deze beslissing tot aanpassing van de lijst wijzigt de lijst van de leidinggevende functies vastgesteld bij beslissing bedoeld in artikel 12, eventueel gewijzigd door de</a:t>
            </a:r>
          </a:p>
          <a:p>
            <a:pPr algn="l"/>
            <a:r>
              <a:rPr lang="nl-BE" sz="1800" b="1" i="1" u="none" strike="noStrike" baseline="0">
                <a:latin typeface="Verdana-Bold"/>
              </a:rPr>
              <a:t>arbeidsrechtsbank in het kader van een beroep geregeld door artikel 12</a:t>
            </a:r>
            <a:r>
              <a:rPr lang="nl-BE" sz="1800" b="1" i="1" u="none" strike="noStrike" baseline="0">
                <a:latin typeface="Verdana-BoldItalic"/>
              </a:rPr>
              <a:t>bis</a:t>
            </a:r>
            <a:r>
              <a:rPr lang="nl-BE" sz="1800" b="1" i="1" u="none" strike="noStrike" baseline="0">
                <a:latin typeface="Verdana-Bold"/>
              </a:rPr>
              <a:t>. Deze beslissing wordt bewaard tot aan de volgende verkiezingen op de plaats waar het arbeidsreglement van de onderneming wordt bewaard. In het in het tweede lid bedoelde geval, kan de werkgever een persoon die een nieuwe aldus aan de lijst</a:t>
            </a:r>
          </a:p>
          <a:p>
            <a:pPr algn="l"/>
            <a:r>
              <a:rPr lang="nl-BE" sz="1800" b="1" i="1" u="none" strike="noStrike" baseline="0">
                <a:latin typeface="Verdana-Bold"/>
              </a:rPr>
              <a:t>toegevoegde leidinggevende functie uitoefent aanwijzen. </a:t>
            </a:r>
            <a:r>
              <a:rPr lang="nl-BE" strike="sngStrike"/>
              <a:t>De </a:t>
            </a:r>
            <a:r>
              <a:rPr lang="nl-BE" b="1" strike="sngStrike"/>
              <a:t>beslissing tot aanpassing van de lijst </a:t>
            </a:r>
            <a:r>
              <a:rPr lang="nl-BE" strike="sngStrike"/>
              <a:t>wijzigt de lijst van de leidinggevende functies vastgesteld in het bij artikel 12 bedoelde bericht; dit </a:t>
            </a:r>
            <a:r>
              <a:rPr lang="nl-BE" b="1" strike="sngStrike"/>
              <a:t>bericht wordt bewaard tot aan de volgende verkiezingen </a:t>
            </a:r>
            <a:r>
              <a:rPr lang="nl-BE" strike="sngStrike"/>
              <a:t>op de plaats waar het arbeidsreglement van de onderneming wordt bewaard.]</a:t>
            </a:r>
          </a:p>
          <a:p>
            <a:endParaRPr lang="nl-BE"/>
          </a:p>
        </p:txBody>
      </p:sp>
      <p:sp>
        <p:nvSpPr>
          <p:cNvPr id="4" name="Tijdelijke aanduiding voor datum 3"/>
          <p:cNvSpPr>
            <a:spLocks noGrp="1"/>
          </p:cNvSpPr>
          <p:nvPr>
            <p:ph type="dt" idx="10"/>
          </p:nvPr>
        </p:nvSpPr>
        <p:spPr/>
        <p:txBody>
          <a:bodyPr/>
          <a:lstStyle/>
          <a:p>
            <a:fld id="{4B6B6B0D-16C9-4475-BF06-017FD1900E3E}"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128</a:t>
            </a:fld>
            <a:endParaRPr lang="nl-BE"/>
          </a:p>
        </p:txBody>
      </p:sp>
    </p:spTree>
    <p:extLst>
      <p:ext uri="{BB962C8B-B14F-4D97-AF65-F5344CB8AC3E}">
        <p14:creationId xmlns:p14="http://schemas.microsoft.com/office/powerpoint/2010/main" val="4498571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492B2-20CB-454E-8AA3-E43BF3DB4E3A}" type="datetime1">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5/01/2024</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FFCE2-AD00-441A-9884-3553CEA43671}"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395678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Doe opdracht – tijdlijn maken</a:t>
            </a:r>
          </a:p>
          <a:p>
            <a:endParaRPr lang="nl-BE"/>
          </a:p>
        </p:txBody>
      </p:sp>
      <p:sp>
        <p:nvSpPr>
          <p:cNvPr id="4" name="Tijdelijke aanduiding voor datum 3"/>
          <p:cNvSpPr>
            <a:spLocks noGrp="1"/>
          </p:cNvSpPr>
          <p:nvPr>
            <p:ph type="dt" idx="1"/>
          </p:nvPr>
        </p:nvSpPr>
        <p:spPr/>
        <p:txBody>
          <a:bodyPr/>
          <a:lstStyle/>
          <a:p>
            <a:fld id="{26A745C4-1A82-4B82-9992-F41B0A624DC4}" type="datetime1">
              <a:rPr lang="nl-BE" smtClean="0"/>
              <a:t>5/01/2024</a:t>
            </a:fld>
            <a:endParaRPr lang="nl-BE"/>
          </a:p>
        </p:txBody>
      </p:sp>
      <p:sp>
        <p:nvSpPr>
          <p:cNvPr id="5" name="Tijdelijke aanduiding voor dianummer 4"/>
          <p:cNvSpPr>
            <a:spLocks noGrp="1"/>
          </p:cNvSpPr>
          <p:nvPr>
            <p:ph type="sldNum" sz="quarter" idx="5"/>
          </p:nvPr>
        </p:nvSpPr>
        <p:spPr/>
        <p:txBody>
          <a:bodyPr/>
          <a:lstStyle/>
          <a:p>
            <a:fld id="{F96FFCE2-AD00-441A-9884-3553CEA43671}" type="slidenum">
              <a:rPr lang="nl-BE" smtClean="0"/>
              <a:pPr/>
              <a:t>130</a:t>
            </a:fld>
            <a:endParaRPr lang="nl-BE"/>
          </a:p>
        </p:txBody>
      </p:sp>
    </p:spTree>
    <p:extLst>
      <p:ext uri="{BB962C8B-B14F-4D97-AF65-F5344CB8AC3E}">
        <p14:creationId xmlns:p14="http://schemas.microsoft.com/office/powerpoint/2010/main" val="265696492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Doe opdracht – tijdlijn maken</a:t>
            </a:r>
          </a:p>
          <a:p>
            <a:endParaRPr lang="nl-BE"/>
          </a:p>
        </p:txBody>
      </p:sp>
      <p:sp>
        <p:nvSpPr>
          <p:cNvPr id="4" name="Tijdelijke aanduiding voor datum 3"/>
          <p:cNvSpPr>
            <a:spLocks noGrp="1"/>
          </p:cNvSpPr>
          <p:nvPr>
            <p:ph type="dt" idx="1"/>
          </p:nvPr>
        </p:nvSpPr>
        <p:spPr/>
        <p:txBody>
          <a:bodyPr/>
          <a:lstStyle/>
          <a:p>
            <a:fld id="{126B812D-CF82-4F7D-A1E9-82DB2F5FCB29}" type="datetime1">
              <a:rPr lang="nl-BE" smtClean="0"/>
              <a:t>5/01/2024</a:t>
            </a:fld>
            <a:endParaRPr lang="nl-BE"/>
          </a:p>
        </p:txBody>
      </p:sp>
      <p:sp>
        <p:nvSpPr>
          <p:cNvPr id="5" name="Tijdelijke aanduiding voor dianummer 4"/>
          <p:cNvSpPr>
            <a:spLocks noGrp="1"/>
          </p:cNvSpPr>
          <p:nvPr>
            <p:ph type="sldNum" sz="quarter" idx="5"/>
          </p:nvPr>
        </p:nvSpPr>
        <p:spPr/>
        <p:txBody>
          <a:bodyPr/>
          <a:lstStyle/>
          <a:p>
            <a:fld id="{F96FFCE2-AD00-441A-9884-3553CEA43671}" type="slidenum">
              <a:rPr lang="nl-BE" smtClean="0"/>
              <a:pPr/>
              <a:t>131</a:t>
            </a:fld>
            <a:endParaRPr lang="nl-BE"/>
          </a:p>
        </p:txBody>
      </p:sp>
    </p:spTree>
    <p:extLst>
      <p:ext uri="{BB962C8B-B14F-4D97-AF65-F5344CB8AC3E}">
        <p14:creationId xmlns:p14="http://schemas.microsoft.com/office/powerpoint/2010/main" val="2908434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r>
              <a:rPr lang="nl-BE" u="sng">
                <a:hlinkClick r:id="rId3" action="ppaction://hlinkfile"/>
              </a:rPr>
              <a:t>Art.</a:t>
            </a:r>
            <a:r>
              <a:rPr lang="nl-BE" u="sng"/>
              <a:t> </a:t>
            </a:r>
            <a:r>
              <a:rPr lang="nl-BE" u="sng">
                <a:hlinkClick r:id="rId4" action="ppaction://hlinkfile"/>
              </a:rPr>
              <a:t>36</a:t>
            </a:r>
            <a:r>
              <a:rPr lang="nl-BE" u="sng"/>
              <a:t> verkiezingswet</a:t>
            </a:r>
          </a:p>
          <a:p>
            <a:r>
              <a:rPr lang="nl-BE" b="1"/>
              <a:t>Binnen 5 dagen na het verstrijken van de in artikel 33 gestelde termijn (dus uiterlijk op X+35+5 = x+40), </a:t>
            </a:r>
            <a:r>
              <a:rPr lang="nl-BE"/>
              <a:t>laat de werkgever of zijn afgevaardigde een bericht aanplakken met vermelding van de namen van de kandidaten-arbeiders, kandidaten-bedienden, kandidaten-jeugdige werknemers en de namen van de kandidaten-kaderleden, zoals zij voorkomen op de lijsten neergelegd overeenkomstig artikel 33; de lijsten en de namen van de kandidaten worden voorgedragen in de bij artikel 40, eerste lid bedoelde volgorde.</a:t>
            </a:r>
            <a:br>
              <a:rPr lang="nl-BE"/>
            </a:br>
            <a:r>
              <a:rPr lang="nl-BE"/>
              <a:t>Dit bericht wordt aangeplakt op dezelfde plaatsen als het bericht dat de datum van de verkiezingen aankondigt. </a:t>
            </a:r>
          </a:p>
          <a:p>
            <a:r>
              <a:rPr lang="nl-BE"/>
              <a:t>Een vertegenwoordiger van elke organisatie of van de kaderleden die een lijst hebben ingediend, mag de aanplakking bijwonen.</a:t>
            </a:r>
          </a:p>
          <a:p>
            <a:r>
              <a:rPr lang="nl-BE"/>
              <a:t>De aanplakking kan vervangen worden door het ter beschikking stellen van een </a:t>
            </a:r>
            <a:r>
              <a:rPr lang="nl-BE" b="1"/>
              <a:t>elektronisch document</a:t>
            </a:r>
            <a:r>
              <a:rPr lang="nl-BE"/>
              <a:t>, voor </a:t>
            </a:r>
            <a:r>
              <a:rPr lang="nl-BE" b="1"/>
              <a:t>zover alle werknemers hiertoe toegang hebben tijdens hun normale werkuren</a:t>
            </a:r>
            <a:r>
              <a:rPr lang="nl-BE"/>
              <a:t>.</a:t>
            </a:r>
          </a:p>
          <a:p>
            <a:endParaRPr lang="nl-BE"/>
          </a:p>
          <a:p>
            <a:r>
              <a:rPr lang="nl-BE"/>
              <a:t>WG moet de lijst aanplakken zoals hij hem ontvangen heeft (</a:t>
            </a:r>
            <a:r>
              <a:rPr lang="nl-BE" err="1"/>
              <a:t>Arb</a:t>
            </a:r>
            <a:r>
              <a:rPr lang="nl-BE"/>
              <a:t> Brussel 5/5/00) en dit zowel bij ongeldige kandidatuur (VB A op Blijst) als wanneer WN beweert geen kandidaat te willen zijn of wanneer er te veel kandidaten ingediend werden,</a:t>
            </a:r>
          </a:p>
          <a:p>
            <a:endParaRPr lang="nl-BE" sz="1200" kern="1200" baseline="30000">
              <a:solidFill>
                <a:schemeClr val="tx1"/>
              </a:solidFill>
              <a:effectLst/>
              <a:latin typeface="+mn-lt"/>
              <a:ea typeface="+mn-ea"/>
              <a:cs typeface="+mn-cs"/>
            </a:endParaRPr>
          </a:p>
          <a:p>
            <a:r>
              <a:rPr lang="nl-BE" sz="1200" kern="1200" baseline="30000">
                <a:solidFill>
                  <a:schemeClr val="tx1"/>
                </a:solidFill>
                <a:effectLst/>
                <a:latin typeface="+mn-lt"/>
                <a:ea typeface="+mn-ea"/>
                <a:cs typeface="+mn-cs"/>
              </a:rPr>
              <a:t> </a:t>
            </a:r>
            <a:r>
              <a:rPr lang="nl-BE"/>
              <a:t>WG plakte slechts lijst CPBW aan en niet OR– vakorganisatie draagt bewijslast van indiening lijst (</a:t>
            </a:r>
            <a:r>
              <a:rPr lang="nl-BE" err="1"/>
              <a:t>Arb</a:t>
            </a:r>
            <a:r>
              <a:rPr lang="nl-BE"/>
              <a:t> Charleroi 26/11/12)</a:t>
            </a:r>
          </a:p>
          <a:p>
            <a:endParaRPr lang="nl-BE"/>
          </a:p>
          <a:p>
            <a:r>
              <a:rPr lang="nl-BE" u="sng">
                <a:hlinkClick r:id="rId5" action="ppaction://hlinkfile"/>
              </a:rPr>
              <a:t>Art.</a:t>
            </a:r>
            <a:r>
              <a:rPr lang="nl-BE" u="sng"/>
              <a:t> </a:t>
            </a:r>
            <a:r>
              <a:rPr lang="nl-BE" u="sng">
                <a:hlinkClick r:id="rId6" action="ppaction://hlinkfile"/>
              </a:rPr>
              <a:t>40</a:t>
            </a:r>
            <a:r>
              <a:rPr lang="nl-BE" u="sng" baseline="0"/>
              <a:t> verkiezingswet</a:t>
            </a:r>
          </a:p>
          <a:p>
            <a:r>
              <a:rPr lang="nl-BE"/>
              <a:t>De lijsten moeten overeenkomstig de bij de loting bepaalde volgorde worden gerangschikt. De namen der kandidaten worden er ingeschreven in de volgorde van hun voordracht, gevolgd door de letter M, V </a:t>
            </a:r>
            <a:r>
              <a:rPr lang="nl-BE" b="1"/>
              <a:t>of </a:t>
            </a:r>
            <a:r>
              <a:rPr lang="nl-BE" b="1" i="1"/>
              <a:t>X</a:t>
            </a:r>
            <a:r>
              <a:rPr lang="nl-BE"/>
              <a:t> </a:t>
            </a:r>
            <a:r>
              <a:rPr lang="nl-BE" strike="sngStrike"/>
              <a:t>naargelang het om een kandidaat of een kandidate gaat</a:t>
            </a:r>
            <a:r>
              <a:rPr lang="nl-BE"/>
              <a:t>. [</a:t>
            </a:r>
            <a:r>
              <a:rPr lang="nl-BE" sz="1200" kern="1200" baseline="30000">
                <a:solidFill>
                  <a:schemeClr val="tx1"/>
                </a:solidFill>
                <a:effectLst/>
                <a:latin typeface="+mn-lt"/>
                <a:ea typeface="+mn-ea"/>
                <a:cs typeface="+mn-cs"/>
                <a:hlinkClick r:id="rId7" action="ppaction://hlinkfile" tooltip="&lt;W 2019-04-04/35, art. 17, 005; Inwerkingtreding : 30-04-2019&gt;"/>
              </a:rPr>
              <a:t>1</a:t>
            </a:r>
            <a:r>
              <a:rPr lang="nl-BE"/>
              <a:t> De voornaam van de kandidaten kan worden gevolgd door hun gebruikelijke voornaam.</a:t>
            </a:r>
          </a:p>
          <a:p>
            <a:endParaRPr lang="nl-BE"/>
          </a:p>
        </p:txBody>
      </p:sp>
      <p:sp>
        <p:nvSpPr>
          <p:cNvPr id="4" name="Tijdelijke aanduiding voor datum 3"/>
          <p:cNvSpPr>
            <a:spLocks noGrp="1"/>
          </p:cNvSpPr>
          <p:nvPr>
            <p:ph type="dt" idx="10"/>
          </p:nvPr>
        </p:nvSpPr>
        <p:spPr/>
        <p:txBody>
          <a:bodyPr/>
          <a:lstStyle/>
          <a:p>
            <a:fld id="{2F214546-1948-4648-867C-287E956F5634}"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13</a:t>
            </a:fld>
            <a:endParaRPr lang="nl-BE"/>
          </a:p>
        </p:txBody>
      </p:sp>
    </p:spTree>
    <p:extLst>
      <p:ext uri="{BB962C8B-B14F-4D97-AF65-F5344CB8AC3E}">
        <p14:creationId xmlns:p14="http://schemas.microsoft.com/office/powerpoint/2010/main" val="2206625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u="sng">
                <a:hlinkClick r:id="rId3" action="ppaction://hlinkfile"/>
              </a:rPr>
              <a:t>Art.</a:t>
            </a:r>
            <a:r>
              <a:rPr lang="nl-BE" u="sng"/>
              <a:t> </a:t>
            </a:r>
            <a:r>
              <a:rPr lang="nl-BE" u="sng">
                <a:hlinkClick r:id="rId4" action="ppaction://hlinkfile"/>
              </a:rPr>
              <a:t>40</a:t>
            </a:r>
            <a:r>
              <a:rPr lang="nl-BE" u="sng" baseline="0"/>
              <a:t> verkiezingswet</a:t>
            </a:r>
          </a:p>
          <a:p>
            <a:r>
              <a:rPr lang="nl-BE"/>
              <a:t>De </a:t>
            </a:r>
            <a:r>
              <a:rPr lang="nl-BE" b="1"/>
              <a:t>gehuwde vrouwen en de weduwen </a:t>
            </a:r>
            <a:r>
              <a:rPr lang="nl-BE"/>
              <a:t>komen op de kandidatenlijsten voor met hun meisjesnaam eventueel voorafgegaan door de naam van hun echtgenoot of van hun overleden echtgenoot. Zij kunnen elke wijziging dienaangaande aan de werkgever meedelen </a:t>
            </a:r>
            <a:r>
              <a:rPr lang="nl-BE" b="1"/>
              <a:t>uiterlijk bij het verstrijken van de in artikel 37, tweede lid, vastgestelde termijn</a:t>
            </a:r>
            <a:r>
              <a:rPr lang="nl-BE" b="0" baseline="0"/>
              <a:t> </a:t>
            </a:r>
            <a:r>
              <a:rPr lang="nl-BE" b="1" baseline="0"/>
              <a:t>(X+47</a:t>
            </a:r>
            <a:r>
              <a:rPr lang="nl-BE" b="0" baseline="0"/>
              <a:t>)</a:t>
            </a:r>
            <a:endParaRPr lang="nl-BE"/>
          </a:p>
          <a:p>
            <a:br>
              <a:rPr lang="nl-BE"/>
            </a:br>
            <a:r>
              <a:rPr lang="nl-BE"/>
              <a:t>De kandidaten kunnen vragen om hun </a:t>
            </a:r>
            <a:r>
              <a:rPr lang="nl-BE" b="1"/>
              <a:t>voornaam te laten volgen door hun gebruikelijke voornaam</a:t>
            </a:r>
            <a:r>
              <a:rPr lang="nl-BE"/>
              <a:t>. Zij kunnen elke wijziging dienaangaande aan de werkgever meedelen uiterlijk bij het verstrijken van de in artikel 37, tweede lid, vastgestelde termijn.</a:t>
            </a:r>
          </a:p>
          <a:p>
            <a:r>
              <a:rPr lang="nl-BE"/>
              <a:t>Binnen dezelfde termijn betekenen de kandidaten aan de werkgever de aan hun </a:t>
            </a:r>
            <a:r>
              <a:rPr lang="nl-BE" b="1"/>
              <a:t>naam of hun voornaam aan te brengen verbeteringen</a:t>
            </a:r>
            <a:r>
              <a:rPr lang="nl-BE"/>
              <a:t>.</a:t>
            </a:r>
          </a:p>
        </p:txBody>
      </p:sp>
      <p:sp>
        <p:nvSpPr>
          <p:cNvPr id="4" name="Tijdelijke aanduiding voor datum 3"/>
          <p:cNvSpPr>
            <a:spLocks noGrp="1"/>
          </p:cNvSpPr>
          <p:nvPr>
            <p:ph type="dt" idx="10"/>
          </p:nvPr>
        </p:nvSpPr>
        <p:spPr/>
        <p:txBody>
          <a:bodyPr/>
          <a:lstStyle/>
          <a:p>
            <a:fld id="{C6C62C08-430C-4597-819A-15F469C18A73}"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14</a:t>
            </a:fld>
            <a:endParaRPr lang="nl-BE"/>
          </a:p>
        </p:txBody>
      </p:sp>
    </p:spTree>
    <p:extLst>
      <p:ext uri="{BB962C8B-B14F-4D97-AF65-F5344CB8AC3E}">
        <p14:creationId xmlns:p14="http://schemas.microsoft.com/office/powerpoint/2010/main" val="2502532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r>
              <a:rPr lang="nl-BE" u="sng">
                <a:hlinkClick r:id="rId3" action="ppaction://hlinkfile"/>
              </a:rPr>
              <a:t>Art.</a:t>
            </a:r>
            <a:r>
              <a:rPr lang="nl-BE" u="sng"/>
              <a:t> </a:t>
            </a:r>
            <a:r>
              <a:rPr lang="nl-BE" u="sng">
                <a:hlinkClick r:id="rId4" action="ppaction://hlinkfile"/>
              </a:rPr>
              <a:t>37</a:t>
            </a:r>
            <a:r>
              <a:rPr lang="nl-BE" u="sng"/>
              <a:t> verkiezingswet</a:t>
            </a:r>
          </a:p>
          <a:p>
            <a:pPr algn="l"/>
            <a:r>
              <a:rPr lang="nl-BE"/>
              <a:t>De werknemers die hun kandidatuur of één of meerdere kandidaturen in strijd met de voorschriften van artikel 33, § 1, laatste lid, </a:t>
            </a:r>
            <a:r>
              <a:rPr lang="nl-BE" b="1"/>
              <a:t>wensen in te trekken </a:t>
            </a:r>
            <a:r>
              <a:rPr lang="nl-BE"/>
              <a:t>brengen dit ter kennis van de werkgever </a:t>
            </a:r>
            <a:r>
              <a:rPr lang="nl-BE" b="1"/>
              <a:t>binnen dezelfde termijn</a:t>
            </a:r>
            <a:r>
              <a:rPr lang="nl-BE" b="0" baseline="0"/>
              <a:t> </a:t>
            </a:r>
            <a:r>
              <a:rPr lang="nl-BE" b="1" baseline="0"/>
              <a:t>(dus X+47)</a:t>
            </a:r>
            <a:br>
              <a:rPr lang="nl-BE" b="1"/>
            </a:br>
            <a:r>
              <a:rPr lang="nl-BE" sz="1800" b="1" i="1" u="none" strike="noStrike" baseline="0">
                <a:latin typeface="Verdana-Bold"/>
              </a:rPr>
              <a:t>Op de dag volgend op het einde van de termijn bedoeld in het eerste lid, legt de werkgever de klacht of de intrekking van de kandidatuur voor aan de organisatie</a:t>
            </a:r>
          </a:p>
          <a:p>
            <a:pPr algn="l"/>
            <a:r>
              <a:rPr lang="nl-BE" sz="1800" b="1" i="1" u="none" strike="noStrike" baseline="0">
                <a:latin typeface="Verdana-Bold"/>
              </a:rPr>
              <a:t>die kandidaten heeft voorgedragen of aan de kaderleden die een lijst hebben voorgedragen.</a:t>
            </a:r>
            <a:br>
              <a:rPr lang="nl-BE" sz="1800" b="1" i="1" u="none" strike="noStrike" baseline="0">
                <a:latin typeface="Verdana-Bold"/>
              </a:rPr>
            </a:br>
            <a:r>
              <a:rPr lang="nl-BE" b="1" strike="sngStrike"/>
              <a:t>Op de dag na de in het eerste lid bedoelde dag</a:t>
            </a:r>
            <a:r>
              <a:rPr lang="nl-BE" b="1" strike="sngStrike" baseline="0"/>
              <a:t> </a:t>
            </a:r>
            <a:r>
              <a:rPr lang="nl-BE" b="1" baseline="0"/>
              <a:t>(dus uiterlijk X+47+1= X+48)</a:t>
            </a:r>
            <a:r>
              <a:rPr lang="nl-BE" b="1"/>
              <a:t> </a:t>
            </a:r>
            <a:r>
              <a:rPr lang="nl-BE" b="1" strike="sngStrike"/>
              <a:t>legt de werkgever </a:t>
            </a:r>
            <a:r>
              <a:rPr lang="nl-BE" strike="sngStrike"/>
              <a:t>de klacht of de intrekking van de kandidatuur </a:t>
            </a:r>
            <a:r>
              <a:rPr lang="nl-BE" b="1" strike="sngStrike"/>
              <a:t>voor aan de organisatie </a:t>
            </a:r>
            <a:r>
              <a:rPr lang="nl-BE" strike="sngStrike"/>
              <a:t>die kandidaten heeft voorgedragen of aan de kaderleden die een lijst hebben voorgedragen</a:t>
            </a:r>
            <a:r>
              <a:rPr lang="nl-BE"/>
              <a:t>.</a:t>
            </a:r>
          </a:p>
          <a:p>
            <a:r>
              <a:rPr lang="nl-BE"/>
              <a:t>Deze voorlegging gebeurt naar keuze van de werkgever, hetzij per post, hetzij op elektronische wijze via de webapplicatie waarin precies daartoe is voorzien op de website van de FOD WASO.</a:t>
            </a:r>
          </a:p>
          <a:p>
            <a:r>
              <a:rPr lang="nl-BE"/>
              <a:t>Enkel indien de werkgever ervoor kiest de klacht of de intrekking per post aan de betrokken organisatie over te maken, dient hij deze, desgevallend, eveneens per post over te maken aan zijn volmachthebber, voor zover deze een postadres heeft meegedeeld.</a:t>
            </a:r>
          </a:p>
          <a:p>
            <a:endParaRPr lang="nl-BE"/>
          </a:p>
          <a:p>
            <a:r>
              <a:rPr lang="nl-BE"/>
              <a:t>Intrekking</a:t>
            </a:r>
            <a:r>
              <a:rPr lang="nl-BE" baseline="0"/>
              <a:t> kandidatuur </a:t>
            </a:r>
            <a:r>
              <a:rPr lang="nl-BE" b="1" baseline="0"/>
              <a:t>na X+47 </a:t>
            </a:r>
            <a:r>
              <a:rPr lang="nl-BE" baseline="0"/>
              <a:t>is niet meer mogelijk en bijgevolg ongeldig</a:t>
            </a:r>
          </a:p>
          <a:p>
            <a:endParaRPr lang="nl-BE" baseline="0"/>
          </a:p>
          <a:p>
            <a:r>
              <a:rPr lang="nl-BE" baseline="0"/>
              <a:t>De intrekking van een kandidatuur is niet onherroepelijk. Kandidaat had eerst aan de WG laten weten dat hij zich terugtrok en nadien handhaafde hij zijn kandidatuur.</a:t>
            </a:r>
          </a:p>
          <a:p>
            <a:r>
              <a:rPr lang="nl-BE" baseline="0"/>
              <a:t>Is mogelijk want bij intrekking kandidaat kan die vervangen worden en niets sluit uit dat hij vervangen wordt door dezelfde (</a:t>
            </a:r>
            <a:r>
              <a:rPr lang="nl-BE" baseline="0" err="1"/>
              <a:t>Arb</a:t>
            </a:r>
            <a:r>
              <a:rPr lang="nl-BE" baseline="0"/>
              <a:t> Luik 23/4/12)</a:t>
            </a:r>
            <a:endParaRPr lang="nl-BE"/>
          </a:p>
          <a:p>
            <a:r>
              <a:rPr lang="nl-BE"/>
              <a:t> </a:t>
            </a:r>
          </a:p>
          <a:p>
            <a:r>
              <a:rPr lang="nl-BE" u="sng"/>
              <a:t> </a:t>
            </a:r>
            <a:endParaRPr lang="nl-BE"/>
          </a:p>
        </p:txBody>
      </p:sp>
      <p:sp>
        <p:nvSpPr>
          <p:cNvPr id="4" name="Tijdelijke aanduiding voor datum 3"/>
          <p:cNvSpPr>
            <a:spLocks noGrp="1"/>
          </p:cNvSpPr>
          <p:nvPr>
            <p:ph type="dt" idx="10"/>
          </p:nvPr>
        </p:nvSpPr>
        <p:spPr/>
        <p:txBody>
          <a:bodyPr/>
          <a:lstStyle/>
          <a:p>
            <a:fld id="{1FF625B0-865B-4B8C-9FBC-94E15AC82A3B}"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15</a:t>
            </a:fld>
            <a:endParaRPr lang="nl-BE"/>
          </a:p>
        </p:txBody>
      </p:sp>
    </p:spTree>
    <p:extLst>
      <p:ext uri="{BB962C8B-B14F-4D97-AF65-F5344CB8AC3E}">
        <p14:creationId xmlns:p14="http://schemas.microsoft.com/office/powerpoint/2010/main" val="1307838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a:t>De WG is verplicht de intrekking over te maken aan de betrokken organisatie op </a:t>
            </a:r>
            <a:r>
              <a:rPr lang="nl-BE" b="1"/>
              <a:t>x + 48</a:t>
            </a:r>
            <a:r>
              <a:rPr lang="nl-BE"/>
              <a:t> en mag niet zelf aanpassingen doen (</a:t>
            </a:r>
            <a:r>
              <a:rPr lang="nl-BE" err="1"/>
              <a:t>Arb</a:t>
            </a:r>
            <a:r>
              <a:rPr lang="nl-BE"/>
              <a:t> Brussel 5/5/00)</a:t>
            </a:r>
          </a:p>
        </p:txBody>
      </p:sp>
      <p:sp>
        <p:nvSpPr>
          <p:cNvPr id="4" name="Tijdelijke aanduiding voor datum 3"/>
          <p:cNvSpPr>
            <a:spLocks noGrp="1"/>
          </p:cNvSpPr>
          <p:nvPr>
            <p:ph type="dt" idx="10"/>
          </p:nvPr>
        </p:nvSpPr>
        <p:spPr/>
        <p:txBody>
          <a:bodyPr/>
          <a:lstStyle/>
          <a:p>
            <a:fld id="{2E396E9E-1F4F-403F-9603-BB9F83335D2F}"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16</a:t>
            </a:fld>
            <a:endParaRPr lang="nl-BE"/>
          </a:p>
        </p:txBody>
      </p:sp>
    </p:spTree>
    <p:extLst>
      <p:ext uri="{BB962C8B-B14F-4D97-AF65-F5344CB8AC3E}">
        <p14:creationId xmlns:p14="http://schemas.microsoft.com/office/powerpoint/2010/main" val="1721333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32500" lnSpcReduction="20000"/>
          </a:bodyPr>
          <a:lstStyle/>
          <a:p>
            <a:r>
              <a:rPr lang="nl-BE" u="sng">
                <a:hlinkClick r:id="rId3" action="ppaction://hlinkfile"/>
              </a:rPr>
              <a:t>Art.</a:t>
            </a:r>
            <a:r>
              <a:rPr lang="nl-BE" u="sng"/>
              <a:t> </a:t>
            </a:r>
            <a:r>
              <a:rPr lang="nl-BE" u="sng">
                <a:hlinkClick r:id="rId4" action="ppaction://hlinkfile"/>
              </a:rPr>
              <a:t>37</a:t>
            </a:r>
            <a:r>
              <a:rPr lang="nl-BE" u="sng"/>
              <a:t> verkiezingswet </a:t>
            </a:r>
          </a:p>
          <a:p>
            <a:r>
              <a:rPr lang="nl-BE" b="1"/>
              <a:t>Binnen 7 dagen na het verstrijken van de termijn </a:t>
            </a:r>
            <a:r>
              <a:rPr lang="nl-BE"/>
              <a:t>voorgeschreven voor de aanplakking van het bericht bedoeld in artikel 36 </a:t>
            </a:r>
            <a:r>
              <a:rPr lang="nl-BE" b="1"/>
              <a:t>(dus uiterlijk</a:t>
            </a:r>
            <a:r>
              <a:rPr lang="nl-BE" b="1" baseline="0"/>
              <a:t> op X + 40 + 7= </a:t>
            </a:r>
            <a:r>
              <a:rPr lang="nl-BE" b="1"/>
              <a:t> X+47) </a:t>
            </a:r>
            <a:r>
              <a:rPr lang="nl-BE"/>
              <a:t>kunnen de werknemers die op de kiezerslijsten voorkomen, alsmede de betrokken representatieve werknemersorganisaties en de betrokken representatieve organisaties van kaderleden bij de werkgever elke klacht indienen die zij in verband met de voordracht van de kandidaten nuttig achten.</a:t>
            </a:r>
          </a:p>
          <a:p>
            <a:endParaRPr lang="nl-BE"/>
          </a:p>
          <a:p>
            <a:pPr algn="l"/>
            <a:r>
              <a:rPr lang="nl-BE" sz="1800" b="1" i="1" u="none" strike="noStrike" baseline="0">
                <a:latin typeface="Verdana-Bold"/>
              </a:rPr>
              <a:t>Op de dag volgend op het einde van de termijn bedoeld in het eerste lid, legt de werkgever de klacht of de intrekking van de kandidatuur voor aan de organisatie</a:t>
            </a:r>
          </a:p>
          <a:p>
            <a:pPr algn="l"/>
            <a:r>
              <a:rPr lang="nl-BE" sz="1800" b="1" i="1" u="none" strike="noStrike" baseline="0">
                <a:latin typeface="Verdana-Bold"/>
              </a:rPr>
              <a:t>die kandidaten heeft voorgedragen of aan de kaderleden die een lijst hebben voorgedragen.</a:t>
            </a:r>
            <a:br>
              <a:rPr lang="nl-BE" sz="1800" b="1" i="1" u="none" strike="noStrike" baseline="0">
                <a:latin typeface="Verdana-Bold"/>
              </a:rPr>
            </a:br>
            <a:r>
              <a:rPr lang="nl-BE" b="1" strike="sngStrike"/>
              <a:t>Op de dag na de in het eerste lid bedoelde dag</a:t>
            </a:r>
            <a:r>
              <a:rPr lang="nl-BE" b="1" strike="sngStrike" baseline="0"/>
              <a:t> </a:t>
            </a:r>
            <a:r>
              <a:rPr lang="nl-BE" b="1" baseline="0"/>
              <a:t>(dus uiterlijk X+47+1= X+48)</a:t>
            </a:r>
            <a:r>
              <a:rPr lang="nl-BE" b="1"/>
              <a:t> </a:t>
            </a:r>
            <a:r>
              <a:rPr lang="nl-BE" b="1" strike="sngStrike"/>
              <a:t>legt de werkgever </a:t>
            </a:r>
            <a:r>
              <a:rPr lang="nl-BE" strike="sngStrike"/>
              <a:t>de klacht of de intrekking van de kandidatuur </a:t>
            </a:r>
            <a:r>
              <a:rPr lang="nl-BE" b="1" strike="sngStrike"/>
              <a:t>voor aan de organisatie </a:t>
            </a:r>
            <a:r>
              <a:rPr lang="nl-BE" strike="sngStrike"/>
              <a:t>die kandidaten heeft voorgedragen of aan de kaderleden die een lijst hebben voorgedragen</a:t>
            </a:r>
            <a:r>
              <a:rPr lang="nl-BE"/>
              <a:t>.</a:t>
            </a:r>
          </a:p>
          <a:p>
            <a:r>
              <a:rPr lang="nl-BE"/>
              <a:t>Deze voorlegging gebeurt naar keuze van de werkgever, hetzij per post, hetzij op elektronische wijze via de webapplicatie waarin precies daartoe is voorzien op de website van de FOD WASO.</a:t>
            </a:r>
          </a:p>
          <a:p>
            <a:r>
              <a:rPr lang="nl-BE"/>
              <a:t>Enkel indien de werkgever ervoor kiest de klacht of de intrekking per post aan de betrokken organisatie over te maken, dient hij deze, desgevallend, eveneens per post over te maken aan zijn volmachthebber, voor zover deze een postadres heeft meegedeeld.</a:t>
            </a:r>
          </a:p>
          <a:p>
            <a:endParaRPr lang="nl-BE"/>
          </a:p>
          <a:p>
            <a:r>
              <a:rPr lang="nl-BE"/>
              <a:t>In geval van klacht beschikken de betrokken organisaties of </a:t>
            </a:r>
            <a:r>
              <a:rPr lang="nl-BE" b="1"/>
              <a:t>kaderleden over een termijn van 6 dagen (dus uiterlijk op X+48+6</a:t>
            </a:r>
            <a:r>
              <a:rPr lang="nl-BE" b="1" baseline="0"/>
              <a:t> = </a:t>
            </a:r>
            <a:r>
              <a:rPr lang="nl-BE" b="1"/>
              <a:t>X + 54)</a:t>
            </a:r>
            <a:r>
              <a:rPr lang="nl-BE" baseline="0"/>
              <a:t> </a:t>
            </a:r>
            <a:r>
              <a:rPr lang="nl-BE" b="1"/>
              <a:t>om de lijst met voorgedragen kandidaten te wijzigen </a:t>
            </a:r>
            <a:r>
              <a:rPr lang="nl-BE"/>
              <a:t>wanneer zij dat nodig achten.</a:t>
            </a:r>
          </a:p>
          <a:p>
            <a:r>
              <a:rPr lang="nl-BE"/>
              <a:t>De datum van deze wijziging wordt bepaald door de datum van de verzending per post of de datum die op de webapplicatie wordt toegekend.</a:t>
            </a:r>
          </a:p>
          <a:p>
            <a:r>
              <a:rPr lang="nl-BE"/>
              <a:t>Deze wijziging dient te worden meegedeeld op een document overeenkomstig het model dat als bijlage gaat bij deze wet.</a:t>
            </a:r>
          </a:p>
          <a:p>
            <a:endParaRPr lang="nl-BE"/>
          </a:p>
          <a:p>
            <a:r>
              <a:rPr lang="nl-BE"/>
              <a:t>De kandidaten die het onderwerp zijn van een klacht omdat ze niet aan de verkiesbaarheidsvoorwaarden voldoen, mogen niet vervangen worden wanneer ze geen deel uitmaakten van het personeel van de onderneming op de 30ste dag voorafgaand aan de dag van de aanplakking van het bericht dat de datum van de verkiezingen aankondigt.</a:t>
            </a:r>
          </a:p>
          <a:p>
            <a:br>
              <a:rPr lang="nl-BE"/>
            </a:br>
            <a:r>
              <a:rPr lang="nl-BE" b="1"/>
              <a:t>Uiterlijk de tweede dag na die termijn van zes d</a:t>
            </a:r>
            <a:r>
              <a:rPr lang="nl-BE"/>
              <a:t>agen </a:t>
            </a:r>
            <a:r>
              <a:rPr lang="nl-BE" b="1"/>
              <a:t>(dus uiterlijk X+54+2= X+56)</a:t>
            </a:r>
            <a:r>
              <a:rPr lang="nl-BE"/>
              <a:t> laat de werkgever de kandidatenlijsten aanplakken op dezelfde plaatsen als het bericht dat de datum van de verkiezingen aankondigt]</a:t>
            </a:r>
            <a:r>
              <a:rPr lang="nl-BE" sz="1200" kern="1200" baseline="30000">
                <a:solidFill>
                  <a:schemeClr val="tx1"/>
                </a:solidFill>
                <a:effectLst/>
                <a:latin typeface="+mn-lt"/>
                <a:ea typeface="+mn-ea"/>
                <a:cs typeface="+mn-cs"/>
                <a:hlinkClick r:id="rId5" action="ppaction://hlinkfile" tooltip="&lt;W 2019-04-04/35, art. 15, 005; Inwerkingtreding : 30-04-2019&gt;"/>
              </a:rPr>
              <a:t>2</a:t>
            </a:r>
            <a:r>
              <a:rPr lang="nl-BE"/>
              <a:t>, die al dan niet werden gewijzigd door </a:t>
            </a:r>
            <a:r>
              <a:rPr lang="nl-BE" strike="sngStrike" baseline="0"/>
              <a:t>de mannelijke en de vrouwelijke </a:t>
            </a:r>
            <a:r>
              <a:rPr lang="nl-BE"/>
              <a:t>kandidaten overeenkomstig artikel 40, door de representatieve werknemersorganisaties, de representatieve organisaties van kaderleden of de kaderleden die ze hebben voorgedragen en door de werknemers die hun kandidatuur intrekken.</a:t>
            </a:r>
          </a:p>
          <a:p>
            <a:r>
              <a:rPr lang="nl-BE"/>
              <a:t>De aanplakking kan vervangen worden door het ter beschikking stellen van een elektronisch document, voor zover alle werknemers hiertoe toegang hebben tijdens hun normale werkuren.]</a:t>
            </a:r>
            <a:r>
              <a:rPr lang="nl-BE" sz="1200" kern="1200" baseline="30000">
                <a:solidFill>
                  <a:schemeClr val="tx1"/>
                </a:solidFill>
                <a:effectLst/>
                <a:latin typeface="+mn-lt"/>
                <a:ea typeface="+mn-ea"/>
                <a:cs typeface="+mn-cs"/>
                <a:hlinkClick r:id="rId5" action="ppaction://hlinkfile" tooltip="&lt;W 2015-06-02/09, art. 14, 004; Inwerkingtreding : 22-06-2015&gt;"/>
              </a:rPr>
              <a:t>1</a:t>
            </a:r>
            <a:br>
              <a:rPr lang="nl-BE"/>
            </a:br>
            <a:r>
              <a:rPr lang="nl-BE"/>
              <a:t>De lijsten en de namen van de kandidaten worden voorgedragen in de bij artikel 40, eerste lid, bedoelde volgorde.</a:t>
            </a:r>
          </a:p>
          <a:p>
            <a:endParaRPr lang="nl-BE"/>
          </a:p>
          <a:p>
            <a:endParaRPr lang="nl-BE"/>
          </a:p>
          <a:p>
            <a:r>
              <a:rPr lang="nl-BE" b="0" u="sng">
                <a:hlinkClick r:id="rId4" action="ppaction://hlinkfile"/>
              </a:rPr>
              <a:t>Art.</a:t>
            </a:r>
            <a:r>
              <a:rPr lang="nl-BE" b="0" u="sng"/>
              <a:t> </a:t>
            </a:r>
            <a:r>
              <a:rPr lang="nl-BE" b="0" u="sng">
                <a:hlinkClick r:id="rId6" action="ppaction://hlinkfile"/>
              </a:rPr>
              <a:t>39</a:t>
            </a:r>
            <a:r>
              <a:rPr lang="nl-BE" b="0" u="sng"/>
              <a:t> verkiezingswet</a:t>
            </a:r>
          </a:p>
          <a:p>
            <a:r>
              <a:rPr lang="nl-BE"/>
              <a:t>§ 1</a:t>
            </a:r>
            <a:r>
              <a:rPr lang="nl-BE" b="1"/>
              <a:t>. Binnen de vijf dagen die volgen op het verstrijken van de termijn </a:t>
            </a:r>
            <a:r>
              <a:rPr lang="nl-BE"/>
              <a:t>vastgesteld voor de aanplakking van het in artikel 37, vierde lid bedoelde bericht </a:t>
            </a:r>
            <a:r>
              <a:rPr lang="nl-BE" b="1"/>
              <a:t>(dus uiterlijk op X + 56 +5 =X +61)</a:t>
            </a:r>
            <a:r>
              <a:rPr lang="nl-BE"/>
              <a:t>, kunnen de betrokken werknemers, de betrokken representatieve werknemersorganisaties, de betrokken representatieve organisaties van kaderleden, bij de arbeidsrechtbank een beroep instellen tegen de voordracht van de kandidaten die tot de in het eerste lid van artikel 37 bedoelde klacht aanleiding heeft gegeven.</a:t>
            </a:r>
            <a:br>
              <a:rPr lang="nl-BE"/>
            </a:br>
            <a:r>
              <a:rPr lang="nl-BE"/>
              <a:t>§ 3. De </a:t>
            </a:r>
            <a:r>
              <a:rPr lang="nl-BE" b="1"/>
              <a:t>arbeidsrechtbank doet uitspraak binnen 14 dagen </a:t>
            </a:r>
            <a:r>
              <a:rPr lang="nl-BE"/>
              <a:t>die volgen op de dag van ontvangst van het beroep </a:t>
            </a:r>
            <a:r>
              <a:rPr lang="nl-BE" b="1"/>
              <a:t>(dus uiterlijk op X+61 +14 = X+75</a:t>
            </a:r>
            <a:r>
              <a:rPr lang="nl-BE"/>
              <a:t>). Deze uitspraak is niet vatbaar voor hoger beroep, noch voor verzet.</a:t>
            </a:r>
            <a:br>
              <a:rPr lang="nl-BE"/>
            </a:br>
            <a:r>
              <a:rPr lang="nl-BE"/>
              <a:t>De kandidaten van wie de rechtbank oordeelt dat ze niet aan de verkiesbaarheidsvoorwaarden voldoen, mogen niet vervangen worden wanneer ze geen deel uitmaakten van het personeel van de onderneming op de dertigste dag voorafgaand aan de dag van de aanplakking van het bericht dat de datum van de verkiezingen aankondigt.</a:t>
            </a:r>
            <a:br>
              <a:rPr lang="nl-BE"/>
            </a:br>
            <a:r>
              <a:rPr lang="nl-BE"/>
              <a:t>Binnen dertien dagen die de dag van de verkiezingen voorafgaan, mogen de kandidatenlijsten niet meer worden gewijzigd.</a:t>
            </a:r>
          </a:p>
          <a:p>
            <a:endParaRPr lang="nl-BE"/>
          </a:p>
          <a:p>
            <a:r>
              <a:rPr lang="nl-BE" b="1" baseline="0"/>
              <a:t>X+47</a:t>
            </a:r>
          </a:p>
          <a:p>
            <a:r>
              <a:rPr lang="nl-BE" b="0" baseline="0"/>
              <a:t>Klacht kan dus ingediend worden door </a:t>
            </a:r>
            <a:r>
              <a:rPr lang="nl-BE" b="0" baseline="0" err="1"/>
              <a:t>WNrs</a:t>
            </a:r>
            <a:r>
              <a:rPr lang="nl-BE" b="0" baseline="0"/>
              <a:t> en uitzendkrachten die op kieslijsten staan en door vakorganisaties en NCK--- niet door huislijsten</a:t>
            </a:r>
          </a:p>
          <a:p>
            <a:r>
              <a:rPr lang="nl-BE" b="0" baseline="0"/>
              <a:t>WG kan evenmin klacht indienen. Bij gebrek aan klacht uiterlijk op X+47 kan hij wel naar de </a:t>
            </a:r>
            <a:r>
              <a:rPr lang="nl-BE" b="0" baseline="0" err="1"/>
              <a:t>rb</a:t>
            </a:r>
            <a:r>
              <a:rPr lang="nl-BE" b="0" baseline="0"/>
              <a:t> gaan</a:t>
            </a:r>
          </a:p>
          <a:p>
            <a:r>
              <a:rPr lang="nl-BE" b="0" baseline="0"/>
              <a:t>Wet bepaalt niet hoe de klacht moet gebeuren doch in het kader van de bewijslevering best schriftelijk.</a:t>
            </a:r>
          </a:p>
          <a:p>
            <a:r>
              <a:rPr lang="nl-BE" b="0" baseline="0"/>
              <a:t>Klacht indienen tegen eigen lijst is mogelijk (</a:t>
            </a:r>
            <a:r>
              <a:rPr lang="nl-BE" b="0" baseline="0" err="1"/>
              <a:t>Arb</a:t>
            </a:r>
            <a:r>
              <a:rPr lang="nl-BE" b="0" baseline="0"/>
              <a:t> Brussel)</a:t>
            </a:r>
          </a:p>
          <a:p>
            <a:endParaRPr lang="nl-BE" b="0" baseline="0"/>
          </a:p>
          <a:p>
            <a:r>
              <a:rPr lang="nl-BE" b="0" baseline="0"/>
              <a:t>Arbeider staat op bediendenlijst en er werd geen lijst voor arbeiders ingediend.</a:t>
            </a:r>
          </a:p>
          <a:p>
            <a:r>
              <a:rPr lang="nl-BE" b="0" baseline="0"/>
              <a:t>De betrokken vakorganisatie kan wel klacht indienen tegen haar eigen lijst en een klacht kan ingediend worden door een andere organisatie of een WN maar de arbeider kan niet meer op een lijst voor arbeiders plaatsten omdat dergelijke lijst niet ingediend was (</a:t>
            </a:r>
            <a:r>
              <a:rPr lang="nl-BE" b="0" baseline="0" err="1"/>
              <a:t>Arb</a:t>
            </a:r>
            <a:r>
              <a:rPr lang="nl-BE" b="0" baseline="0"/>
              <a:t> Brussel 30/4/08; Gent 27/4/00)</a:t>
            </a:r>
          </a:p>
          <a:p>
            <a:endParaRPr lang="nl-BE" b="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l-BE"/>
              <a:t>De WG is verplicht de klacht over te maken aan de betrokken organisatie op </a:t>
            </a:r>
            <a:r>
              <a:rPr lang="nl-BE" b="1"/>
              <a:t>x + 48</a:t>
            </a:r>
            <a:r>
              <a:rPr lang="nl-BE"/>
              <a:t> en kan dus niet zelf de gegrondheid beoordelen en mag niet zelf aanpassingen doen (</a:t>
            </a:r>
            <a:r>
              <a:rPr lang="nl-BE" err="1"/>
              <a:t>Arb</a:t>
            </a:r>
            <a:r>
              <a:rPr lang="nl-BE"/>
              <a:t> Brussel 5/5/00)</a:t>
            </a:r>
          </a:p>
          <a:p>
            <a:endParaRPr lang="nl-BE" baseline="0"/>
          </a:p>
          <a:p>
            <a:r>
              <a:rPr lang="nl-BE" baseline="0"/>
              <a:t>! Opgelet </a:t>
            </a:r>
            <a:r>
              <a:rPr lang="nl-BE" b="1" baseline="0"/>
              <a:t>x + 54 </a:t>
            </a:r>
            <a:r>
              <a:rPr lang="nl-BE" baseline="0"/>
              <a:t>wijziging lijsten betekent dat eventueel een nieuwe kandidaat mogelijk is doch kan niet leiden tot verhoging aantal kandidaten (</a:t>
            </a:r>
            <a:r>
              <a:rPr lang="nl-BE" baseline="0" err="1"/>
              <a:t>Arb</a:t>
            </a:r>
            <a:r>
              <a:rPr lang="nl-BE" baseline="0"/>
              <a:t> Brussel 28/8/00)</a:t>
            </a:r>
          </a:p>
          <a:p>
            <a:endParaRPr lang="nl-BE" baseline="0"/>
          </a:p>
          <a:p>
            <a:r>
              <a:rPr lang="nl-BE" baseline="0"/>
              <a:t>Vervanging niet mogelijk wanneer de betwiste kandidaat geen WN was op x-30. Deze toevoeging kwam er als reactie omdat een aantal organisaties fictieve lijsten/kandidaten (zelfs personen die niet behoorden tot de onderneming) indienden en nadien een klacht indienden en dus meer tijd hadden om kandidaten te zoeken.</a:t>
            </a:r>
          </a:p>
          <a:p>
            <a:r>
              <a:rPr lang="nl-BE" baseline="0"/>
              <a:t>Wel dus mogelijk bv. voor een WN op de lijst die in dienst was vóór x – 30 en die de onderneming verlaat op 27/3 </a:t>
            </a:r>
          </a:p>
          <a:p>
            <a:endParaRPr lang="nl-BE" baseline="0"/>
          </a:p>
          <a:p>
            <a:r>
              <a:rPr lang="nl-BE" b="1" baseline="0"/>
              <a:t>Beroep op X + 61 of x + 52</a:t>
            </a:r>
            <a:endParaRPr lang="nl-BE" b="1"/>
          </a:p>
          <a:p>
            <a:r>
              <a:rPr lang="nl-BE"/>
              <a:t>Wanneer de WG zich</a:t>
            </a:r>
            <a:r>
              <a:rPr lang="nl-BE" baseline="0"/>
              <a:t> beroept op een klacht i.v.m. de kandidatuur om zijn beroep na x + 52 te verantwoorden kan hij zich niet beroepen op de anonimiteit (</a:t>
            </a:r>
            <a:r>
              <a:rPr lang="nl-BE" baseline="0" err="1"/>
              <a:t>Arb</a:t>
            </a:r>
            <a:r>
              <a:rPr lang="nl-BE" baseline="0"/>
              <a:t> Sint-Niklaas 27/4/16) is logisch want LP bv. kan geen klacht indienen.</a:t>
            </a:r>
          </a:p>
          <a:p>
            <a:r>
              <a:rPr lang="nl-BE" baseline="0"/>
              <a:t>Onder voorafgaande klacht wordt verstaan WN op de kieslijsten en </a:t>
            </a:r>
            <a:r>
              <a:rPr lang="nl-BE" baseline="0" err="1"/>
              <a:t>repr</a:t>
            </a:r>
            <a:r>
              <a:rPr lang="nl-BE" baseline="0"/>
              <a:t>. organisaties zodat een anonieme klacht niet voldoet (</a:t>
            </a:r>
            <a:r>
              <a:rPr lang="nl-BE" baseline="0" err="1"/>
              <a:t>Arb</a:t>
            </a:r>
            <a:r>
              <a:rPr lang="nl-BE" baseline="0"/>
              <a:t> Luik 4/5/16)</a:t>
            </a:r>
          </a:p>
          <a:p>
            <a:endParaRPr lang="nl-BE" baseline="0"/>
          </a:p>
          <a:p>
            <a:r>
              <a:rPr lang="nl-BE" baseline="0"/>
              <a:t>Wanneer de WG de naam van diegenen die klacht indienden en de datum daarvan verborg moest hij zijn beroep uiterlijk op x + 52 ingediend hebben hetgeen niet het geval was– onontvankelijk (</a:t>
            </a:r>
            <a:r>
              <a:rPr lang="nl-BE" baseline="0" err="1"/>
              <a:t>Arb</a:t>
            </a:r>
            <a:r>
              <a:rPr lang="nl-BE" baseline="0"/>
              <a:t> Waver 2/5/16)</a:t>
            </a:r>
          </a:p>
          <a:p>
            <a:endParaRPr lang="nl-BE" baseline="0"/>
          </a:p>
          <a:p>
            <a:r>
              <a:rPr lang="nl-BE" baseline="0"/>
              <a:t>LP kan geen beroep aantekenen bij arbeidsrechtbank (</a:t>
            </a:r>
            <a:r>
              <a:rPr lang="nl-BE" baseline="0" err="1"/>
              <a:t>Arb</a:t>
            </a:r>
            <a:r>
              <a:rPr lang="nl-BE" baseline="0"/>
              <a:t> Antwerpen 29/1/04)</a:t>
            </a:r>
          </a:p>
          <a:p>
            <a:endParaRPr lang="nl-BE" baseline="0"/>
          </a:p>
          <a:p>
            <a:r>
              <a:rPr lang="nl-BE" baseline="0"/>
              <a:t>WG betwistte de kandidatuur omdat de WN niet behoorde tot de TBE, X +52 was 11/4/16, Het verzoekschrift werd aangetekend opgestuurd op 11/4 (aangekomen ter griffie 12/4)</a:t>
            </a:r>
          </a:p>
          <a:p>
            <a:r>
              <a:rPr lang="nl-BE" baseline="0"/>
              <a:t>Dat de dag van neerlegging uiterlijk met de laatste dag moet samenvallen is slechts van toepassing op de expliciete kandidaatsvoorwaarden die vermeld worden in de wetten van 48 en 96, Het behoren tot de TBE is evenwel een impliciete verkiesbaarheidsvoorwaarde en staat daarentegen in de verkiezingswet zodat moet gekeken worden naar de aankomst ter griffie.--- beroep is laattijdig (</a:t>
            </a:r>
            <a:r>
              <a:rPr lang="nl-BE" baseline="0" err="1"/>
              <a:t>Arb</a:t>
            </a:r>
            <a:r>
              <a:rPr lang="nl-BE" baseline="0"/>
              <a:t> Gent 26/4/16)</a:t>
            </a:r>
          </a:p>
          <a:p>
            <a:endParaRPr lang="nl-BE" baseline="0"/>
          </a:p>
          <a:p>
            <a:r>
              <a:rPr lang="nl-BE" baseline="0"/>
              <a:t>Geen klacht ingediend en WG leidt procedure in op x + 61--- onontvankelijk want laattijdig moest dit uiterlijk op X+52 doen (zie </a:t>
            </a:r>
            <a:r>
              <a:rPr lang="nl-BE" baseline="0" err="1"/>
              <a:t>slite</a:t>
            </a:r>
            <a:r>
              <a:rPr lang="nl-BE" baseline="0"/>
              <a:t> </a:t>
            </a:r>
            <a:r>
              <a:rPr lang="nl-BE" b="1" baseline="0"/>
              <a:t>74</a:t>
            </a:r>
            <a:r>
              <a:rPr lang="nl-BE" strike="sngStrike" baseline="0"/>
              <a:t>2</a:t>
            </a:r>
            <a:r>
              <a:rPr lang="nl-BE" baseline="0"/>
              <a:t>)</a:t>
            </a:r>
          </a:p>
          <a:p>
            <a:endParaRPr lang="nl-BE" baseline="0"/>
          </a:p>
          <a:p>
            <a:r>
              <a:rPr lang="nl-BE" baseline="0"/>
              <a:t>Een verzoekschrift tegen een kandidaat of een lijst die niet het voorwerp uitmaakte van een interne klacht is onontvankelijk</a:t>
            </a:r>
          </a:p>
          <a:p>
            <a:endParaRPr lang="nl-BE" baseline="0"/>
          </a:p>
          <a:p>
            <a:r>
              <a:rPr lang="nl-BE" baseline="0"/>
              <a:t>Indien laatste dag voor een verzoekschrift zondag– tot maandag mogelijk (</a:t>
            </a:r>
            <a:r>
              <a:rPr lang="nl-BE" baseline="0" err="1"/>
              <a:t>Arb</a:t>
            </a:r>
            <a:r>
              <a:rPr lang="nl-BE" baseline="0"/>
              <a:t> Charleroi 21/4/08)</a:t>
            </a:r>
          </a:p>
          <a:p>
            <a:endParaRPr lang="nl-BE" baseline="0"/>
          </a:p>
          <a:p>
            <a:r>
              <a:rPr lang="nl-BE" b="1" baseline="0"/>
              <a:t>Procespartij</a:t>
            </a:r>
          </a:p>
          <a:p>
            <a:r>
              <a:rPr lang="nl-BE" baseline="0"/>
              <a:t>Wanneer TBE samengesteld is uit meerdere entiteiten moet het verzoekschrift enkel de identiteit van de WG en van de WN vermelden en niet alle juridische entiteiten als eisende partij (</a:t>
            </a:r>
            <a:r>
              <a:rPr lang="nl-BE" baseline="0" err="1"/>
              <a:t>Arb</a:t>
            </a:r>
            <a:r>
              <a:rPr lang="nl-BE" baseline="0"/>
              <a:t> Waver 2/5/16)</a:t>
            </a:r>
          </a:p>
          <a:p>
            <a:endParaRPr lang="nl-BE" baseline="0"/>
          </a:p>
          <a:p>
            <a:r>
              <a:rPr lang="nl-BE" baseline="0"/>
              <a:t>Een beroep ingesteld tegen het BBTK wegens een onregelmatige kandidatuur werd onontvankelijk verklaard omdat enkel ABVV lijsten kan indienen (</a:t>
            </a:r>
            <a:r>
              <a:rPr lang="nl-BE" baseline="0" err="1"/>
              <a:t>Arb</a:t>
            </a:r>
            <a:r>
              <a:rPr lang="nl-BE" baseline="0"/>
              <a:t> Luik 2/5/16)</a:t>
            </a:r>
          </a:p>
          <a:p>
            <a:endParaRPr lang="nl-BE" baseline="0"/>
          </a:p>
          <a:p>
            <a:r>
              <a:rPr lang="nl-BE">
                <a:effectLst/>
              </a:rPr>
              <a:t>Een werknemer kan de weigering van zijn kandidatuur en de samenstelling van de kandidatenlijsten waartegen hij niet tijdig een beroep heeft ingesteld met toepassing van die bepalingen, niet meer betwisten in een procedure met betrekking tot de vaststelling van discriminatie</a:t>
            </a:r>
            <a:r>
              <a:rPr lang="nl-BE" baseline="0">
                <a:effectLst/>
              </a:rPr>
              <a:t> (Cas 6/2/17)</a:t>
            </a:r>
            <a:br>
              <a:rPr lang="nl-BE"/>
            </a:br>
            <a:endParaRPr lang="nl-BE"/>
          </a:p>
        </p:txBody>
      </p:sp>
      <p:sp>
        <p:nvSpPr>
          <p:cNvPr id="4" name="Tijdelijke aanduiding voor datum 3"/>
          <p:cNvSpPr>
            <a:spLocks noGrp="1"/>
          </p:cNvSpPr>
          <p:nvPr>
            <p:ph type="dt" idx="10"/>
          </p:nvPr>
        </p:nvSpPr>
        <p:spPr/>
        <p:txBody>
          <a:bodyPr/>
          <a:lstStyle/>
          <a:p>
            <a:fld id="{C5047EFF-2480-4FF8-A854-C69CB648ECA2}"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17</a:t>
            </a:fld>
            <a:endParaRPr lang="nl-BE"/>
          </a:p>
        </p:txBody>
      </p:sp>
    </p:spTree>
    <p:extLst>
      <p:ext uri="{BB962C8B-B14F-4D97-AF65-F5344CB8AC3E}">
        <p14:creationId xmlns:p14="http://schemas.microsoft.com/office/powerpoint/2010/main" val="789791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0" u="sng">
                <a:hlinkClick r:id="rId3" action="ppaction://hlinkfile"/>
              </a:rPr>
              <a:t>Art.</a:t>
            </a:r>
            <a:r>
              <a:rPr lang="nl-BE" b="0" u="sng"/>
              <a:t> </a:t>
            </a:r>
            <a:r>
              <a:rPr lang="nl-BE" b="0" u="sng">
                <a:hlinkClick r:id="rId4" action="ppaction://hlinkfile"/>
              </a:rPr>
              <a:t>39</a:t>
            </a:r>
            <a:r>
              <a:rPr lang="nl-BE" b="0" u="sng"/>
              <a:t> verkiezingswet</a:t>
            </a:r>
          </a:p>
          <a:p>
            <a:r>
              <a:rPr lang="nl-BE"/>
              <a:t>§  2. De werkgever kan eenzelfde beroep instellen tegen de voordracht van kandidaten, wanneer de kandidaturen of de kandidatenlijsten niet in overeenstemming zijn met de bepalingen van de wet van 20 september 1948 houdende organisatie van het bedrijfsleven, van de wet van 4 augustus 1996 betreffende het welzijn van de werknemers bij de uitvoering van hun werk, en van deze wet, zelfs indien geen enkele klacht werd ingediend.</a:t>
            </a:r>
            <a:br>
              <a:rPr lang="nl-BE"/>
            </a:br>
            <a:r>
              <a:rPr lang="nl-BE"/>
              <a:t> In het geval er </a:t>
            </a:r>
            <a:r>
              <a:rPr lang="nl-BE" b="1"/>
              <a:t>geen klacht werd ingediend</a:t>
            </a:r>
            <a:r>
              <a:rPr lang="nl-BE"/>
              <a:t>, moet het beroep van de werkgever ingesteld worden </a:t>
            </a:r>
            <a:r>
              <a:rPr lang="nl-BE" b="1"/>
              <a:t>binnen vijf dagen na de termijn vastgesteld in artikel 37, eerste lid</a:t>
            </a:r>
            <a:r>
              <a:rPr lang="nl-BE"/>
              <a:t>, voor de indiening van klachten (dus uiterlijk X+47+5</a:t>
            </a:r>
            <a:r>
              <a:rPr lang="nl-BE" baseline="0"/>
              <a:t> = X + 52)</a:t>
            </a:r>
            <a:r>
              <a:rPr lang="nl-BE"/>
              <a:t>.</a:t>
            </a:r>
          </a:p>
          <a:p>
            <a:r>
              <a:rPr lang="nl-BE"/>
              <a:t>§ 3. De arbeidsrechtbank doet </a:t>
            </a:r>
            <a:r>
              <a:rPr lang="nl-BE" b="1"/>
              <a:t>uitspraak binnen 14 dagen </a:t>
            </a:r>
            <a:r>
              <a:rPr lang="nl-BE"/>
              <a:t>die volgen op de dag van ontvangst van het beroep </a:t>
            </a:r>
            <a:r>
              <a:rPr lang="nl-BE" b="1"/>
              <a:t>(dus uiterlijk X52 + 14 = X+66)</a:t>
            </a:r>
            <a:r>
              <a:rPr lang="nl-BE"/>
              <a:t>. </a:t>
            </a:r>
          </a:p>
          <a:p>
            <a:endParaRPr lang="nl-BE"/>
          </a:p>
          <a:p>
            <a:r>
              <a:rPr lang="nl-BE"/>
              <a:t>Mogelijke argumenten voor de WG</a:t>
            </a:r>
          </a:p>
          <a:p>
            <a:pPr marL="0" indent="0">
              <a:buFontTx/>
              <a:buNone/>
            </a:pPr>
            <a:r>
              <a:rPr lang="nl-BE"/>
              <a:t>-</a:t>
            </a:r>
            <a:r>
              <a:rPr lang="nl-BE" baseline="0"/>
              <a:t>   ka</a:t>
            </a:r>
            <a:r>
              <a:rPr lang="nl-BE"/>
              <a:t>ndidaat voldoet</a:t>
            </a:r>
            <a:r>
              <a:rPr lang="nl-BE" baseline="0"/>
              <a:t> niet aan de voorwaarden</a:t>
            </a:r>
          </a:p>
          <a:p>
            <a:pPr marL="171450" indent="-171450">
              <a:buFontTx/>
              <a:buChar char="-"/>
            </a:pPr>
            <a:r>
              <a:rPr lang="nl-BE" baseline="0"/>
              <a:t>rechtsmisbruik</a:t>
            </a:r>
          </a:p>
          <a:p>
            <a:pPr marL="171450" indent="-171450">
              <a:buFontTx/>
              <a:buChar char="-"/>
            </a:pPr>
            <a:r>
              <a:rPr lang="nl-BE" baseline="0"/>
              <a:t>te veel kandidaten op de lijst</a:t>
            </a:r>
          </a:p>
          <a:p>
            <a:pPr marL="171450" indent="-171450">
              <a:buFontTx/>
              <a:buChar char="-"/>
            </a:pPr>
            <a:r>
              <a:rPr lang="nl-BE" baseline="0"/>
              <a:t>kandidaat behoort niet tot de categorie of de TBE</a:t>
            </a:r>
          </a:p>
          <a:p>
            <a:pPr marL="171450" indent="-171450">
              <a:buFontTx/>
              <a:buChar char="-"/>
            </a:pPr>
            <a:r>
              <a:rPr lang="nl-BE" baseline="0"/>
              <a:t>kandidaat komt voor op 2 verschillende lijsten </a:t>
            </a:r>
          </a:p>
          <a:p>
            <a:pPr marL="171450" indent="-171450">
              <a:buFontTx/>
              <a:buChar char="-"/>
            </a:pPr>
            <a:endParaRPr lang="nl-BE" baseline="0"/>
          </a:p>
          <a:p>
            <a:endParaRPr lang="nl-BE"/>
          </a:p>
          <a:p>
            <a:endParaRPr lang="nl-BE"/>
          </a:p>
        </p:txBody>
      </p:sp>
      <p:sp>
        <p:nvSpPr>
          <p:cNvPr id="4" name="Tijdelijke aanduiding voor datum 3"/>
          <p:cNvSpPr>
            <a:spLocks noGrp="1"/>
          </p:cNvSpPr>
          <p:nvPr>
            <p:ph type="dt" idx="10"/>
          </p:nvPr>
        </p:nvSpPr>
        <p:spPr/>
        <p:txBody>
          <a:bodyPr/>
          <a:lstStyle/>
          <a:p>
            <a:fld id="{01A253BF-32AA-4A66-8003-514B6F8412F4}"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18</a:t>
            </a:fld>
            <a:endParaRPr lang="nl-BE"/>
          </a:p>
        </p:txBody>
      </p:sp>
    </p:spTree>
    <p:extLst>
      <p:ext uri="{BB962C8B-B14F-4D97-AF65-F5344CB8AC3E}">
        <p14:creationId xmlns:p14="http://schemas.microsoft.com/office/powerpoint/2010/main" val="642113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55000" lnSpcReduction="20000"/>
          </a:bodyPr>
          <a:lstStyle/>
          <a:p>
            <a:r>
              <a:rPr lang="nl-BE" b="0" u="sng">
                <a:hlinkClick r:id="rId3" action="ppaction://hlinkfile"/>
              </a:rPr>
              <a:t>Art.</a:t>
            </a:r>
            <a:r>
              <a:rPr lang="nl-BE" b="0" u="sng"/>
              <a:t> </a:t>
            </a:r>
            <a:r>
              <a:rPr lang="nl-BE" b="0" u="sng">
                <a:hlinkClick r:id="rId4" action="ppaction://hlinkfile"/>
              </a:rPr>
              <a:t>39</a:t>
            </a:r>
            <a:r>
              <a:rPr lang="nl-BE" b="0" u="sng"/>
              <a:t> verkiezingswet</a:t>
            </a:r>
          </a:p>
          <a:p>
            <a:r>
              <a:rPr lang="nl-BE" b="1"/>
              <a:t>Binnen dertien dagen die de dag van de verkiezingen voorafgaan</a:t>
            </a:r>
            <a:r>
              <a:rPr lang="nl-BE"/>
              <a:t>, mogen de kandidatenlijsten </a:t>
            </a:r>
            <a:r>
              <a:rPr lang="nl-BE" b="1"/>
              <a:t>niet meer worden gewijzigd</a:t>
            </a:r>
            <a:r>
              <a:rPr lang="nl-BE" b="0" baseline="0"/>
              <a:t> </a:t>
            </a:r>
            <a:r>
              <a:rPr lang="nl-BE" b="1" baseline="0"/>
              <a:t>(dus ten laatste Y-14)</a:t>
            </a:r>
            <a:endParaRPr lang="nl-BE" b="1"/>
          </a:p>
          <a:p>
            <a:endParaRPr lang="nl-BE" u="sng">
              <a:hlinkClick r:id="rId5" action="ppaction://hlinkfile"/>
            </a:endParaRPr>
          </a:p>
          <a:p>
            <a:endParaRPr lang="nl-BE" u="sng">
              <a:hlinkClick r:id="rId5" action="ppaction://hlinkfile"/>
            </a:endParaRPr>
          </a:p>
          <a:p>
            <a:r>
              <a:rPr lang="nl-BE" u="sng">
                <a:hlinkClick r:id="rId5" action="ppaction://hlinkfile"/>
              </a:rPr>
              <a:t>Art.</a:t>
            </a:r>
            <a:r>
              <a:rPr lang="nl-BE" u="sng"/>
              <a:t> </a:t>
            </a:r>
            <a:r>
              <a:rPr lang="nl-BE" u="sng">
                <a:hlinkClick r:id="rId6" action="ppaction://hlinkfile"/>
              </a:rPr>
              <a:t>38</a:t>
            </a:r>
            <a:r>
              <a:rPr lang="nl-BE" u="sng"/>
              <a:t>.verkiezingswet</a:t>
            </a:r>
          </a:p>
          <a:p>
            <a:r>
              <a:rPr lang="nl-BE"/>
              <a:t>Tot de 14de dag vóór de verkiezingen kunnen de representatieve werknemersorganisaties, de representatieve organisaties van kaderleden of de kaderleden die een lijst hebben voorgedragen, na raadpleging van de werkgever :</a:t>
            </a:r>
            <a:br>
              <a:rPr lang="nl-BE"/>
            </a:br>
            <a:r>
              <a:rPr lang="nl-BE"/>
              <a:t>   1° een kandidaat die voorkomt op de overeenkomstig artikel 37, vierde lid, aangeplakte lijsten, vervangen in de volgende gevallen :</a:t>
            </a:r>
            <a:br>
              <a:rPr lang="nl-BE"/>
            </a:br>
            <a:r>
              <a:rPr lang="nl-BE"/>
              <a:t>   a) bij het </a:t>
            </a:r>
            <a:r>
              <a:rPr lang="nl-BE" b="1"/>
              <a:t>overlijden</a:t>
            </a:r>
            <a:r>
              <a:rPr lang="nl-BE"/>
              <a:t> van een kandidaat;</a:t>
            </a:r>
            <a:br>
              <a:rPr lang="nl-BE"/>
            </a:br>
            <a:r>
              <a:rPr lang="nl-BE"/>
              <a:t>   b) bij het </a:t>
            </a:r>
            <a:r>
              <a:rPr lang="nl-BE" b="1"/>
              <a:t>ontslag gegeven </a:t>
            </a:r>
            <a:r>
              <a:rPr lang="nl-BE"/>
              <a:t>door een kandidaat uit zijn betrekking in de onderneming;</a:t>
            </a:r>
            <a:br>
              <a:rPr lang="nl-BE"/>
            </a:br>
            <a:r>
              <a:rPr lang="nl-BE"/>
              <a:t>   c) wanneer een kandidaat </a:t>
            </a:r>
            <a:r>
              <a:rPr lang="nl-BE" b="1"/>
              <a:t>ontslag neemt uit de representatieve werknemersorganisatie </a:t>
            </a:r>
            <a:r>
              <a:rPr lang="nl-BE"/>
              <a:t>of de representatieve organisatie van kaderleden die hem heeft voorgedragen;</a:t>
            </a:r>
            <a:br>
              <a:rPr lang="nl-BE"/>
            </a:br>
            <a:r>
              <a:rPr lang="nl-BE"/>
              <a:t>   d) bij de </a:t>
            </a:r>
            <a:r>
              <a:rPr lang="nl-BE" b="1"/>
              <a:t>wijziging van categorie </a:t>
            </a:r>
            <a:r>
              <a:rPr lang="nl-BE"/>
              <a:t>van een kandidaat.</a:t>
            </a:r>
            <a:br>
              <a:rPr lang="nl-BE"/>
            </a:br>
            <a:r>
              <a:rPr lang="nl-BE"/>
              <a:t>  2° een kandidaat vervangen die van de lijst werd geschrapt overeenkomstig artikel 37, vierde lid, ingevolge de </a:t>
            </a:r>
            <a:r>
              <a:rPr lang="nl-BE" b="1"/>
              <a:t>intrekking van zijn kandidatuur </a:t>
            </a:r>
            <a:r>
              <a:rPr lang="nl-BE"/>
              <a:t>binnen de voorgeschreven termijn.</a:t>
            </a:r>
          </a:p>
          <a:p>
            <a:endParaRPr lang="nl-BE"/>
          </a:p>
          <a:p>
            <a:r>
              <a:rPr lang="nl-BE"/>
              <a:t>De opsomming van de gevallen waarin kan overgegaan worden tot vervanging</a:t>
            </a:r>
            <a:r>
              <a:rPr lang="nl-BE" baseline="0"/>
              <a:t> is limitatief</a:t>
            </a:r>
            <a:r>
              <a:rPr lang="nl-BE"/>
              <a:t> </a:t>
            </a:r>
          </a:p>
          <a:p>
            <a:endParaRPr lang="nl-BE"/>
          </a:p>
          <a:p>
            <a:r>
              <a:rPr lang="nl-BE"/>
              <a:t>De vervanging vereist een raadpleging doch</a:t>
            </a:r>
            <a:r>
              <a:rPr lang="nl-BE" baseline="0"/>
              <a:t> wel </a:t>
            </a:r>
            <a:r>
              <a:rPr lang="nl-BE" b="1" baseline="0"/>
              <a:t>geen overleg noch goedkeuring van de WG</a:t>
            </a:r>
          </a:p>
          <a:p>
            <a:br>
              <a:rPr lang="nl-BE"/>
            </a:br>
            <a:r>
              <a:rPr lang="nl-BE"/>
              <a:t>Deze vervanging dient te worden meegedeeld op een document overeenkomstig het model dat als bijlage gaat bij deze wet.</a:t>
            </a:r>
          </a:p>
          <a:p>
            <a:r>
              <a:rPr lang="nl-BE"/>
              <a:t>Deze vervanging wordt voorgelegd aan de werkgever via de post of op elektronische wijze via de webapplicatie waarin precies daartoe is voorzien op de website van de FOD WASO.</a:t>
            </a:r>
          </a:p>
          <a:p>
            <a:r>
              <a:rPr lang="nl-BE"/>
              <a:t>De datum van de vervanging wordt bepaald door de datum van de verzending per post of de datum die op de webapplicatie wordt toegekend.</a:t>
            </a:r>
          </a:p>
          <a:p>
            <a:endParaRPr lang="nl-BE"/>
          </a:p>
          <a:p>
            <a:endParaRPr lang="nl-BE" baseline="0"/>
          </a:p>
          <a:p>
            <a:r>
              <a:rPr lang="nl-BE" baseline="0"/>
              <a:t>Bij laattijdige intrekking van de kandidatuur dus na X+47 is geen vervanging mogelijk</a:t>
            </a:r>
          </a:p>
          <a:p>
            <a:endParaRPr lang="nl-BE" baseline="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Calibri"/>
                <a:ea typeface="+mn-ea"/>
                <a:cs typeface="+mn-cs"/>
              </a:rPr>
              <a:t>WN die niet behoort tot de TBE en dus een nietige kandidaat was kan niet vervangen worden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Henegouwen </a:t>
            </a:r>
            <a:r>
              <a:rPr kumimoji="0" lang="nl-BE" sz="1200" b="1" i="1" u="none" strike="noStrike" kern="1200" cap="none" spc="0" normalizeH="0" baseline="0" noProof="0" err="1">
                <a:ln>
                  <a:noFill/>
                </a:ln>
                <a:solidFill>
                  <a:prstClr val="black"/>
                </a:solidFill>
                <a:effectLst/>
                <a:uLnTx/>
                <a:uFillTx/>
                <a:latin typeface="Calibri"/>
                <a:ea typeface="+mn-ea"/>
                <a:cs typeface="+mn-cs"/>
              </a:rPr>
              <a:t>Afd</a:t>
            </a:r>
            <a:r>
              <a:rPr kumimoji="0" lang="nl-BE" sz="1200" b="1" i="1" u="none" strike="noStrike" kern="1200" cap="none" spc="0" normalizeH="0" baseline="0" noProof="0">
                <a:ln>
                  <a:noFill/>
                </a:ln>
                <a:solidFill>
                  <a:prstClr val="black"/>
                </a:solidFill>
                <a:effectLst/>
                <a:uLnTx/>
                <a:uFillTx/>
                <a:latin typeface="Calibri"/>
                <a:ea typeface="+mn-ea"/>
                <a:cs typeface="+mn-cs"/>
              </a:rPr>
              <a:t> Doornik 23/10/20; AR 20/579;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Brussel 26/10/20; AR 20/3480</a:t>
            </a:r>
            <a:r>
              <a:rPr kumimoji="0" lang="nl-BE" sz="1200" b="0" i="0" u="none" strike="noStrike" kern="1200" cap="none" spc="0" normalizeH="0" baseline="0" noProof="0">
                <a:ln>
                  <a:noFill/>
                </a:ln>
                <a:solidFill>
                  <a:prstClr val="black"/>
                </a:solidFill>
                <a:effectLst/>
                <a:uLnTx/>
                <a:uFillTx/>
                <a:latin typeface="Calibri"/>
                <a:ea typeface="+mn-ea"/>
                <a:cs typeface="+mn-cs"/>
              </a:rPr>
              <a:t>; </a:t>
            </a:r>
            <a:r>
              <a:rPr kumimoji="0" lang="nl-BE" sz="1200" b="0" i="0" u="none" strike="noStrike" kern="1200" cap="none" spc="0" normalizeH="0" baseline="0" noProof="0" err="1">
                <a:ln>
                  <a:noFill/>
                </a:ln>
                <a:solidFill>
                  <a:prstClr val="black"/>
                </a:solidFill>
                <a:effectLst/>
                <a:uLnTx/>
                <a:uFillTx/>
                <a:latin typeface="Calibri"/>
                <a:ea typeface="+mn-ea"/>
                <a:cs typeface="+mn-cs"/>
              </a:rPr>
              <a:t>Arb</a:t>
            </a:r>
            <a:r>
              <a:rPr kumimoji="0" lang="nl-BE" sz="1200" b="0" i="0" u="none" strike="noStrike" kern="1200" cap="none" spc="0" normalizeH="0" baseline="0" noProof="0">
                <a:ln>
                  <a:noFill/>
                </a:ln>
                <a:solidFill>
                  <a:prstClr val="black"/>
                </a:solidFill>
                <a:effectLst/>
                <a:uLnTx/>
                <a:uFillTx/>
                <a:latin typeface="Calibri"/>
                <a:ea typeface="+mn-ea"/>
                <a:cs typeface="+mn-cs"/>
              </a:rPr>
              <a:t> bergen 27/4/12)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Antwerpen </a:t>
            </a:r>
            <a:r>
              <a:rPr kumimoji="0" lang="nl-BE" sz="1200" b="1" i="1" u="none" strike="noStrike" kern="1200" cap="none" spc="0" normalizeH="0" baseline="0" noProof="0" err="1">
                <a:ln>
                  <a:noFill/>
                </a:ln>
                <a:solidFill>
                  <a:prstClr val="black"/>
                </a:solidFill>
                <a:effectLst/>
                <a:uLnTx/>
                <a:uFillTx/>
                <a:latin typeface="Calibri"/>
                <a:ea typeface="+mn-ea"/>
                <a:cs typeface="+mn-cs"/>
              </a:rPr>
              <a:t>Afd</a:t>
            </a:r>
            <a:r>
              <a:rPr kumimoji="0" lang="nl-BE" sz="1200" b="1" i="1" u="none" strike="noStrike" kern="1200" cap="none" spc="0" normalizeH="0" baseline="0" noProof="0">
                <a:ln>
                  <a:noFill/>
                </a:ln>
                <a:solidFill>
                  <a:prstClr val="black"/>
                </a:solidFill>
                <a:effectLst/>
                <a:uLnTx/>
                <a:uFillTx/>
                <a:latin typeface="Calibri"/>
                <a:ea typeface="+mn-ea"/>
                <a:cs typeface="+mn-cs"/>
              </a:rPr>
              <a:t> Mechelen stelt evenwel dat een kandidaat die voorkwam op de aangeplakte lijst en tegen wiens kandidatuur beroep aangetekend werd kan wel vervangen en dit uiterlijk op x+76 doch wel slechts nadat de </a:t>
            </a:r>
            <a:r>
              <a:rPr kumimoji="0" lang="nl-BE" sz="1200" b="1" i="1" u="none" strike="noStrike" kern="1200" cap="none" spc="0" normalizeH="0" baseline="0" noProof="0" err="1">
                <a:ln>
                  <a:noFill/>
                </a:ln>
                <a:solidFill>
                  <a:prstClr val="black"/>
                </a:solidFill>
                <a:effectLst/>
                <a:uLnTx/>
                <a:uFillTx/>
                <a:latin typeface="Calibri"/>
                <a:ea typeface="+mn-ea"/>
                <a:cs typeface="+mn-cs"/>
              </a:rPr>
              <a:t>arbrb</a:t>
            </a:r>
            <a:r>
              <a:rPr kumimoji="0" lang="nl-BE" sz="1200" b="1" i="1" u="none" strike="noStrike" kern="1200" cap="none" spc="0" normalizeH="0" baseline="0" noProof="0">
                <a:ln>
                  <a:noFill/>
                </a:ln>
                <a:solidFill>
                  <a:prstClr val="black"/>
                </a:solidFill>
                <a:effectLst/>
                <a:uLnTx/>
                <a:uFillTx/>
                <a:latin typeface="Calibri"/>
                <a:ea typeface="+mn-ea"/>
                <a:cs typeface="+mn-cs"/>
              </a:rPr>
              <a:t> geoordeeld heeft dat hij niet voldoet aan de verkiesbaarheidsvoorwaarden en dat hij op x-30 deel uitmaakte van het personeel van de onderneming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Antwerpen </a:t>
            </a:r>
            <a:r>
              <a:rPr kumimoji="0" lang="nl-BE" sz="1200" b="1" i="1" u="none" strike="noStrike" kern="1200" cap="none" spc="0" normalizeH="0" baseline="0" noProof="0" err="1">
                <a:ln>
                  <a:noFill/>
                </a:ln>
                <a:solidFill>
                  <a:prstClr val="black"/>
                </a:solidFill>
                <a:effectLst/>
                <a:uLnTx/>
                <a:uFillTx/>
                <a:latin typeface="Calibri"/>
                <a:ea typeface="+mn-ea"/>
                <a:cs typeface="+mn-cs"/>
              </a:rPr>
              <a:t>Afd</a:t>
            </a:r>
            <a:r>
              <a:rPr kumimoji="0" lang="nl-BE" sz="1200" b="1" i="1" u="none" strike="noStrike" kern="1200" cap="none" spc="0" normalizeH="0" baseline="0" noProof="0">
                <a:ln>
                  <a:noFill/>
                </a:ln>
                <a:solidFill>
                  <a:prstClr val="black"/>
                </a:solidFill>
                <a:effectLst/>
                <a:uLnTx/>
                <a:uFillTx/>
                <a:latin typeface="Calibri"/>
                <a:ea typeface="+mn-ea"/>
                <a:cs typeface="+mn-cs"/>
              </a:rPr>
              <a:t> Mechelen 22/10/20; AR 20/510)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WN die behoort tot het leidinggevend personeel voldoet niet aan de verkiesbaarheidsvoorwaarden en is een ongeldige kandidatuur. Aangezien zij in dienst was op x-30 kan ze vervangen worden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Antwerpen </a:t>
            </a:r>
            <a:r>
              <a:rPr kumimoji="0" lang="nl-BE" sz="1200" b="1" i="1" u="none" strike="noStrike" kern="1200" cap="none" spc="0" normalizeH="0" baseline="0" noProof="0" err="1">
                <a:ln>
                  <a:noFill/>
                </a:ln>
                <a:solidFill>
                  <a:prstClr val="black"/>
                </a:solidFill>
                <a:effectLst/>
                <a:uLnTx/>
                <a:uFillTx/>
                <a:latin typeface="Calibri"/>
                <a:ea typeface="+mn-ea"/>
                <a:cs typeface="+mn-cs"/>
              </a:rPr>
              <a:t>Afd</a:t>
            </a:r>
            <a:r>
              <a:rPr kumimoji="0" lang="nl-BE" sz="1200" b="1" i="1" u="none" strike="noStrike" kern="1200" cap="none" spc="0" normalizeH="0" baseline="0" noProof="0">
                <a:ln>
                  <a:noFill/>
                </a:ln>
                <a:solidFill>
                  <a:prstClr val="black"/>
                </a:solidFill>
                <a:effectLst/>
                <a:uLnTx/>
                <a:uFillTx/>
                <a:latin typeface="Calibri"/>
                <a:ea typeface="+mn-ea"/>
                <a:cs typeface="+mn-cs"/>
              </a:rPr>
              <a:t> Mechelen 23/10/20; AR 20/513)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1" i="0" u="none" strike="noStrike" kern="1200" cap="none" spc="0" normalizeH="0" baseline="0" noProof="0">
              <a:ln>
                <a:noFill/>
              </a:ln>
              <a:solidFill>
                <a:prstClr val="black"/>
              </a:solidFill>
              <a:effectLst/>
              <a:uLnTx/>
              <a:uFillTx/>
              <a:latin typeface="Calibri"/>
              <a:ea typeface="+mn-ea"/>
              <a:cs typeface="+mn-cs"/>
            </a:endParaRPr>
          </a:p>
          <a:p>
            <a:r>
              <a:rPr lang="nl-BE" baseline="0"/>
              <a:t>Wanneer een kandidatuur ongeldig wordt verklaard kan deze niet vervangen worden (</a:t>
            </a:r>
            <a:r>
              <a:rPr lang="nl-BE" baseline="0" err="1"/>
              <a:t>Arb</a:t>
            </a:r>
            <a:r>
              <a:rPr lang="nl-BE" baseline="0"/>
              <a:t> Luik 17/4/12; contra: </a:t>
            </a:r>
            <a:r>
              <a:rPr lang="nl-BE" baseline="0" err="1"/>
              <a:t>Arb</a:t>
            </a:r>
            <a:r>
              <a:rPr lang="nl-BE" baseline="0"/>
              <a:t> Luik 23/4/12)</a:t>
            </a:r>
          </a:p>
          <a:p>
            <a:r>
              <a:rPr lang="nl-BE" baseline="0"/>
              <a:t>Enkel kandidaat die voldeed aan de verkiesbaarheidsvoorwaarden kan vervangen worden (ging om lijst ingediend met enkel namen van LP) (</a:t>
            </a:r>
            <a:r>
              <a:rPr lang="nl-BE" baseline="0" err="1"/>
              <a:t>Arb</a:t>
            </a:r>
            <a:r>
              <a:rPr lang="nl-BE" baseline="0"/>
              <a:t> Nijvel 18/4/08)</a:t>
            </a:r>
            <a:endParaRPr lang="nl-BE"/>
          </a:p>
          <a:p>
            <a:endParaRPr lang="nl-BE"/>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Niettegenstaande in de wet sociale verkiezingen geen beroepsmogelijkheid voorzien is t.a.v. de kandidaat die als vervanger aangeduid wordt, is hiertegen wel beroep mogelijk wanneer deze kandidaat niet voldoet aan de verkiesbaarheidsvoorwaarden of wegens rechtsmisbruik. Een procedure is dan mogelijk op grond van de wet van ‘48 of ‘96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BXL 2/11/20; AR 20/3602)</a:t>
            </a:r>
          </a:p>
          <a:p>
            <a:endParaRPr lang="nl-BE"/>
          </a:p>
        </p:txBody>
      </p:sp>
      <p:sp>
        <p:nvSpPr>
          <p:cNvPr id="4" name="Tijdelijke aanduiding voor datum 3"/>
          <p:cNvSpPr>
            <a:spLocks noGrp="1"/>
          </p:cNvSpPr>
          <p:nvPr>
            <p:ph type="dt" idx="10"/>
          </p:nvPr>
        </p:nvSpPr>
        <p:spPr/>
        <p:txBody>
          <a:bodyPr/>
          <a:lstStyle/>
          <a:p>
            <a:fld id="{D9C1CB09-3407-4682-94F7-82D50CB29D5C}"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19</a:t>
            </a:fld>
            <a:endParaRPr lang="nl-BE"/>
          </a:p>
        </p:txBody>
      </p:sp>
    </p:spTree>
    <p:extLst>
      <p:ext uri="{BB962C8B-B14F-4D97-AF65-F5344CB8AC3E}">
        <p14:creationId xmlns:p14="http://schemas.microsoft.com/office/powerpoint/2010/main" val="4198356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atum 3"/>
          <p:cNvSpPr>
            <a:spLocks noGrp="1"/>
          </p:cNvSpPr>
          <p:nvPr>
            <p:ph type="dt" idx="1"/>
          </p:nvPr>
        </p:nvSpPr>
        <p:spPr/>
        <p:txBody>
          <a:bodyPr/>
          <a:lstStyle/>
          <a:p>
            <a:fld id="{FE831981-52F4-4EFA-8385-85D9126792B0}" type="datetime1">
              <a:rPr lang="nl-BE" smtClean="0"/>
              <a:t>5/01/2024</a:t>
            </a:fld>
            <a:endParaRPr lang="nl-BE"/>
          </a:p>
        </p:txBody>
      </p:sp>
      <p:sp>
        <p:nvSpPr>
          <p:cNvPr id="5" name="Tijdelijke aanduiding voor dianummer 4"/>
          <p:cNvSpPr>
            <a:spLocks noGrp="1"/>
          </p:cNvSpPr>
          <p:nvPr>
            <p:ph type="sldNum" sz="quarter" idx="5"/>
          </p:nvPr>
        </p:nvSpPr>
        <p:spPr/>
        <p:txBody>
          <a:bodyPr/>
          <a:lstStyle/>
          <a:p>
            <a:fld id="{F96FFCE2-AD00-441A-9884-3553CEA43671}" type="slidenum">
              <a:rPr lang="nl-BE" smtClean="0"/>
              <a:pPr/>
              <a:t>2</a:t>
            </a:fld>
            <a:endParaRPr lang="nl-BE"/>
          </a:p>
        </p:txBody>
      </p:sp>
    </p:spTree>
    <p:extLst>
      <p:ext uri="{BB962C8B-B14F-4D97-AF65-F5344CB8AC3E}">
        <p14:creationId xmlns:p14="http://schemas.microsoft.com/office/powerpoint/2010/main" val="899765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a:t>De </a:t>
            </a:r>
            <a:r>
              <a:rPr lang="nl-BE" b="1"/>
              <a:t>nieuwe kandidaat </a:t>
            </a:r>
            <a:r>
              <a:rPr lang="nl-BE"/>
              <a:t>zal op de lijst voorkomen, naargelang de keuze van de organisatie die zijn kandidatuur heeft voorgedragen, ofwel </a:t>
            </a:r>
            <a:r>
              <a:rPr lang="nl-BE" b="1"/>
              <a:t>op dezelfde plaats </a:t>
            </a:r>
            <a:r>
              <a:rPr lang="nl-BE"/>
              <a:t>als de kandidaat die hij vervangt, ofwel als </a:t>
            </a:r>
            <a:r>
              <a:rPr lang="nl-BE" b="1"/>
              <a:t>laatste kandidaat </a:t>
            </a:r>
            <a:r>
              <a:rPr lang="nl-BE"/>
              <a:t>aan het einde van de lijst.</a:t>
            </a:r>
          </a:p>
        </p:txBody>
      </p:sp>
      <p:sp>
        <p:nvSpPr>
          <p:cNvPr id="4" name="Tijdelijke aanduiding voor datum 3"/>
          <p:cNvSpPr>
            <a:spLocks noGrp="1"/>
          </p:cNvSpPr>
          <p:nvPr>
            <p:ph type="dt" idx="10"/>
          </p:nvPr>
        </p:nvSpPr>
        <p:spPr/>
        <p:txBody>
          <a:bodyPr/>
          <a:lstStyle/>
          <a:p>
            <a:fld id="{A3EB1237-87EF-4400-8624-56B60E051DC8}"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20</a:t>
            </a:fld>
            <a:endParaRPr lang="nl-BE"/>
          </a:p>
        </p:txBody>
      </p:sp>
    </p:spTree>
    <p:extLst>
      <p:ext uri="{BB962C8B-B14F-4D97-AF65-F5344CB8AC3E}">
        <p14:creationId xmlns:p14="http://schemas.microsoft.com/office/powerpoint/2010/main" val="1337069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1"/>
              <a:t>Uiterlijk op de 13de dag </a:t>
            </a:r>
            <a:r>
              <a:rPr lang="nl-BE"/>
              <a:t>die de dag van de verkiezingen voorafgaat, worden de al dan niet gewijzigde kandidatenlijsten door de </a:t>
            </a:r>
            <a:r>
              <a:rPr lang="nl-BE" b="1"/>
              <a:t>werkgever in definitieve vorm aangeplakt</a:t>
            </a:r>
            <a:r>
              <a:rPr lang="nl-BE"/>
              <a:t>, op dezelfde plaatsen als het bericht dat de datum van de verkiezingen aankondigt.</a:t>
            </a:r>
          </a:p>
          <a:p>
            <a:r>
              <a:rPr lang="nl-BE"/>
              <a:t>Deze aanplakking kan worden vervangen door het ter beschikking stellen van een elektronisch document, voor zover alle werknemers hiertoe toegang hebben tijdens hun normale werkuren.</a:t>
            </a:r>
          </a:p>
          <a:p>
            <a:r>
              <a:rPr lang="nl-BE"/>
              <a:t>In afwijking op de termijn bedoeld in het voorgaande lid en in afwijking van het principe bedoeld in artikel 13, § 2, kan </a:t>
            </a:r>
            <a:r>
              <a:rPr lang="nl-BE" b="1"/>
              <a:t>de aanplakking </a:t>
            </a:r>
            <a:r>
              <a:rPr lang="nl-BE"/>
              <a:t>van deze definitieve lijsten plaatsvinden op de </a:t>
            </a:r>
            <a:r>
              <a:rPr lang="nl-BE" b="1"/>
              <a:t>eerste gewone </a:t>
            </a:r>
            <a:r>
              <a:rPr lang="nl-BE" b="1" err="1"/>
              <a:t>activiteitsdag</a:t>
            </a:r>
            <a:r>
              <a:rPr lang="nl-BE" b="1"/>
              <a:t> in de onderneming die volgt op de dag van de ontvangst ervan</a:t>
            </a:r>
            <a:r>
              <a:rPr lang="nl-BE"/>
              <a:t>, in geval de vervanging werd voorgelegd op een zondag of een gewone </a:t>
            </a:r>
            <a:r>
              <a:rPr lang="nl-BE" err="1"/>
              <a:t>inactiviteitsdag</a:t>
            </a:r>
            <a:r>
              <a:rPr lang="nl-BE"/>
              <a:t> in de onderneming die samenvalt met de veertiende dag die de dag van de verkiezingen voorafgaat.</a:t>
            </a:r>
          </a:p>
          <a:p>
            <a:endParaRPr lang="nl-BE"/>
          </a:p>
        </p:txBody>
      </p:sp>
      <p:sp>
        <p:nvSpPr>
          <p:cNvPr id="4" name="Tijdelijke aanduiding voor datum 3"/>
          <p:cNvSpPr>
            <a:spLocks noGrp="1"/>
          </p:cNvSpPr>
          <p:nvPr>
            <p:ph type="dt" idx="10"/>
          </p:nvPr>
        </p:nvSpPr>
        <p:spPr/>
        <p:txBody>
          <a:bodyPr/>
          <a:lstStyle/>
          <a:p>
            <a:fld id="{7498C6AD-27A8-4997-9F71-05603E52FF0E}"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21</a:t>
            </a:fld>
            <a:endParaRPr lang="nl-BE"/>
          </a:p>
        </p:txBody>
      </p:sp>
    </p:spTree>
    <p:extLst>
      <p:ext uri="{BB962C8B-B14F-4D97-AF65-F5344CB8AC3E}">
        <p14:creationId xmlns:p14="http://schemas.microsoft.com/office/powerpoint/2010/main" val="1641889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492B2-20CB-454E-8AA3-E43BF3DB4E3A}" type="datetime1">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5/01/2024</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FFCE2-AD00-441A-9884-3553CEA43671}"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014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r>
              <a:rPr lang="nl-BE" u="sng">
                <a:hlinkClick r:id="rId3" action="ppaction://hlinkfile"/>
              </a:rPr>
              <a:t>Art.</a:t>
            </a:r>
            <a:r>
              <a:rPr lang="nl-BE" u="sng"/>
              <a:t> </a:t>
            </a:r>
            <a:r>
              <a:rPr lang="nl-BE" u="sng">
                <a:hlinkClick r:id="rId4" action="ppaction://hlinkfile"/>
              </a:rPr>
              <a:t>41</a:t>
            </a:r>
            <a:r>
              <a:rPr lang="nl-BE" u="sng"/>
              <a:t> verkiezingswet</a:t>
            </a:r>
          </a:p>
          <a:p>
            <a:r>
              <a:rPr lang="nl-BE"/>
              <a:t>Voor de arbeiders en de bedienden worden afzonderlijke kiescolleges samengesteld wanneer het aantal bedienden in een onderneming met hoofdzakelijk arbeiders </a:t>
            </a:r>
            <a:r>
              <a:rPr lang="nl-BE" b="1"/>
              <a:t>ten minste 25 bedraagt</a:t>
            </a:r>
            <a:r>
              <a:rPr lang="nl-BE"/>
              <a:t>. Hetzelfde geldt voor een onderneming met hoofdzakelijk bediendenpersoneel waar ten minste 25 arbeiders werken.</a:t>
            </a:r>
            <a:br>
              <a:rPr lang="nl-BE"/>
            </a:br>
            <a:r>
              <a:rPr lang="nl-BE"/>
              <a:t>Voor de jeugdige werknemers wordt eveneens een afzonderlijk kiescollege samengesteld wanneer de onderneming </a:t>
            </a:r>
            <a:r>
              <a:rPr lang="nl-BE" b="1"/>
              <a:t>ten minste 25 jeugdige werknemers </a:t>
            </a:r>
            <a:r>
              <a:rPr lang="nl-BE"/>
              <a:t>telt.</a:t>
            </a:r>
          </a:p>
          <a:p>
            <a:r>
              <a:rPr lang="nl-BE"/>
              <a:t>In dit geval worden ze in mindering gebracht van de categorie arbeiders en van de categorie bedienden.</a:t>
            </a:r>
          </a:p>
          <a:p>
            <a:endParaRPr lang="nl-BE"/>
          </a:p>
          <a:p>
            <a:r>
              <a:rPr lang="nl-BE"/>
              <a:t>Voor de toepassing van de vorige leden van dit artikel </a:t>
            </a:r>
            <a:r>
              <a:rPr lang="nl-BE" b="1"/>
              <a:t>wordt rekening gehouden met het aantal werknemers dat voor elke categorie op de kiezerslijsten is ingeschreven na het afsluiten ervan</a:t>
            </a:r>
            <a:r>
              <a:rPr lang="nl-BE"/>
              <a:t>.</a:t>
            </a:r>
            <a:br>
              <a:rPr lang="nl-BE"/>
            </a:br>
            <a:r>
              <a:rPr lang="nl-BE"/>
              <a:t>Voor de verkiezingen van een raad wordt een afzonderlijk kiescollege samengesteld voor de kaderleden indien de onderneming ten minste 15 kaderleden telt op de lijst die voorkomt in het bericht dat de datum van de verkiezingen aankondigt of in de bijlage ervan.</a:t>
            </a:r>
          </a:p>
          <a:p>
            <a:endParaRPr lang="nl-BE"/>
          </a:p>
          <a:p>
            <a:r>
              <a:rPr lang="nl-BE"/>
              <a:t>Opgelet interims moeten meegeteld worden (</a:t>
            </a:r>
            <a:r>
              <a:rPr lang="nl-BE" err="1"/>
              <a:t>cfr</a:t>
            </a:r>
            <a:r>
              <a:rPr lang="nl-BE"/>
              <a:t>. artikel 16 verkiezingswet)</a:t>
            </a:r>
          </a:p>
          <a:p>
            <a:endParaRPr lang="nl-BE"/>
          </a:p>
          <a:p>
            <a:r>
              <a:rPr lang="nl-BE"/>
              <a:t>In</a:t>
            </a:r>
            <a:r>
              <a:rPr lang="nl-BE" baseline="0"/>
              <a:t> een onderneming met 30 arbeiders en 24 bedienden werd voor de stemming gewerkt met afzonderlijke kiescolleges.</a:t>
            </a:r>
          </a:p>
          <a:p>
            <a:r>
              <a:rPr lang="nl-BE" baseline="0"/>
              <a:t>Dit is in strijd met de wetgeving want &lt; 24 bedienden betekende een gemeenschappelijk kiescollege--- nietigverklaring verkiezingen (</a:t>
            </a:r>
            <a:r>
              <a:rPr lang="nl-BE" baseline="0" err="1"/>
              <a:t>Arb</a:t>
            </a:r>
            <a:r>
              <a:rPr lang="nl-BE" baseline="0"/>
              <a:t> Luik 30/6/00)</a:t>
            </a:r>
            <a:endParaRPr lang="nl-BE"/>
          </a:p>
          <a:p>
            <a:endParaRPr lang="nl-BE"/>
          </a:p>
          <a:p>
            <a:r>
              <a:rPr lang="nl-BE" u="sng">
                <a:hlinkClick r:id="rId5" action="ppaction://hlinkfile"/>
              </a:rPr>
              <a:t>Art.</a:t>
            </a:r>
            <a:r>
              <a:rPr lang="nl-BE" u="sng"/>
              <a:t> </a:t>
            </a:r>
            <a:r>
              <a:rPr lang="nl-BE" u="sng">
                <a:hlinkClick r:id="rId6" action="ppaction://hlinkfile"/>
              </a:rPr>
              <a:t>42</a:t>
            </a:r>
            <a:r>
              <a:rPr lang="nl-BE" u="sng"/>
              <a:t> verkiezingswet</a:t>
            </a:r>
          </a:p>
          <a:p>
            <a:r>
              <a:rPr lang="nl-BE"/>
              <a:t>In geval van samenstelling van afzonderlijke kiescolleges stemmen de arbeiders, de bedienden, de kaderleden en de jeugdige werknemers in afzonderlijke bureaus.</a:t>
            </a:r>
          </a:p>
          <a:p>
            <a:r>
              <a:rPr lang="nl-BE"/>
              <a:t>De raad of het comité, of indien er nog geen is, de werkgever, mag verscheidene bureaus samenstellen voor ieder kiescollege, zo de omstandigheden dit vereisen.</a:t>
            </a:r>
            <a:br>
              <a:rPr lang="nl-BE"/>
            </a:br>
            <a:r>
              <a:rPr lang="nl-BE"/>
              <a:t>In elk kiescollege wordt één van deze bureaus door de raad of het comité, of indien er nog geen is, door de werkgever tot hoofdbureau aangewezen.</a:t>
            </a:r>
          </a:p>
          <a:p>
            <a:r>
              <a:rPr lang="nl-BE"/>
              <a:t>De aanwijzing van alle leden van de bureaus moet gebeuren uiterlijk op de vierenvijftigste dag na de dag van de aanplakking van het bericht dat de datum van de verkiezingen aankondigt</a:t>
            </a:r>
          </a:p>
          <a:p>
            <a:endParaRPr lang="nl-BE"/>
          </a:p>
          <a:p>
            <a:r>
              <a:rPr lang="nl-BE"/>
              <a:t>Indien er</a:t>
            </a:r>
            <a:r>
              <a:rPr lang="nl-BE" baseline="0"/>
              <a:t> </a:t>
            </a:r>
            <a:r>
              <a:rPr lang="nl-BE"/>
              <a:t>meerdere bureaus zijn vermelden</a:t>
            </a:r>
            <a:r>
              <a:rPr lang="nl-BE" baseline="0"/>
              <a:t> deze “secundaire bureaus” de gegevens op het PV zonder evenwel de verdeling van de mandaten te doen want dit gebeurt door het hoofdbureau voor alle bureaus samen,</a:t>
            </a:r>
          </a:p>
          <a:p>
            <a:r>
              <a:rPr lang="nl-BE"/>
              <a:t>De aanwijzing van alle leden van de bureaus moet gebeuren uiterlijk op de vierenvijftigste dag na de dag van de aanplakking van het bericht dat de datum van de verkiezingen aankondigt.</a:t>
            </a:r>
          </a:p>
        </p:txBody>
      </p:sp>
      <p:sp>
        <p:nvSpPr>
          <p:cNvPr id="4" name="Tijdelijke aanduiding voor datum 3"/>
          <p:cNvSpPr>
            <a:spLocks noGrp="1"/>
          </p:cNvSpPr>
          <p:nvPr>
            <p:ph type="dt" idx="10"/>
          </p:nvPr>
        </p:nvSpPr>
        <p:spPr/>
        <p:txBody>
          <a:bodyPr/>
          <a:lstStyle/>
          <a:p>
            <a:fld id="{59045A1A-82DD-4635-8F04-92650FEE2483}"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23</a:t>
            </a:fld>
            <a:endParaRPr lang="nl-BE"/>
          </a:p>
        </p:txBody>
      </p:sp>
    </p:spTree>
    <p:extLst>
      <p:ext uri="{BB962C8B-B14F-4D97-AF65-F5344CB8AC3E}">
        <p14:creationId xmlns:p14="http://schemas.microsoft.com/office/powerpoint/2010/main" val="2652097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 </a:t>
            </a:r>
            <a:r>
              <a:rPr lang="nl-BE" u="sng">
                <a:hlinkClick r:id="rId3" action="ppaction://hlinkfile"/>
              </a:rPr>
              <a:t>Art.</a:t>
            </a:r>
            <a:r>
              <a:rPr lang="nl-BE" u="sng"/>
              <a:t> </a:t>
            </a:r>
            <a:r>
              <a:rPr lang="nl-BE" u="sng">
                <a:hlinkClick r:id="rId4" action="ppaction://hlinkfile"/>
              </a:rPr>
              <a:t>43</a:t>
            </a:r>
            <a:r>
              <a:rPr lang="nl-BE" u="sng"/>
              <a:t> verkiezingswet</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t>De zestigste dag na de dag van de aanplakking van het bericht dat de datum van de verkiezingen aankondigt, laat de </a:t>
            </a:r>
            <a:r>
              <a:rPr lang="nl-BE" b="1"/>
              <a:t>raad of het comité, of indien er nog geen is, de werkgever</a:t>
            </a:r>
            <a:r>
              <a:rPr lang="nl-BE"/>
              <a:t>, op dezelfde plaatsen als het bericht dat de datum van de verkiezingen aankondigt een bericht a</a:t>
            </a:r>
            <a:r>
              <a:rPr lang="nl-BE" b="1"/>
              <a:t>anplakken </a:t>
            </a:r>
            <a:r>
              <a:rPr lang="nl-BE"/>
              <a:t>waarop de </a:t>
            </a:r>
            <a:r>
              <a:rPr lang="nl-BE" b="1"/>
              <a:t>samenstelling van de stembureaus </a:t>
            </a:r>
            <a:r>
              <a:rPr lang="nl-BE"/>
              <a:t>en de indeling van de kiezers per bureau zijn aangegeven.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t>Deze aanplakking kan worden vervangen door het ter beschikking stellen van een elektronisch document, voor zover alle werknemers hiertoe toegang hebben tijdens hun normale werkuren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a:p>
          <a:p>
            <a:pPr marL="0" marR="0" lvl="0" indent="0" algn="l" defTabSz="914400" rtl="0" eaLnBrk="1" fontAlgn="auto" latinLnBrk="0" hangingPunct="1">
              <a:lnSpc>
                <a:spcPct val="100000"/>
              </a:lnSpc>
              <a:spcBef>
                <a:spcPts val="0"/>
              </a:spcBef>
              <a:spcAft>
                <a:spcPts val="0"/>
              </a:spcAft>
              <a:buClrTx/>
              <a:buSzTx/>
              <a:buFontTx/>
              <a:buNone/>
              <a:tabLst/>
              <a:defRPr/>
            </a:pPr>
            <a:r>
              <a:rPr lang="nl-BE"/>
              <a:t>In de praktijk ontvangen de organisaties met kandidaten doorgaans een afschrift van die samenstelling doch dit is geen wettelijke verplichting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a:p>
          <a:p>
            <a:pPr marL="0" marR="0" lvl="0" indent="0" algn="l" defTabSz="914400" rtl="0" eaLnBrk="1" fontAlgn="auto" latinLnBrk="0" hangingPunct="1">
              <a:lnSpc>
                <a:spcPct val="100000"/>
              </a:lnSpc>
              <a:spcBef>
                <a:spcPts val="0"/>
              </a:spcBef>
              <a:spcAft>
                <a:spcPts val="0"/>
              </a:spcAft>
              <a:buClrTx/>
              <a:buSzTx/>
              <a:buFontTx/>
              <a:buNone/>
              <a:tabLst/>
              <a:defRPr/>
            </a:pPr>
            <a:r>
              <a:rPr lang="nl-BE" b="1"/>
              <a:t>Sanctie voor onvolledige</a:t>
            </a:r>
            <a:r>
              <a:rPr lang="nl-BE" b="1" baseline="0"/>
              <a:t> </a:t>
            </a:r>
            <a:r>
              <a:rPr lang="nl-BE" b="1" baseline="0" err="1"/>
              <a:t>stembureau’s</a:t>
            </a:r>
            <a:r>
              <a:rPr lang="nl-BE" baseline="0"/>
              <a:t>– geen nietigverklaring verkiezingen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effectLst/>
              </a:rPr>
              <a:t>Een vordering tot verbetering of aanpassing van de uitslag van de verkiezing van de afgevaardigden in de ondernemingsraad kan niet steunen op grieven die betrekking hebben op handelingen die aan de kiesverrichtingen voorafgaan (Cas</a:t>
            </a:r>
            <a:r>
              <a:rPr lang="nl-BE" baseline="0">
                <a:effectLst/>
              </a:rPr>
              <a:t> 7/10/96)</a:t>
            </a:r>
            <a:endParaRPr lang="nl-BE"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l-BE" baseline="0"/>
              <a:t>Niets rechtvaardigt een tijdsverloop van 25 dagen tussen de samenstelling van de stembureaus en het instellen van een procedure--- geen nietigverklaring (</a:t>
            </a:r>
            <a:r>
              <a:rPr lang="nl-BE" baseline="0" err="1"/>
              <a:t>Arb</a:t>
            </a:r>
            <a:r>
              <a:rPr lang="nl-BE" baseline="0"/>
              <a:t> BXL 2/5/12)</a:t>
            </a:r>
          </a:p>
          <a:p>
            <a:pPr marL="0" marR="0" lvl="0" indent="0" algn="l" defTabSz="914400" rtl="0" eaLnBrk="1" fontAlgn="auto" latinLnBrk="0" hangingPunct="1">
              <a:lnSpc>
                <a:spcPct val="100000"/>
              </a:lnSpc>
              <a:spcBef>
                <a:spcPts val="0"/>
              </a:spcBef>
              <a:spcAft>
                <a:spcPts val="0"/>
              </a:spcAft>
              <a:buClrTx/>
              <a:buSzTx/>
              <a:buFontTx/>
              <a:buNone/>
              <a:tabLst/>
              <a:defRPr/>
            </a:pPr>
            <a:r>
              <a:rPr lang="nl-BE" baseline="0"/>
              <a:t>Indien niet correcte samenstelling kiescolleges moet dit betwist worden vóór de verkiezingen zodat deze op normale wijze kunnen plaatsvinden (</a:t>
            </a:r>
            <a:r>
              <a:rPr lang="nl-BE" baseline="0" err="1"/>
              <a:t>Arb</a:t>
            </a:r>
            <a:r>
              <a:rPr lang="nl-BE" baseline="0"/>
              <a:t> Dendermonde 29/6/00)</a:t>
            </a:r>
            <a:endParaRPr lang="nl-BE"/>
          </a:p>
          <a:p>
            <a:endParaRPr lang="nl-BE"/>
          </a:p>
          <a:p>
            <a:r>
              <a:rPr lang="nl-BE"/>
              <a:t>Bezoldiging taken leden stembureau:  moet aanzien worden</a:t>
            </a:r>
            <a:r>
              <a:rPr lang="nl-BE" baseline="0"/>
              <a:t> als arbeidstijd want zijn ter beschikking van de WG--- dus loon en indien het geval </a:t>
            </a:r>
            <a:r>
              <a:rPr lang="nl-BE" err="1"/>
              <a:t>overloon</a:t>
            </a:r>
            <a:endParaRPr lang="nl-BE"/>
          </a:p>
          <a:p>
            <a:r>
              <a:rPr lang="nl-BE"/>
              <a:t>		</a:t>
            </a:r>
            <a:r>
              <a:rPr lang="nl-BE" baseline="0"/>
              <a:t>              ploegenpremie? Strikt genomen niet doch in de praktijk wel toegekend om loonverlies te vermijden</a:t>
            </a:r>
            <a:endParaRPr lang="nl-BE"/>
          </a:p>
          <a:p>
            <a:r>
              <a:rPr lang="nl-BE"/>
              <a:t>                    getuige:</a:t>
            </a:r>
            <a:r>
              <a:rPr lang="nl-BE" baseline="0"/>
              <a:t> loon aan 100% dus geen </a:t>
            </a:r>
            <a:r>
              <a:rPr lang="nl-BE" baseline="0" err="1"/>
              <a:t>overloon</a:t>
            </a:r>
            <a:r>
              <a:rPr lang="nl-BE" baseline="0"/>
              <a:t> want wordt niet aanzien als arbeidstijd omdat ze niet ter beschikking van de WG zijn (A.H. Antwerpen 10/4/00)</a:t>
            </a:r>
            <a:endParaRPr lang="nl-BE"/>
          </a:p>
        </p:txBody>
      </p:sp>
      <p:sp>
        <p:nvSpPr>
          <p:cNvPr id="4" name="Tijdelijke aanduiding voor datum 3"/>
          <p:cNvSpPr>
            <a:spLocks noGrp="1"/>
          </p:cNvSpPr>
          <p:nvPr>
            <p:ph type="dt" idx="10"/>
          </p:nvPr>
        </p:nvSpPr>
        <p:spPr/>
        <p:txBody>
          <a:bodyPr/>
          <a:lstStyle/>
          <a:p>
            <a:fld id="{448AE673-7D9F-47BC-A646-F35F987B1DF0}"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24</a:t>
            </a:fld>
            <a:endParaRPr lang="nl-BE"/>
          </a:p>
        </p:txBody>
      </p:sp>
    </p:spTree>
    <p:extLst>
      <p:ext uri="{BB962C8B-B14F-4D97-AF65-F5344CB8AC3E}">
        <p14:creationId xmlns:p14="http://schemas.microsoft.com/office/powerpoint/2010/main" val="3251133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br>
              <a:rPr lang="nl-BE"/>
            </a:br>
            <a:r>
              <a:rPr lang="nl-BE" u="sng">
                <a:hlinkClick r:id="rId3" action="ppaction://hlinkfile"/>
              </a:rPr>
              <a:t>Art.</a:t>
            </a:r>
            <a:r>
              <a:rPr lang="nl-BE" u="sng"/>
              <a:t> </a:t>
            </a:r>
            <a:r>
              <a:rPr lang="nl-BE" u="sng">
                <a:hlinkClick r:id="rId4" action="ppaction://hlinkfile"/>
              </a:rPr>
              <a:t>42</a:t>
            </a:r>
            <a:r>
              <a:rPr lang="nl-BE" u="sng"/>
              <a:t> verkiezingswet</a:t>
            </a:r>
            <a:endParaRPr lang="nl-BE"/>
          </a:p>
          <a:p>
            <a:r>
              <a:rPr lang="nl-BE"/>
              <a:t>De raad of het comité, of bij ontstentenis ervan de werkgever in akkoord met de vakbondsafvaardiging of, bij ontstentenis van een vakbondsafvaardiging, de werkgever, in akkoord met de betrokken representatieve werknemersorganisaties, </a:t>
            </a:r>
            <a:r>
              <a:rPr lang="nl-BE" b="1"/>
              <a:t>wijst de voorzitter aan</a:t>
            </a:r>
            <a:r>
              <a:rPr lang="nl-BE"/>
              <a:t> van elk bureau dat wordt opgericht overeenkomstig het eerste lid. </a:t>
            </a:r>
          </a:p>
          <a:p>
            <a:r>
              <a:rPr lang="nl-BE"/>
              <a:t>Hij wijst eveneens een plaatsvervangend voorzitter aan die opgeroepen wordt om de voorzitter te vervangen wanneer deze in de onmogelijkheid verkeert om zijn functie uit te oefenen.</a:t>
            </a:r>
          </a:p>
          <a:p>
            <a:br>
              <a:rPr lang="nl-BE"/>
            </a:br>
            <a:r>
              <a:rPr lang="nl-BE"/>
              <a:t>Indien op de dag van de aanplakking van de kandidatenlijsten  (dus uiterlijk X+40) geen akkoord is bereikt, </a:t>
            </a:r>
            <a:r>
              <a:rPr lang="nl-BE" b="1"/>
              <a:t>stelt de werkgever </a:t>
            </a:r>
            <a:r>
              <a:rPr lang="nl-BE"/>
              <a:t>de sociaal inspecteur</a:t>
            </a:r>
            <a:r>
              <a:rPr lang="nl-BE" strike="sngStrike" baseline="0"/>
              <a:t>-districtshoofd</a:t>
            </a:r>
            <a:r>
              <a:rPr lang="nl-BE"/>
              <a:t> van de Algemene Directie Toezicht op de Sociale Wetten van het rechtsgebied </a:t>
            </a:r>
            <a:r>
              <a:rPr lang="nl-BE" b="1"/>
              <a:t>daarvan in kennis</a:t>
            </a:r>
            <a:r>
              <a:rPr lang="nl-BE"/>
              <a:t>.</a:t>
            </a:r>
            <a:br>
              <a:rPr lang="nl-BE"/>
            </a:br>
            <a:r>
              <a:rPr lang="nl-BE"/>
              <a:t>Deze mag hetzij het voorzitterschap van een hoofdbureau bekleden en de voorzitters en plaatsvervangende voorzitters van de andere bureaus aanwijzen, hetzij de voorzitter en de plaatsvervangende voorzitter van het hoofdbureau en van de andere bureaus aanstellen, in geval hij verhinderd is het voorzitterschap van een hoofdbureau op zich te nemen.</a:t>
            </a:r>
          </a:p>
          <a:p>
            <a:endParaRPr lang="nl-BE"/>
          </a:p>
          <a:p>
            <a:r>
              <a:rPr lang="nl-BE"/>
              <a:t>Zowel in het ene als in het andere geval worden deze voorzitters en plaatsvervangende voorzitters onder het </a:t>
            </a:r>
            <a:r>
              <a:rPr lang="nl-BE" b="1"/>
              <a:t>personeel </a:t>
            </a:r>
            <a:r>
              <a:rPr lang="nl-BE"/>
              <a:t>van de onderneming aangewezen.</a:t>
            </a:r>
          </a:p>
          <a:p>
            <a:r>
              <a:rPr lang="nl-BE"/>
              <a:t>Ze mogen </a:t>
            </a:r>
            <a:r>
              <a:rPr lang="nl-BE" b="1"/>
              <a:t>niet onder de kandidaten </a:t>
            </a:r>
            <a:r>
              <a:rPr lang="nl-BE"/>
              <a:t>worden gekozen.</a:t>
            </a:r>
          </a:p>
          <a:p>
            <a:r>
              <a:rPr lang="nl-BE"/>
              <a:t>Bij bemiddeling van de sociaal inspecteur</a:t>
            </a:r>
            <a:r>
              <a:rPr lang="nl-BE" strike="sngStrike" baseline="0"/>
              <a:t>-districtshoofd</a:t>
            </a:r>
            <a:r>
              <a:rPr lang="nl-BE"/>
              <a:t> van de Algemene Directie Toezicht op de Sociale Wetten van het rechtsgebied en zo het niet mogelijk is de voorzitters aan te wijzen onder het personeel van de onderneming, kan de sociaal inspecteur</a:t>
            </a:r>
            <a:r>
              <a:rPr lang="nl-BE" strike="sngStrike" baseline="0"/>
              <a:t>-districtshoofd</a:t>
            </a:r>
            <a:r>
              <a:rPr lang="nl-BE"/>
              <a:t> daartoe een sociaal inspecteur aanwijzen die onder zijn gezag staat.</a:t>
            </a:r>
          </a:p>
          <a:p>
            <a:endParaRPr lang="nl-BE"/>
          </a:p>
          <a:p>
            <a:r>
              <a:rPr lang="nl-BE"/>
              <a:t>Aanduiding voorzitter in akkoord met de vakorganisaties dus </a:t>
            </a:r>
            <a:r>
              <a:rPr lang="nl-BE" b="1"/>
              <a:t>geen bevoegdheid </a:t>
            </a:r>
            <a:r>
              <a:rPr lang="nl-BE"/>
              <a:t>voor </a:t>
            </a:r>
            <a:r>
              <a:rPr lang="nl-BE" b="1"/>
              <a:t>representatieve</a:t>
            </a:r>
            <a:r>
              <a:rPr lang="nl-BE" b="1" baseline="0"/>
              <a:t> organisaties kaderleden</a:t>
            </a:r>
          </a:p>
          <a:p>
            <a:r>
              <a:rPr lang="nl-BE" b="0" baseline="0"/>
              <a:t>Voorzitter moet niet op de kieslijsten staan dus LP kan voorzitter zijn van stembureau</a:t>
            </a:r>
            <a:br>
              <a:rPr lang="nl-BE" b="0"/>
            </a:br>
            <a:endParaRPr lang="nl-BE" b="0"/>
          </a:p>
        </p:txBody>
      </p:sp>
      <p:sp>
        <p:nvSpPr>
          <p:cNvPr id="4" name="Tijdelijke aanduiding voor datum 3"/>
          <p:cNvSpPr>
            <a:spLocks noGrp="1"/>
          </p:cNvSpPr>
          <p:nvPr>
            <p:ph type="dt" idx="10"/>
          </p:nvPr>
        </p:nvSpPr>
        <p:spPr/>
        <p:txBody>
          <a:bodyPr/>
          <a:lstStyle/>
          <a:p>
            <a:fld id="{89152764-3577-4EBB-A1D9-FB57885C562F}"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25</a:t>
            </a:fld>
            <a:endParaRPr lang="nl-BE"/>
          </a:p>
        </p:txBody>
      </p:sp>
    </p:spTree>
    <p:extLst>
      <p:ext uri="{BB962C8B-B14F-4D97-AF65-F5344CB8AC3E}">
        <p14:creationId xmlns:p14="http://schemas.microsoft.com/office/powerpoint/2010/main" val="3225314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u="sng">
                <a:hlinkClick r:id="rId3" action="ppaction://hlinkfile"/>
              </a:rPr>
              <a:t>Art.</a:t>
            </a:r>
            <a:r>
              <a:rPr lang="nl-BE" u="sng"/>
              <a:t> </a:t>
            </a:r>
            <a:r>
              <a:rPr lang="nl-BE" u="sng">
                <a:hlinkClick r:id="rId4" action="ppaction://hlinkfile"/>
              </a:rPr>
              <a:t>42</a:t>
            </a:r>
            <a:r>
              <a:rPr lang="nl-BE" u="sng"/>
              <a:t> verkiezingswet</a:t>
            </a:r>
          </a:p>
          <a:p>
            <a:r>
              <a:rPr lang="nl-BE"/>
              <a:t>De </a:t>
            </a:r>
            <a:r>
              <a:rPr lang="nl-BE" b="1"/>
              <a:t>voorzitter van elk stembureau wijst zijn secretaris aan</a:t>
            </a:r>
            <a:r>
              <a:rPr lang="nl-BE"/>
              <a:t>, evenals een plaatsvervangende secretaris.</a:t>
            </a:r>
          </a:p>
          <a:p>
            <a:r>
              <a:rPr lang="nl-BE"/>
              <a:t>De secretarissen moeten op de </a:t>
            </a:r>
            <a:r>
              <a:rPr lang="nl-BE" b="1"/>
              <a:t>kiezerslijsten</a:t>
            </a:r>
            <a:r>
              <a:rPr lang="nl-BE"/>
              <a:t> van hun categorie voorkomen.</a:t>
            </a:r>
          </a:p>
          <a:p>
            <a:r>
              <a:rPr lang="nl-BE"/>
              <a:t>Van dit voorschrift mag evenwel worden afgeweken met de instemming van de werknemersafgevaardigden of van de representatieve werknemersorganisaties.</a:t>
            </a:r>
          </a:p>
          <a:p>
            <a:r>
              <a:rPr lang="nl-BE"/>
              <a:t>Zij mogen </a:t>
            </a:r>
            <a:r>
              <a:rPr lang="nl-BE" b="1"/>
              <a:t>niet onder de kandidaten</a:t>
            </a:r>
            <a:r>
              <a:rPr lang="nl-BE"/>
              <a:t> worden gekozen en moeten deel uitmaken van het personeel van de onderneming.</a:t>
            </a:r>
          </a:p>
        </p:txBody>
      </p:sp>
      <p:sp>
        <p:nvSpPr>
          <p:cNvPr id="4" name="Tijdelijke aanduiding voor datum 3"/>
          <p:cNvSpPr>
            <a:spLocks noGrp="1"/>
          </p:cNvSpPr>
          <p:nvPr>
            <p:ph type="dt" idx="10"/>
          </p:nvPr>
        </p:nvSpPr>
        <p:spPr/>
        <p:txBody>
          <a:bodyPr/>
          <a:lstStyle/>
          <a:p>
            <a:fld id="{F8CA14E3-BECB-47DE-B456-CD81004FEE5A}"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26</a:t>
            </a:fld>
            <a:endParaRPr lang="nl-BE"/>
          </a:p>
        </p:txBody>
      </p:sp>
    </p:spTree>
    <p:extLst>
      <p:ext uri="{BB962C8B-B14F-4D97-AF65-F5344CB8AC3E}">
        <p14:creationId xmlns:p14="http://schemas.microsoft.com/office/powerpoint/2010/main" val="2857903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u="sng">
                <a:hlinkClick r:id="rId3" action="ppaction://hlinkfile"/>
              </a:rPr>
              <a:t>Art.</a:t>
            </a:r>
            <a:r>
              <a:rPr lang="nl-BE" u="sng"/>
              <a:t> </a:t>
            </a:r>
            <a:r>
              <a:rPr lang="nl-BE" u="sng">
                <a:hlinkClick r:id="rId4" action="ppaction://hlinkfile"/>
              </a:rPr>
              <a:t>42</a:t>
            </a:r>
            <a:r>
              <a:rPr lang="nl-BE" u="sng"/>
              <a:t> verkiezingswet</a:t>
            </a:r>
          </a:p>
          <a:p>
            <a:r>
              <a:rPr lang="nl-BE"/>
              <a:t>Vier bijzitters worden door de </a:t>
            </a:r>
            <a:r>
              <a:rPr lang="nl-BE" b="1"/>
              <a:t>raad of het comité </a:t>
            </a:r>
            <a:r>
              <a:rPr lang="nl-BE"/>
              <a:t>aangesteld. </a:t>
            </a:r>
          </a:p>
          <a:p>
            <a:r>
              <a:rPr lang="nl-BE"/>
              <a:t>Als de raad of het comité geen beslissing neemt, dan </a:t>
            </a:r>
            <a:r>
              <a:rPr lang="nl-BE" b="1"/>
              <a:t>wijst de sociaal inspecteur</a:t>
            </a:r>
            <a:r>
              <a:rPr lang="nl-BE"/>
              <a:t>-districtshoofd of een sociaal inspecteur die hij afvaardigt, de bijzitters aan.</a:t>
            </a:r>
          </a:p>
          <a:p>
            <a:r>
              <a:rPr lang="nl-BE"/>
              <a:t>Wanneer </a:t>
            </a:r>
            <a:r>
              <a:rPr lang="nl-BE" b="1"/>
              <a:t>nog geen raad of comité </a:t>
            </a:r>
            <a:r>
              <a:rPr lang="nl-BE"/>
              <a:t>is opgericht, wijst de voorzitter de bijzitters aan.</a:t>
            </a:r>
          </a:p>
          <a:p>
            <a:endParaRPr lang="nl-BE"/>
          </a:p>
          <a:p>
            <a:r>
              <a:rPr lang="nl-BE"/>
              <a:t>De bijzitters moeten op de </a:t>
            </a:r>
            <a:r>
              <a:rPr lang="nl-BE" b="1"/>
              <a:t>kiezerslijsten</a:t>
            </a:r>
            <a:r>
              <a:rPr lang="nl-BE"/>
              <a:t> van hun categorie voorkomen.</a:t>
            </a:r>
          </a:p>
          <a:p>
            <a:r>
              <a:rPr lang="nl-BE"/>
              <a:t>Van dit voorschrift mag evenwel worden afgeweken met de instemming van de werknemersafgevaardigden of van de representatieve werknemersorganisaties.</a:t>
            </a:r>
          </a:p>
          <a:p>
            <a:r>
              <a:rPr lang="nl-BE"/>
              <a:t>Zij mogen </a:t>
            </a:r>
            <a:r>
              <a:rPr lang="nl-BE" b="1"/>
              <a:t>niet onder de kandidaten</a:t>
            </a:r>
            <a:r>
              <a:rPr lang="nl-BE"/>
              <a:t> worden gekozen en moeten deel uitmaken van het personeel van de onderneming.</a:t>
            </a:r>
          </a:p>
          <a:p>
            <a:endParaRPr lang="nl-BE"/>
          </a:p>
        </p:txBody>
      </p:sp>
      <p:sp>
        <p:nvSpPr>
          <p:cNvPr id="4" name="Tijdelijke aanduiding voor datum 3"/>
          <p:cNvSpPr>
            <a:spLocks noGrp="1"/>
          </p:cNvSpPr>
          <p:nvPr>
            <p:ph type="dt" idx="10"/>
          </p:nvPr>
        </p:nvSpPr>
        <p:spPr/>
        <p:txBody>
          <a:bodyPr/>
          <a:lstStyle/>
          <a:p>
            <a:fld id="{D0B0A62E-67BB-4C5B-8709-4F8B9F4D5BAC}"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27</a:t>
            </a:fld>
            <a:endParaRPr lang="nl-BE"/>
          </a:p>
        </p:txBody>
      </p:sp>
    </p:spTree>
    <p:extLst>
      <p:ext uri="{BB962C8B-B14F-4D97-AF65-F5344CB8AC3E}">
        <p14:creationId xmlns:p14="http://schemas.microsoft.com/office/powerpoint/2010/main" val="693583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u="sng">
                <a:hlinkClick r:id="rId3" action="ppaction://hlinkfile"/>
              </a:rPr>
              <a:t>Art.</a:t>
            </a:r>
            <a:r>
              <a:rPr lang="nl-BE" u="sng"/>
              <a:t> </a:t>
            </a:r>
            <a:r>
              <a:rPr lang="nl-BE" u="sng">
                <a:hlinkClick r:id="rId4" action="ppaction://hlinkfile"/>
              </a:rPr>
              <a:t>44</a:t>
            </a:r>
            <a:r>
              <a:rPr lang="nl-BE" u="sng"/>
              <a:t> verkiezingswet</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t>70 dagen na de aanplakking van het bericht dat de datum van de verkiezingen aankondigt, kunnen de betrokken representatieve organisaties van werknemers en kaderleden als getuigen bij de kiesverrichtingen zoveel </a:t>
            </a:r>
            <a:r>
              <a:rPr lang="nl-BE" b="1"/>
              <a:t>werknemers aanwijzen </a:t>
            </a:r>
            <a:r>
              <a:rPr lang="nl-BE"/>
              <a:t>als er stembureaus zijn en evenveel plaatsvervangende getuigen.</a:t>
            </a:r>
          </a:p>
          <a:p>
            <a:pPr marL="0" marR="0" lvl="0" indent="0" algn="l" defTabSz="914400" rtl="0" eaLnBrk="1" fontAlgn="auto" latinLnBrk="0" hangingPunct="1">
              <a:lnSpc>
                <a:spcPct val="100000"/>
              </a:lnSpc>
              <a:spcBef>
                <a:spcPts val="0"/>
              </a:spcBef>
              <a:spcAft>
                <a:spcPts val="0"/>
              </a:spcAft>
              <a:buClrTx/>
              <a:buSzTx/>
              <a:buFontTx/>
              <a:buNone/>
              <a:tabLst/>
              <a:defRPr/>
            </a:pPr>
            <a:br>
              <a:rPr lang="nl-BE"/>
            </a:br>
            <a:r>
              <a:rPr lang="nl-BE"/>
              <a:t>Zij wijzen het stembureau aan waar iedere getuige zijn opdracht gedurende het hele verloop der verrichtingen moet uitvoeren en verwittigen de getuigen die zij hebben aangewezen, evenals de werkgever.</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t>De lijst met getuigen wordt aan de werkgever meegedeeld.</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t>Deze mededeling kan gebeuren op elektronische wijze via de webapplicatie waarin precies daartoe is voorzien op de website van de FOD Werkgelegenheid, Arbeid en Sociaal Overleg</a:t>
            </a:r>
            <a:br>
              <a:rPr lang="nl-BE"/>
            </a:br>
            <a:endParaRPr lang="nl-BE"/>
          </a:p>
          <a:p>
            <a:pPr marL="0" marR="0" lvl="0" indent="0" algn="l" defTabSz="914400" rtl="0" eaLnBrk="1" fontAlgn="auto" latinLnBrk="0" hangingPunct="1">
              <a:lnSpc>
                <a:spcPct val="100000"/>
              </a:lnSpc>
              <a:spcBef>
                <a:spcPts val="0"/>
              </a:spcBef>
              <a:spcAft>
                <a:spcPts val="0"/>
              </a:spcAft>
              <a:buClrTx/>
              <a:buSzTx/>
              <a:buFontTx/>
              <a:buNone/>
              <a:tabLst/>
              <a:defRPr/>
            </a:pPr>
            <a:r>
              <a:rPr lang="nl-BE"/>
              <a:t>De getuigen hebben het </a:t>
            </a:r>
            <a:r>
              <a:rPr lang="nl-BE" b="1"/>
              <a:t>recht </a:t>
            </a:r>
            <a:r>
              <a:rPr lang="nl-BE"/>
              <a:t>de in de artikelen 59 en 63 bedoelde omslagen te verzegelen en hun </a:t>
            </a:r>
            <a:r>
              <a:rPr lang="nl-BE" b="1"/>
              <a:t>opmerkingen in het proces-verbaal van de verkiezing te laten opnemen</a:t>
            </a:r>
            <a:r>
              <a:rPr lang="nl-BE"/>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u="sng"/>
          </a:p>
          <a:p>
            <a:pPr marL="0" marR="0" lvl="0" indent="0" algn="l" defTabSz="914400" rtl="0" eaLnBrk="1" fontAlgn="auto" latinLnBrk="0" hangingPunct="1">
              <a:lnSpc>
                <a:spcPct val="100000"/>
              </a:lnSpc>
              <a:spcBef>
                <a:spcPts val="0"/>
              </a:spcBef>
              <a:spcAft>
                <a:spcPts val="0"/>
              </a:spcAft>
              <a:buClrTx/>
              <a:buSzTx/>
              <a:buFontTx/>
              <a:buNone/>
              <a:tabLst/>
              <a:defRPr/>
            </a:pPr>
            <a:r>
              <a:rPr lang="nl-BE" u="none"/>
              <a:t>Gelet op de formulering kunnen huislijsten geen getuigen aanduiden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u="none"/>
              <a:t>Er wordt niets voorzien over de</a:t>
            </a:r>
            <a:r>
              <a:rPr lang="nl-BE" u="none" baseline="0"/>
              <a:t> categorie dus kan zijn dat de getuigen moeten gaan stemmen in een ander bureau--- kunnen opschorting vragen voor periode van afwezigheid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u="none"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l-BE" u="none" baseline="0"/>
              <a:t>Uiterlijk op X+70 : bij de ACLVB gebeurt dit in principe samen met indienen kandidatenlijsten dus uiterlijk X+35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u="none"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l-BE" u="none" baseline="0"/>
              <a:t>Er wordt 1 effectieve en 1 plaatsvervanger aangeduid</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t>Indien er op dezelfde plaats gestemd wordt voor meerdere organen zou er volgens bepaalde rechtspraak maar 1 getuige/organisatie mogen aangeduid worden (</a:t>
            </a:r>
            <a:r>
              <a:rPr lang="nl-BE" err="1"/>
              <a:t>Arb</a:t>
            </a:r>
            <a:r>
              <a:rPr lang="nl-BE"/>
              <a:t> Leuven 11/7/08)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u="none"/>
          </a:p>
          <a:p>
            <a:pPr marL="0" marR="0" lvl="0" indent="0" algn="l" defTabSz="914400" rtl="0" eaLnBrk="1" fontAlgn="auto" latinLnBrk="0" hangingPunct="1">
              <a:lnSpc>
                <a:spcPct val="100000"/>
              </a:lnSpc>
              <a:spcBef>
                <a:spcPts val="0"/>
              </a:spcBef>
              <a:spcAft>
                <a:spcPts val="0"/>
              </a:spcAft>
              <a:buClrTx/>
              <a:buSzTx/>
              <a:buFontTx/>
              <a:buNone/>
              <a:tabLst/>
              <a:defRPr/>
            </a:pPr>
            <a:endParaRPr lang="nl-BE" u="sng"/>
          </a:p>
          <a:p>
            <a:pPr marL="0" marR="0" lvl="0" indent="0" algn="l" defTabSz="914400" rtl="0" eaLnBrk="1" fontAlgn="auto" latinLnBrk="0" hangingPunct="1">
              <a:lnSpc>
                <a:spcPct val="100000"/>
              </a:lnSpc>
              <a:spcBef>
                <a:spcPts val="0"/>
              </a:spcBef>
              <a:spcAft>
                <a:spcPts val="0"/>
              </a:spcAft>
              <a:buClrTx/>
              <a:buSzTx/>
              <a:buFontTx/>
              <a:buNone/>
              <a:tabLst/>
              <a:defRPr/>
            </a:pPr>
            <a:r>
              <a:rPr lang="nl-BE" u="sng"/>
              <a:t>Artikel</a:t>
            </a:r>
            <a:r>
              <a:rPr lang="nl-BE" u="sng" baseline="0"/>
              <a:t> 20 wet 20/9/48</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t>De prestaties van de getuigen die de kiesverrichtingen bijwonen worden als effectieve arbeid beschouwd en als dusdanig beloond.</a:t>
            </a:r>
            <a:endParaRPr lang="nl-BE" u="sng"/>
          </a:p>
          <a:p>
            <a:endParaRPr lang="nl-BE"/>
          </a:p>
          <a:p>
            <a:r>
              <a:rPr lang="nl-BE"/>
              <a:t>Getuige</a:t>
            </a:r>
            <a:r>
              <a:rPr lang="nl-BE" baseline="0"/>
              <a:t> : loon aan 100% omdat ze niet ter beschikking staan van de werkgever</a:t>
            </a:r>
          </a:p>
          <a:p>
            <a:r>
              <a:rPr lang="nl-BE" baseline="0"/>
              <a:t>Getuige mag uiteraard kandidaat zijn</a:t>
            </a:r>
          </a:p>
          <a:p>
            <a:endParaRPr lang="nl-BE" baseline="0"/>
          </a:p>
        </p:txBody>
      </p:sp>
      <p:sp>
        <p:nvSpPr>
          <p:cNvPr id="4" name="Tijdelijke aanduiding voor datum 3"/>
          <p:cNvSpPr>
            <a:spLocks noGrp="1"/>
          </p:cNvSpPr>
          <p:nvPr>
            <p:ph type="dt" idx="10"/>
          </p:nvPr>
        </p:nvSpPr>
        <p:spPr/>
        <p:txBody>
          <a:bodyPr/>
          <a:lstStyle/>
          <a:p>
            <a:fld id="{F3AB2166-332F-432B-BE0A-FAF1A4A1DBAA}"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28</a:t>
            </a:fld>
            <a:endParaRPr lang="nl-BE"/>
          </a:p>
        </p:txBody>
      </p:sp>
    </p:spTree>
    <p:extLst>
      <p:ext uri="{BB962C8B-B14F-4D97-AF65-F5344CB8AC3E}">
        <p14:creationId xmlns:p14="http://schemas.microsoft.com/office/powerpoint/2010/main" val="3819820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492B2-20CB-454E-8AA3-E43BF3DB4E3A}" type="datetime1">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5/01/2024</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FFCE2-AD00-441A-9884-3553CEA43671}"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5515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Doe opdracht – tijdlijn maken</a:t>
            </a:r>
          </a:p>
        </p:txBody>
      </p:sp>
      <p:sp>
        <p:nvSpPr>
          <p:cNvPr id="4" name="Tijdelijke aanduiding voor datum 3"/>
          <p:cNvSpPr>
            <a:spLocks noGrp="1"/>
          </p:cNvSpPr>
          <p:nvPr>
            <p:ph type="dt" idx="1"/>
          </p:nvPr>
        </p:nvSpPr>
        <p:spPr/>
        <p:txBody>
          <a:bodyPr/>
          <a:lstStyle/>
          <a:p>
            <a:fld id="{C6CF0B5C-617B-45B6-B846-2F6AA39A9DAC}" type="datetime1">
              <a:rPr lang="nl-BE" smtClean="0"/>
              <a:t>5/01/2024</a:t>
            </a:fld>
            <a:endParaRPr lang="nl-BE"/>
          </a:p>
        </p:txBody>
      </p:sp>
      <p:sp>
        <p:nvSpPr>
          <p:cNvPr id="5" name="Tijdelijke aanduiding voor dianummer 4"/>
          <p:cNvSpPr>
            <a:spLocks noGrp="1"/>
          </p:cNvSpPr>
          <p:nvPr>
            <p:ph type="sldNum" sz="quarter" idx="5"/>
          </p:nvPr>
        </p:nvSpPr>
        <p:spPr/>
        <p:txBody>
          <a:bodyPr/>
          <a:lstStyle/>
          <a:p>
            <a:fld id="{F96FFCE2-AD00-441A-9884-3553CEA43671}" type="slidenum">
              <a:rPr lang="nl-BE" smtClean="0"/>
              <a:pPr/>
              <a:t>3</a:t>
            </a:fld>
            <a:endParaRPr lang="nl-BE"/>
          </a:p>
        </p:txBody>
      </p:sp>
    </p:spTree>
    <p:extLst>
      <p:ext uri="{BB962C8B-B14F-4D97-AF65-F5344CB8AC3E}">
        <p14:creationId xmlns:p14="http://schemas.microsoft.com/office/powerpoint/2010/main" val="2023786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atum 3"/>
          <p:cNvSpPr>
            <a:spLocks noGrp="1"/>
          </p:cNvSpPr>
          <p:nvPr>
            <p:ph type="dt" idx="1"/>
          </p:nvPr>
        </p:nvSpPr>
        <p:spPr/>
        <p:txBody>
          <a:bodyPr/>
          <a:lstStyle/>
          <a:p>
            <a:fld id="{A5FA96C8-4940-468D-8BDD-ED9EEC2562F7}" type="datetime1">
              <a:rPr lang="nl-BE" smtClean="0"/>
              <a:t>5/01/2024</a:t>
            </a:fld>
            <a:endParaRPr lang="nl-BE"/>
          </a:p>
        </p:txBody>
      </p:sp>
      <p:sp>
        <p:nvSpPr>
          <p:cNvPr id="5" name="Tijdelijke aanduiding voor dianummer 4"/>
          <p:cNvSpPr>
            <a:spLocks noGrp="1"/>
          </p:cNvSpPr>
          <p:nvPr>
            <p:ph type="sldNum" sz="quarter" idx="5"/>
          </p:nvPr>
        </p:nvSpPr>
        <p:spPr/>
        <p:txBody>
          <a:bodyPr/>
          <a:lstStyle/>
          <a:p>
            <a:fld id="{F96FFCE2-AD00-441A-9884-3553CEA43671}" type="slidenum">
              <a:rPr lang="nl-BE" smtClean="0"/>
              <a:pPr/>
              <a:t>30</a:t>
            </a:fld>
            <a:endParaRPr lang="nl-BE"/>
          </a:p>
        </p:txBody>
      </p:sp>
    </p:spTree>
    <p:extLst>
      <p:ext uri="{BB962C8B-B14F-4D97-AF65-F5344CB8AC3E}">
        <p14:creationId xmlns:p14="http://schemas.microsoft.com/office/powerpoint/2010/main" val="2914466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47500" lnSpcReduction="20000"/>
          </a:bodyPr>
          <a:lstStyle/>
          <a:p>
            <a:r>
              <a:rPr lang="nl-BE"/>
              <a:t> </a:t>
            </a:r>
            <a:r>
              <a:rPr lang="nl-BE" u="sng">
                <a:hlinkClick r:id="rId3" action="ppaction://hlinkfile"/>
              </a:rPr>
              <a:t>Art.</a:t>
            </a:r>
            <a:r>
              <a:rPr lang="nl-BE" u="sng"/>
              <a:t> </a:t>
            </a:r>
            <a:r>
              <a:rPr lang="nl-BE" u="sng">
                <a:hlinkClick r:id="rId4" action="ppaction://hlinkfile"/>
              </a:rPr>
              <a:t>71</a:t>
            </a:r>
            <a:r>
              <a:rPr lang="nl-BE" u="sng"/>
              <a:t>. verkiezingswet </a:t>
            </a:r>
          </a:p>
          <a:p>
            <a:r>
              <a:rPr lang="nl-BE"/>
              <a:t>In afwijking van de artikelen 50, 51, 54 en 59 tot 63, kan tot elektronisch stemmen worden overgegaan onder de door deze afdeling bepaalde voorwaarden.</a:t>
            </a:r>
            <a:br>
              <a:rPr lang="nl-BE"/>
            </a:br>
            <a:br>
              <a:rPr lang="nl-BE"/>
            </a:br>
            <a:r>
              <a:rPr lang="nl-BE"/>
              <a:t> </a:t>
            </a:r>
            <a:r>
              <a:rPr lang="nl-BE" u="sng"/>
              <a:t> </a:t>
            </a:r>
            <a:r>
              <a:rPr lang="nl-BE" u="sng">
                <a:hlinkClick r:id="rId5" action="ppaction://hlinkfile"/>
              </a:rPr>
              <a:t>Art.</a:t>
            </a:r>
            <a:r>
              <a:rPr lang="nl-BE" u="sng"/>
              <a:t> </a:t>
            </a:r>
            <a:r>
              <a:rPr lang="nl-BE" u="sng">
                <a:hlinkClick r:id="rId6" action="ppaction://hlinkfile"/>
              </a:rPr>
              <a:t>72</a:t>
            </a:r>
            <a:r>
              <a:rPr lang="nl-BE" u="sng" baseline="0"/>
              <a:t> verkiezingswet</a:t>
            </a:r>
          </a:p>
          <a:p>
            <a:r>
              <a:rPr lang="nl-BE"/>
              <a:t>Het informaticasysteem dat aangewend wordt, moet beantwoorden aan volgende voorwaarden :</a:t>
            </a:r>
            <a:br>
              <a:rPr lang="nl-BE"/>
            </a:br>
            <a:r>
              <a:rPr lang="nl-BE"/>
              <a:t>  1° in overeenstemming zijn met de wettelijke en reglementaire bepalingen die de verkiezing van de personeelsafgevaardigden in de raden en de comités regelen;</a:t>
            </a:r>
            <a:br>
              <a:rPr lang="nl-BE"/>
            </a:br>
            <a:r>
              <a:rPr lang="nl-BE"/>
              <a:t>  2° volgende gegevens registreren die moeten opgenomen worden in het proces-verbaal :</a:t>
            </a:r>
            <a:br>
              <a:rPr lang="nl-BE"/>
            </a:br>
            <a:r>
              <a:rPr lang="nl-BE"/>
              <a:t>  a) de datum van de verkiezingen;</a:t>
            </a:r>
            <a:br>
              <a:rPr lang="nl-BE"/>
            </a:br>
            <a:r>
              <a:rPr lang="nl-BE"/>
              <a:t>  b) het betrokken orgaan;</a:t>
            </a:r>
            <a:br>
              <a:rPr lang="nl-BE"/>
            </a:br>
            <a:r>
              <a:rPr lang="nl-BE"/>
              <a:t>  c) het nummer van het stembureau;</a:t>
            </a:r>
            <a:br>
              <a:rPr lang="nl-BE"/>
            </a:br>
            <a:r>
              <a:rPr lang="nl-BE"/>
              <a:t>  d) het betrokken kiescollege;</a:t>
            </a:r>
            <a:br>
              <a:rPr lang="nl-BE"/>
            </a:br>
            <a:r>
              <a:rPr lang="nl-BE"/>
              <a:t>  e) het aantal kiezers die aan de stemming hebben deelgenomen (in geval van gemeenschappelijk kiescollege, brengt elke kiezer twee stemmen uit);</a:t>
            </a:r>
            <a:br>
              <a:rPr lang="nl-BE"/>
            </a:br>
            <a:r>
              <a:rPr lang="nl-BE"/>
              <a:t>  f) het aantal blanco stemmen;</a:t>
            </a:r>
            <a:br>
              <a:rPr lang="nl-BE"/>
            </a:br>
            <a:r>
              <a:rPr lang="nl-BE"/>
              <a:t>  g) het aantal lijststemmen;</a:t>
            </a:r>
            <a:br>
              <a:rPr lang="nl-BE"/>
            </a:br>
            <a:r>
              <a:rPr lang="nl-BE"/>
              <a:t>  h) het aantal uitgebrachte lijststemmen enkel ten voordele van kandidaten van de lijst;</a:t>
            </a:r>
            <a:br>
              <a:rPr lang="nl-BE"/>
            </a:br>
            <a:r>
              <a:rPr lang="nl-BE"/>
              <a:t>  i) het aantal stemmen behaald door elke kandidaat;</a:t>
            </a:r>
            <a:br>
              <a:rPr lang="nl-BE"/>
            </a:br>
            <a:r>
              <a:rPr lang="nl-BE"/>
              <a:t>  j) het aantal effectieve mandaten per lijst;</a:t>
            </a:r>
            <a:br>
              <a:rPr lang="nl-BE"/>
            </a:br>
            <a:r>
              <a:rPr lang="nl-BE"/>
              <a:t>  k) de naam en de voornaam van de gewone verkozenen per lijst;</a:t>
            </a:r>
            <a:br>
              <a:rPr lang="nl-BE"/>
            </a:br>
            <a:r>
              <a:rPr lang="nl-BE"/>
              <a:t>  l) de naam en de voornaam van de plaatsvervangende verkozenen per lijst;</a:t>
            </a:r>
            <a:br>
              <a:rPr lang="nl-BE"/>
            </a:br>
            <a:r>
              <a:rPr lang="nl-BE"/>
              <a:t>  3° een beeldscherm tonen dat bij het begin van de kiesverrichting </a:t>
            </a:r>
            <a:r>
              <a:rPr lang="nl-BE" b="1"/>
              <a:t>een overzicht geeft van alle lijstnummers en letterwoorden van de kandidatenlijsten</a:t>
            </a:r>
            <a:r>
              <a:rPr lang="nl-BE"/>
              <a:t>; wanneer de kiezer een lijst kiest, moeten de namen van alle kandidaten verschijnen in de volgorde van hun voordracht; deze overzichten moeten een waarborg van neutraliteit bieden;</a:t>
            </a:r>
            <a:br>
              <a:rPr lang="nl-BE"/>
            </a:br>
            <a:r>
              <a:rPr lang="nl-BE"/>
              <a:t>  4° </a:t>
            </a:r>
            <a:r>
              <a:rPr lang="nl-BE" b="1"/>
              <a:t>niet toelaten dat een ongeldige stem wordt geregistreerd</a:t>
            </a:r>
            <a:r>
              <a:rPr lang="nl-BE"/>
              <a:t>; de kiezer moet uitgenodigd worden om zijn stem opnieuw uit te brengen;</a:t>
            </a:r>
            <a:br>
              <a:rPr lang="nl-BE"/>
            </a:br>
            <a:r>
              <a:rPr lang="nl-BE"/>
              <a:t>  5° </a:t>
            </a:r>
            <a:r>
              <a:rPr lang="nl-BE" b="1"/>
              <a:t>de nodige waarborgen bieden inzake betrouwbaarheid en veiligheid en de onmogelijkheid verzekeren van elke manipulatie </a:t>
            </a:r>
            <a:r>
              <a:rPr lang="nl-BE"/>
              <a:t>van de geregistreerde gegevens evenals het geheim der stemming;</a:t>
            </a:r>
            <a:br>
              <a:rPr lang="nl-BE"/>
            </a:br>
            <a:r>
              <a:rPr lang="nl-BE"/>
              <a:t>  6° </a:t>
            </a:r>
            <a:r>
              <a:rPr lang="nl-BE" b="1"/>
              <a:t>de bewaring verzekeren van de resultaten van de stemming en van de mogelijkheid tot controle van de stemverrichtingen en van de resultaten door de arbeidsgerechten.</a:t>
            </a:r>
            <a:br>
              <a:rPr lang="nl-BE" b="1"/>
            </a:br>
            <a:r>
              <a:rPr lang="nl-BE" b="1"/>
              <a:t>  </a:t>
            </a:r>
            <a:br>
              <a:rPr lang="nl-BE"/>
            </a:br>
            <a:r>
              <a:rPr lang="nl-BE" u="sng">
                <a:hlinkClick r:id="rId4" action="ppaction://hlinkfile"/>
              </a:rPr>
              <a:t>Art.</a:t>
            </a:r>
            <a:r>
              <a:rPr lang="nl-BE" u="sng"/>
              <a:t> </a:t>
            </a:r>
            <a:r>
              <a:rPr lang="nl-BE" u="sng">
                <a:hlinkClick r:id="rId7" action="ppaction://hlinkfile"/>
              </a:rPr>
              <a:t>73</a:t>
            </a:r>
            <a:r>
              <a:rPr lang="nl-BE" u="sng"/>
              <a:t> verkiezingswet</a:t>
            </a:r>
            <a:endParaRPr lang="nl-BE" u="none"/>
          </a:p>
          <a:p>
            <a:r>
              <a:rPr lang="nl-BE"/>
              <a:t>Een systeem van elektronisch stemmen mag enkel worden gebruikt :</a:t>
            </a:r>
            <a:br>
              <a:rPr lang="nl-BE"/>
            </a:br>
            <a:r>
              <a:rPr lang="nl-BE"/>
              <a:t>  1° indien het vergezeld is van een attest van de fabrikant dat het systeem beantwoordt aan de voorwaarden vastgesteld in artikel 72;</a:t>
            </a:r>
            <a:br>
              <a:rPr lang="nl-BE"/>
            </a:br>
            <a:r>
              <a:rPr lang="nl-BE"/>
              <a:t>  2° indien de fabrikant ondersteuning kan waarborgen in geval van technische problemen die rijzen op het ogenblik van de verkiezingen;</a:t>
            </a:r>
            <a:br>
              <a:rPr lang="nl-BE"/>
            </a:br>
            <a:r>
              <a:rPr lang="nl-BE"/>
              <a:t>  3° indien het werd neergelegd bij de </a:t>
            </a:r>
            <a:r>
              <a:rPr lang="nl-BE" b="1"/>
              <a:t>Algemene Directie Arbeidsrecht en Juridische studiën </a:t>
            </a:r>
            <a:r>
              <a:rPr lang="nl-BE" strike="sngStrike"/>
              <a:t>Individuele Arbeidsbetrekkingen </a:t>
            </a:r>
            <a:r>
              <a:rPr lang="nl-BE"/>
              <a:t>van de FOD Werkgelegenheid, Arbeid en Sociaal Overleg.</a:t>
            </a:r>
            <a:br>
              <a:rPr lang="nl-BE"/>
            </a:br>
            <a:br>
              <a:rPr lang="nl-BE"/>
            </a:br>
            <a:r>
              <a:rPr lang="nl-BE"/>
              <a:t>  </a:t>
            </a:r>
            <a:r>
              <a:rPr lang="nl-BE" u="sng">
                <a:hlinkClick r:id="rId6" action="ppaction://hlinkfile"/>
              </a:rPr>
              <a:t>Art.</a:t>
            </a:r>
            <a:r>
              <a:rPr lang="nl-BE" u="sng"/>
              <a:t> </a:t>
            </a:r>
            <a:r>
              <a:rPr lang="nl-BE" u="sng">
                <a:hlinkClick r:id="rId8" action="ppaction://hlinkfile"/>
              </a:rPr>
              <a:t>74</a:t>
            </a:r>
            <a:r>
              <a:rPr lang="nl-BE" u="sng"/>
              <a:t>. verkiezingswet</a:t>
            </a:r>
          </a:p>
          <a:p>
            <a:r>
              <a:rPr lang="nl-BE"/>
              <a:t>De beslissing om over te gaan tot elektronisch stemmen wordt genomen door de raad, het comité of, bij ontstentenis, de werkgever in akkoord met de vakbondsafvaardiging</a:t>
            </a:r>
            <a:br>
              <a:rPr lang="nl-BE"/>
            </a:br>
            <a:r>
              <a:rPr lang="nl-BE" b="1"/>
              <a:t>De raad of het comité zal voorafgaandelijk ingelicht zijn </a:t>
            </a:r>
            <a:r>
              <a:rPr lang="nl-BE"/>
              <a:t>van de in de artikelen 72 en 73 opgenomen punten.</a:t>
            </a:r>
          </a:p>
          <a:p>
            <a:br>
              <a:rPr lang="nl-BE"/>
            </a:br>
            <a:r>
              <a:rPr lang="nl-BE"/>
              <a:t>De raad, het comité of, bij ontstentenis, de werkgever in akkoord met de vakbondsafvaardiging, </a:t>
            </a:r>
            <a:r>
              <a:rPr lang="nl-BE" b="1" i="1"/>
              <a:t>kan beslissen dat de kiezers toegelaten worden om hun elektronische stemming vanaf hun gebruikelijke werkpost uit te brengen via een end-</a:t>
            </a:r>
            <a:r>
              <a:rPr lang="nl-BE" b="1" i="1" err="1"/>
              <a:t>to</a:t>
            </a:r>
            <a:r>
              <a:rPr lang="nl-BE" b="1" i="1"/>
              <a:t>-end versleutelde netwerkverbinding waarbij een betrouwbare </a:t>
            </a:r>
            <a:r>
              <a:rPr lang="nl-BE" b="1" i="1" err="1"/>
              <a:t>authentificatie</a:t>
            </a:r>
            <a:r>
              <a:rPr lang="nl-BE" b="1" i="1"/>
              <a:t> van de kiezer wordt gegarandeerd, en mits alle vereisten van de artikelen 72 en 73 vervuld worden. </a:t>
            </a:r>
            <a:br>
              <a:rPr lang="nl-BE" i="1"/>
            </a:br>
            <a:r>
              <a:rPr lang="nl-BE" strike="sngStrike"/>
              <a:t>Het akkoord legt de kan beslissen dat de kiezers toegelaten worden om hun elektronische stemming </a:t>
            </a:r>
            <a:r>
              <a:rPr lang="nl-BE" b="1" strike="sngStrike"/>
              <a:t>vanaf hun gebruikelijke werkpost </a:t>
            </a:r>
            <a:r>
              <a:rPr lang="nl-BE" strike="sngStrike"/>
              <a:t>uit te brengen, via een drager die aangesloten is op het beveiligde netwerk van de onderneming, en mits alle technische vereisten van de artikelen 72 en 73 vervuld worden.</a:t>
            </a:r>
          </a:p>
          <a:p>
            <a:r>
              <a:rPr lang="nl-BE"/>
              <a:t>Het akkoord legt de bijzondere voorwaarden vast eigen aan de onderneming om het geheim van de stemming te verzekeren en elke beïnvloeding van het stemgedrag tijdens de stemming te voorkomen.</a:t>
            </a:r>
          </a:p>
          <a:p>
            <a:r>
              <a:rPr lang="nl-BE"/>
              <a:t>Dit akkoord definieert eveneens de gebruikelijke werkpost.</a:t>
            </a:r>
          </a:p>
          <a:p>
            <a:pPr algn="l"/>
            <a:r>
              <a:rPr lang="nl-BE"/>
              <a:t>Bovendien bepaalt het akkoord de modaliteiten met het oog op de goede werking van het stembureau, waarbij bijzondere aandacht dient te worden besteed aan de wijze van identificatie van de kiezers.]</a:t>
            </a:r>
            <a:r>
              <a:rPr lang="nl-BE" sz="1200" kern="1200" baseline="30000">
                <a:solidFill>
                  <a:schemeClr val="tx1"/>
                </a:solidFill>
                <a:effectLst/>
                <a:latin typeface="+mn-lt"/>
                <a:ea typeface="+mn-ea"/>
                <a:cs typeface="+mn-cs"/>
                <a:hlinkClick r:id="rId9" action="ppaction://hlinkfile" tooltip="&lt;W 2019-04-04/35, art. 26, 005; Inwerkingtreding : 30-04-2019&gt;"/>
              </a:rPr>
              <a:t>1</a:t>
            </a:r>
            <a:br>
              <a:rPr lang="nl-BE"/>
            </a:br>
            <a:r>
              <a:rPr lang="nl-BE"/>
              <a:t>Deze beslissing is het voorwerp van een vermelding in het bericht bepaald in artikel 14</a:t>
            </a:r>
            <a:r>
              <a:rPr lang="nl-BE" baseline="0"/>
              <a:t> (dit is </a:t>
            </a:r>
            <a:r>
              <a:rPr lang="nl-BE" baseline="0" err="1"/>
              <a:t>vbericht</a:t>
            </a:r>
            <a:r>
              <a:rPr lang="nl-BE" baseline="0"/>
              <a:t> X)</a:t>
            </a:r>
            <a:br>
              <a:rPr lang="nl-BE" baseline="0"/>
            </a:br>
            <a:r>
              <a:rPr lang="nl-BE" sz="1200" b="1" i="1" u="none" strike="noStrike" baseline="0">
                <a:latin typeface="Verdana-Bold"/>
              </a:rPr>
              <a:t>Bij de verwerking van persoonsgegevens noodzakelijk in het kader van de toepassing van een systeem van elektronisch stemmen, handelen de fabrikant en de</a:t>
            </a:r>
          </a:p>
          <a:p>
            <a:pPr algn="l"/>
            <a:r>
              <a:rPr lang="nl-BE" sz="1200" b="1" i="1" u="none" strike="noStrike" baseline="0">
                <a:latin typeface="Verdana-Bold"/>
              </a:rPr>
              <a:t>werkgever of de gebruiker in hun hoedanigheid van gezamenlijke verwerkingsverantwoordelijken overeenkomstig de voorschriften van de wet van 30 juli 2018 betreffende de bescherming van natuurlijke personen met betrekking tot de verwerking van persoonsgegevens</a:t>
            </a:r>
            <a:r>
              <a:rPr lang="nl-BE" sz="1200" b="1" i="0" u="none" strike="noStrike" baseline="0">
                <a:latin typeface="Verdana-Bold"/>
              </a:rPr>
              <a:t>.</a:t>
            </a:r>
            <a:br>
              <a:rPr lang="nl-BE"/>
            </a:br>
            <a:r>
              <a:rPr lang="nl-BE"/>
              <a:t>  </a:t>
            </a:r>
            <a:br>
              <a:rPr lang="nl-BE"/>
            </a:br>
            <a:r>
              <a:rPr lang="nl-BE"/>
              <a:t>  </a:t>
            </a:r>
          </a:p>
        </p:txBody>
      </p:sp>
      <p:sp>
        <p:nvSpPr>
          <p:cNvPr id="4" name="Tijdelijke aanduiding voor datum 3"/>
          <p:cNvSpPr>
            <a:spLocks noGrp="1"/>
          </p:cNvSpPr>
          <p:nvPr>
            <p:ph type="dt" idx="10"/>
          </p:nvPr>
        </p:nvSpPr>
        <p:spPr/>
        <p:txBody>
          <a:bodyPr/>
          <a:lstStyle/>
          <a:p>
            <a:fld id="{0CD60764-3324-437E-A02C-D5382DE6A8CE}"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31</a:t>
            </a:fld>
            <a:endParaRPr lang="nl-BE"/>
          </a:p>
        </p:txBody>
      </p:sp>
    </p:spTree>
    <p:extLst>
      <p:ext uri="{BB962C8B-B14F-4D97-AF65-F5344CB8AC3E}">
        <p14:creationId xmlns:p14="http://schemas.microsoft.com/office/powerpoint/2010/main" val="1146370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br>
              <a:rPr lang="nl-BE"/>
            </a:br>
            <a:r>
              <a:rPr lang="nl-BE"/>
              <a:t>  </a:t>
            </a:r>
            <a:r>
              <a:rPr lang="nl-BE" u="sng">
                <a:hlinkClick r:id="rId3" action="ppaction://hlinkfile"/>
              </a:rPr>
              <a:t>Art.</a:t>
            </a:r>
            <a:r>
              <a:rPr lang="nl-BE" u="sng"/>
              <a:t> </a:t>
            </a:r>
            <a:r>
              <a:rPr lang="nl-BE" u="sng">
                <a:hlinkClick r:id="rId4" action="ppaction://hlinkfile"/>
              </a:rPr>
              <a:t>75</a:t>
            </a:r>
            <a:r>
              <a:rPr lang="nl-BE" u="sng"/>
              <a:t> verkiezingswet</a:t>
            </a:r>
          </a:p>
          <a:p>
            <a:r>
              <a:rPr lang="nl-BE"/>
              <a:t>De leden van de stembureaus, de plaatsvervangende voorzitters en secretarissen, de getuigen en de kiezers, moeten een passende opleiding krijgen.</a:t>
            </a:r>
            <a:br>
              <a:rPr lang="nl-BE"/>
            </a:br>
            <a:br>
              <a:rPr lang="nl-BE"/>
            </a:br>
            <a:r>
              <a:rPr lang="nl-BE"/>
              <a:t> </a:t>
            </a:r>
            <a:r>
              <a:rPr lang="nl-BE" u="sng"/>
              <a:t> </a:t>
            </a:r>
            <a:r>
              <a:rPr lang="nl-BE" u="sng">
                <a:hlinkClick r:id="rId5" action="ppaction://hlinkfile"/>
              </a:rPr>
              <a:t>Art.</a:t>
            </a:r>
            <a:r>
              <a:rPr lang="nl-BE" u="sng"/>
              <a:t> </a:t>
            </a:r>
            <a:r>
              <a:rPr lang="nl-BE" u="sng">
                <a:hlinkClick r:id="rId6" action="ppaction://hlinkfile"/>
              </a:rPr>
              <a:t>76</a:t>
            </a:r>
            <a:r>
              <a:rPr lang="nl-BE" u="sng"/>
              <a:t> verkiezingswet</a:t>
            </a:r>
          </a:p>
          <a:p>
            <a:r>
              <a:rPr lang="nl-BE"/>
              <a:t>Elk kiescollege moet afzonderlijk stemmen.</a:t>
            </a:r>
            <a:br>
              <a:rPr lang="nl-BE"/>
            </a:br>
            <a:br>
              <a:rPr lang="nl-BE"/>
            </a:br>
            <a:r>
              <a:rPr lang="nl-BE"/>
              <a:t>  </a:t>
            </a:r>
            <a:r>
              <a:rPr lang="nl-BE" u="sng">
                <a:hlinkClick r:id="rId4" action="ppaction://hlinkfile"/>
              </a:rPr>
              <a:t>Art.</a:t>
            </a:r>
            <a:r>
              <a:rPr lang="nl-BE" u="sng"/>
              <a:t> </a:t>
            </a:r>
            <a:r>
              <a:rPr lang="nl-BE" u="sng">
                <a:hlinkClick r:id="rId7" action="ppaction://hlinkfile"/>
              </a:rPr>
              <a:t>77</a:t>
            </a:r>
            <a:r>
              <a:rPr lang="nl-BE" u="sng"/>
              <a:t> verkiezingswet</a:t>
            </a:r>
          </a:p>
          <a:p>
            <a:r>
              <a:rPr lang="nl-BE"/>
              <a:t>De getuigen van het hoofdbureau kunnen de codering van de kandidatenlijsten bijwonen.</a:t>
            </a:r>
            <a:br>
              <a:rPr lang="nl-BE"/>
            </a:br>
            <a:endParaRPr lang="nl-BE"/>
          </a:p>
          <a:p>
            <a:r>
              <a:rPr lang="nl-BE"/>
              <a:t>Eerste</a:t>
            </a:r>
            <a:r>
              <a:rPr lang="nl-BE" baseline="0"/>
              <a:t> scherm 3 vakbonden dan naar de lijst zelf gaan</a:t>
            </a:r>
          </a:p>
          <a:p>
            <a:r>
              <a:rPr lang="nl-BE" baseline="0"/>
              <a:t>Onmogelijk om ongeldig te stemmen </a:t>
            </a:r>
            <a:endParaRPr lang="nl-BE"/>
          </a:p>
        </p:txBody>
      </p:sp>
      <p:sp>
        <p:nvSpPr>
          <p:cNvPr id="4" name="Tijdelijke aanduiding voor datum 3"/>
          <p:cNvSpPr>
            <a:spLocks noGrp="1"/>
          </p:cNvSpPr>
          <p:nvPr>
            <p:ph type="dt" idx="10"/>
          </p:nvPr>
        </p:nvSpPr>
        <p:spPr/>
        <p:txBody>
          <a:bodyPr/>
          <a:lstStyle/>
          <a:p>
            <a:fld id="{1F91F825-6E28-4FFC-A479-46C8F8EF7DBB}"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32</a:t>
            </a:fld>
            <a:endParaRPr lang="nl-BE"/>
          </a:p>
        </p:txBody>
      </p:sp>
    </p:spTree>
    <p:extLst>
      <p:ext uri="{BB962C8B-B14F-4D97-AF65-F5344CB8AC3E}">
        <p14:creationId xmlns:p14="http://schemas.microsoft.com/office/powerpoint/2010/main" val="850218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0000" lnSpcReduction="20000"/>
          </a:bodyPr>
          <a:lstStyle/>
          <a:p>
            <a:r>
              <a:rPr lang="nl-BE" u="sng">
                <a:hlinkClick r:id="rId3" action="ppaction://hlinkfile"/>
              </a:rPr>
              <a:t>Art.</a:t>
            </a:r>
            <a:r>
              <a:rPr lang="nl-BE" u="sng"/>
              <a:t> </a:t>
            </a:r>
            <a:r>
              <a:rPr lang="nl-BE" u="sng">
                <a:hlinkClick r:id="rId4" action="ppaction://hlinkfile"/>
              </a:rPr>
              <a:t>57</a:t>
            </a:r>
            <a:r>
              <a:rPr lang="nl-BE" u="sng"/>
              <a:t> verkiezingswet</a:t>
            </a:r>
          </a:p>
          <a:p>
            <a:r>
              <a:rPr lang="nl-BE"/>
              <a:t>Bij </a:t>
            </a:r>
            <a:r>
              <a:rPr lang="nl-BE" b="1"/>
              <a:t>aanzienlijke spreiding van het personeel </a:t>
            </a:r>
            <a:r>
              <a:rPr lang="nl-BE"/>
              <a:t>alsmede in geval van </a:t>
            </a:r>
            <a:r>
              <a:rPr lang="nl-BE" b="1"/>
              <a:t>schorsing van de uitvoering van de arbeidsovereenkomst</a:t>
            </a:r>
            <a:r>
              <a:rPr lang="nl-BE"/>
              <a:t>, mag de stemming per brief worden toegelaten ingevolge het akkoord tussen de werkgever en alle vertegenwoordigers van de </a:t>
            </a:r>
            <a:r>
              <a:rPr lang="nl-BE" b="1"/>
              <a:t>representatieve werknemersorganisaties en van de representatieve organisaties van kaderleden</a:t>
            </a:r>
            <a:r>
              <a:rPr lang="nl-BE"/>
              <a:t> die kandidaten hebben voorgedragen voor de betrokken categorie van werknemers, uiterlijk 56 dagen na de aanplakking van het bericht waarbij de verkiezingen worden aangekondigd.</a:t>
            </a:r>
            <a:br>
              <a:rPr lang="nl-BE"/>
            </a:br>
            <a:r>
              <a:rPr lang="nl-BE"/>
              <a:t>Een zelfde akkoord kan de stemming per brief toelaten in geval </a:t>
            </a:r>
            <a:r>
              <a:rPr lang="nl-BE" b="1"/>
              <a:t>van nachtarbeid </a:t>
            </a:r>
            <a:r>
              <a:rPr lang="nl-BE"/>
              <a:t>voor zover aan volgende voorwaarden is voldaan voor de werknemers van de betrokken categorie :</a:t>
            </a:r>
            <a:br>
              <a:rPr lang="nl-BE"/>
            </a:br>
            <a:r>
              <a:rPr lang="nl-BE"/>
              <a:t>  1° het aantal werknemers tewerkgesteld </a:t>
            </a:r>
            <a:r>
              <a:rPr lang="nl-BE" b="1"/>
              <a:t>tussen 20 u. en 6 u</a:t>
            </a:r>
            <a:r>
              <a:rPr lang="nl-BE"/>
              <a:t>. op de dag van de verkiezing, bedraagt </a:t>
            </a:r>
            <a:r>
              <a:rPr lang="nl-BE" b="1"/>
              <a:t>niet meer dan 5 % </a:t>
            </a:r>
            <a:r>
              <a:rPr lang="nl-BE"/>
              <a:t>van het aantal op dezelfde datum tewerkgestelde werknemers;</a:t>
            </a:r>
            <a:br>
              <a:rPr lang="nl-BE"/>
            </a:br>
            <a:r>
              <a:rPr lang="nl-BE"/>
              <a:t>  2° en het aantal werknemers tewerkgesteld </a:t>
            </a:r>
            <a:r>
              <a:rPr lang="nl-BE" b="1"/>
              <a:t>tussen 20 u. en 6 u</a:t>
            </a:r>
            <a:r>
              <a:rPr lang="nl-BE"/>
              <a:t>. op de dag van de verkiezing, bedraagt niet meer dan 15.</a:t>
            </a:r>
          </a:p>
          <a:p>
            <a:endParaRPr lang="nl-BE"/>
          </a:p>
          <a:p>
            <a:r>
              <a:rPr lang="nl-BE"/>
              <a:t>Een zelfde akkoord kan de stemming per brief toelaten wanneer de werknemers niet tewerkgesteld worden tijdens de openingsuren van de kiesbureaus.</a:t>
            </a:r>
          </a:p>
          <a:p>
            <a:endParaRPr lang="nl-BE"/>
          </a:p>
          <a:p>
            <a:r>
              <a:rPr lang="nl-BE"/>
              <a:t>Aanzienlijke spreiding personeel : vertegenwoordigers, schoonmaak, bewaking, </a:t>
            </a:r>
            <a:r>
              <a:rPr lang="nl-BE" err="1"/>
              <a:t>enz</a:t>
            </a:r>
            <a:endParaRPr lang="nl-BE"/>
          </a:p>
          <a:p>
            <a:endParaRPr lang="nl-BE"/>
          </a:p>
          <a:p>
            <a:r>
              <a:rPr lang="nl-BE"/>
              <a:t>Akkoord</a:t>
            </a:r>
            <a:r>
              <a:rPr lang="nl-BE" baseline="0"/>
              <a:t> met alle vakorganisaties en eventueel NCK doch </a:t>
            </a:r>
            <a:r>
              <a:rPr lang="nl-BE" b="1" baseline="0"/>
              <a:t>niet de huislijsten</a:t>
            </a:r>
          </a:p>
          <a:p>
            <a:r>
              <a:rPr lang="nl-BE" b="0" baseline="0"/>
              <a:t>1 organisatie niet akkoord--- geen stemming per brief</a:t>
            </a:r>
          </a:p>
          <a:p>
            <a:endParaRPr lang="nl-BE" b="0" baseline="0"/>
          </a:p>
          <a:p>
            <a:r>
              <a:rPr lang="nl-BE" b="0" baseline="0"/>
              <a:t>Kiezers die een stembiljet per brief ontvangen hebben kunnen toch nog in het stembureau komen stemmen, Het stembureau dient dan het biljet van de per brief uitgebrachte stem ongeldig te verklaren (Artikel 58 verkiezingswet)</a:t>
            </a:r>
          </a:p>
          <a:p>
            <a:endParaRPr lang="nl-BE" b="0" baseline="0"/>
          </a:p>
          <a:p>
            <a:r>
              <a:rPr lang="nl-BE" b="0" baseline="0"/>
              <a:t>Stemming per brief zonder akkoord en zonder naleving van de formaliteiten van oproeping is geen handeling die de kiesverrichtingen voorafgaat doch betreft de stemming zelf– nietigverklaring verkiezingen (</a:t>
            </a:r>
            <a:r>
              <a:rPr lang="nl-BE" b="0" baseline="0" err="1"/>
              <a:t>Arb</a:t>
            </a:r>
            <a:r>
              <a:rPr lang="nl-BE" b="0" baseline="0"/>
              <a:t> Turnhout 17/7/12)</a:t>
            </a:r>
          </a:p>
          <a:p>
            <a:endParaRPr lang="nl-BE" b="0" baseline="0"/>
          </a:p>
          <a:p>
            <a:r>
              <a:rPr lang="nl-BE" b="0" baseline="0"/>
              <a:t>WG vermeldde de verkeerde postcode (1040 i.p.v. 1000) op de omslag die de kiezer moest terugsturen.</a:t>
            </a:r>
          </a:p>
          <a:p>
            <a:r>
              <a:rPr lang="nl-BE" b="0" baseline="0"/>
              <a:t>Er kwamen &lt; 25% der biljetten toe zodat beïnvloeding resultaat mogelijk was– nietigverklaring verkiezingen (</a:t>
            </a:r>
            <a:r>
              <a:rPr lang="nl-BE" b="0" baseline="0" err="1"/>
              <a:t>Arb</a:t>
            </a:r>
            <a:r>
              <a:rPr lang="nl-BE" b="0" baseline="0"/>
              <a:t> Brussel 6/7/12)</a:t>
            </a:r>
          </a:p>
          <a:p>
            <a:endParaRPr lang="nl-BE" b="0" baseline="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0" u="sng" strike="noStrike" kern="1200" cap="none" spc="0" normalizeH="0" baseline="0" noProof="0">
                <a:ln>
                  <a:noFill/>
                </a:ln>
                <a:solidFill>
                  <a:prstClr val="black"/>
                </a:solidFill>
                <a:effectLst/>
                <a:uLnTx/>
                <a:uFillTx/>
                <a:latin typeface="Calibri"/>
                <a:ea typeface="+mn-ea"/>
                <a:cs typeface="+mn-cs"/>
              </a:rPr>
              <a:t>Geen akkoord van alle organisaties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De verkiezingen van 2020 vonden plaats in een bijzonder context zijnde Corona. De sociale partners hadden dan ook aanbevolen om het maximale te doen om de verkiezingen te laten plaats vinden in veilige omstandigheden en dus zo maximaal mogelijk in te zetten op stemming per brief en/of elektronische stemming.</a:t>
            </a:r>
            <a:br>
              <a:rPr kumimoji="0" lang="nl-BE" sz="1200" b="1" i="1" u="none" strike="noStrike" kern="1200" cap="none" spc="0" normalizeH="0" baseline="0" noProof="0">
                <a:ln>
                  <a:noFill/>
                </a:ln>
                <a:solidFill>
                  <a:prstClr val="black"/>
                </a:solidFill>
                <a:effectLst/>
                <a:uLnTx/>
                <a:uFillTx/>
                <a:latin typeface="Calibri"/>
                <a:ea typeface="+mn-ea"/>
                <a:cs typeface="+mn-cs"/>
              </a:rPr>
            </a:br>
            <a:r>
              <a:rPr kumimoji="0" lang="nl-BE" sz="1200" b="1" i="1" u="none" strike="noStrike" kern="1200" cap="none" spc="0" normalizeH="0" baseline="0" noProof="0">
                <a:ln>
                  <a:noFill/>
                </a:ln>
                <a:solidFill>
                  <a:prstClr val="black"/>
                </a:solidFill>
                <a:effectLst/>
                <a:uLnTx/>
                <a:uFillTx/>
                <a:latin typeface="Calibri"/>
                <a:ea typeface="+mn-ea"/>
                <a:cs typeface="+mn-cs"/>
              </a:rPr>
              <a:t>De wet van 4/11/20 houdende sociale maatregelen ingevolge de Covid-pandemie voegde dan ook de mogelijkheid van stemming per brief toe aan het artikel 57.</a:t>
            </a:r>
            <a:br>
              <a:rPr kumimoji="0" lang="nl-BE" sz="1200" b="1" i="1" u="none" strike="noStrike" kern="1200" cap="none" spc="0" normalizeH="0" baseline="0" noProof="0">
                <a:ln>
                  <a:noFill/>
                </a:ln>
                <a:solidFill>
                  <a:prstClr val="black"/>
                </a:solidFill>
                <a:effectLst/>
                <a:uLnTx/>
                <a:uFillTx/>
                <a:latin typeface="Calibri"/>
                <a:ea typeface="+mn-ea"/>
                <a:cs typeface="+mn-cs"/>
              </a:rPr>
            </a:br>
            <a:r>
              <a:rPr kumimoji="0" lang="nl-BE" sz="1200" b="1" i="1" u="none" strike="noStrike" kern="1200" cap="none" spc="0" normalizeH="0" baseline="0" noProof="0">
                <a:ln>
                  <a:noFill/>
                </a:ln>
                <a:solidFill>
                  <a:prstClr val="black"/>
                </a:solidFill>
                <a:effectLst/>
                <a:uLnTx/>
                <a:uFillTx/>
                <a:latin typeface="Calibri"/>
                <a:ea typeface="+mn-ea"/>
                <a:cs typeface="+mn-cs"/>
              </a:rPr>
              <a:t>De Groep van 10 had gevraagd om akkoorden af te sluiten in die zin.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In een betrokken bedrijf met meer dan 1000 werknemers had de arbeidsarts ook in die zin opgeroepen.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De ACLVB weigerde echter met als argumentatie “een strategische beslissing” waardoor we ons volgens de </a:t>
            </a:r>
            <a:r>
              <a:rPr kumimoji="0" lang="nl-BE" sz="1200" b="1" i="1" u="none" strike="noStrike" kern="1200" cap="none" spc="0" normalizeH="0" baseline="0" noProof="0" err="1">
                <a:ln>
                  <a:noFill/>
                </a:ln>
                <a:solidFill>
                  <a:prstClr val="black"/>
                </a:solidFill>
                <a:effectLst/>
                <a:uLnTx/>
                <a:uFillTx/>
                <a:latin typeface="Calibri"/>
                <a:ea typeface="+mn-ea"/>
                <a:cs typeface="+mn-cs"/>
              </a:rPr>
              <a:t>rb</a:t>
            </a:r>
            <a:r>
              <a:rPr kumimoji="0" lang="nl-BE" sz="1200" b="1" i="1" u="none" strike="noStrike" kern="1200" cap="none" spc="0" normalizeH="0" baseline="0" noProof="0">
                <a:ln>
                  <a:noFill/>
                </a:ln>
                <a:solidFill>
                  <a:prstClr val="black"/>
                </a:solidFill>
                <a:effectLst/>
                <a:uLnTx/>
                <a:uFillTx/>
                <a:latin typeface="Calibri"/>
                <a:ea typeface="+mn-ea"/>
                <a:cs typeface="+mn-cs"/>
              </a:rPr>
              <a:t> positioneerden als een oppositievakbond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Die weigering werd door de </a:t>
            </a:r>
            <a:r>
              <a:rPr kumimoji="0" lang="nl-BE" sz="1200" b="1" i="1" u="none" strike="noStrike" kern="1200" cap="none" spc="0" normalizeH="0" baseline="0" noProof="0" err="1">
                <a:ln>
                  <a:noFill/>
                </a:ln>
                <a:solidFill>
                  <a:prstClr val="black"/>
                </a:solidFill>
                <a:effectLst/>
                <a:uLnTx/>
                <a:uFillTx/>
                <a:latin typeface="Calibri"/>
                <a:ea typeface="+mn-ea"/>
                <a:cs typeface="+mn-cs"/>
              </a:rPr>
              <a:t>rb</a:t>
            </a:r>
            <a:r>
              <a:rPr kumimoji="0" lang="nl-BE" sz="1200" b="1" i="1" u="none" strike="noStrike" kern="1200" cap="none" spc="0" normalizeH="0" baseline="0" noProof="0">
                <a:ln>
                  <a:noFill/>
                </a:ln>
                <a:solidFill>
                  <a:prstClr val="black"/>
                </a:solidFill>
                <a:effectLst/>
                <a:uLnTx/>
                <a:uFillTx/>
                <a:latin typeface="Calibri"/>
                <a:ea typeface="+mn-ea"/>
                <a:cs typeface="+mn-cs"/>
              </a:rPr>
              <a:t> aanzien als rechtsmisbruik  (uitoefening van een recht die de grenzen overschrijdt van een normaal en redelijk persoon, onevenwicht tussen voordeel dat bekomen wordt en het veroorzaakte nadeel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Henegouwen </a:t>
            </a:r>
            <a:r>
              <a:rPr kumimoji="0" lang="nl-BE" sz="1200" b="1" i="1" u="none" strike="noStrike" kern="1200" cap="none" spc="0" normalizeH="0" baseline="0" noProof="0" err="1">
                <a:ln>
                  <a:noFill/>
                </a:ln>
                <a:solidFill>
                  <a:prstClr val="black"/>
                </a:solidFill>
                <a:effectLst/>
                <a:uLnTx/>
                <a:uFillTx/>
                <a:latin typeface="Calibri"/>
                <a:ea typeface="+mn-ea"/>
                <a:cs typeface="+mn-cs"/>
              </a:rPr>
              <a:t>Afd</a:t>
            </a:r>
            <a:r>
              <a:rPr kumimoji="0" lang="nl-BE" sz="1200" b="1" i="1" u="none" strike="noStrike" kern="1200" cap="none" spc="0" normalizeH="0" baseline="0" noProof="0">
                <a:ln>
                  <a:noFill/>
                </a:ln>
                <a:solidFill>
                  <a:prstClr val="black"/>
                </a:solidFill>
                <a:effectLst/>
                <a:uLnTx/>
                <a:uFillTx/>
                <a:latin typeface="Calibri"/>
                <a:ea typeface="+mn-ea"/>
                <a:cs typeface="+mn-cs"/>
              </a:rPr>
              <a:t> Charleroi 5/2/21; AR 20/1839)</a:t>
            </a:r>
          </a:p>
          <a:p>
            <a:endParaRPr lang="nl-BE" b="0"/>
          </a:p>
        </p:txBody>
      </p:sp>
      <p:sp>
        <p:nvSpPr>
          <p:cNvPr id="4" name="Tijdelijke aanduiding voor datum 3"/>
          <p:cNvSpPr>
            <a:spLocks noGrp="1"/>
          </p:cNvSpPr>
          <p:nvPr>
            <p:ph type="dt" idx="10"/>
          </p:nvPr>
        </p:nvSpPr>
        <p:spPr/>
        <p:txBody>
          <a:bodyPr/>
          <a:lstStyle/>
          <a:p>
            <a:fld id="{F4D5AB85-13BF-4A9B-A28F-BDD0D9540A15}"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33</a:t>
            </a:fld>
            <a:endParaRPr lang="nl-BE"/>
          </a:p>
        </p:txBody>
      </p:sp>
    </p:spTree>
    <p:extLst>
      <p:ext uri="{BB962C8B-B14F-4D97-AF65-F5344CB8AC3E}">
        <p14:creationId xmlns:p14="http://schemas.microsoft.com/office/powerpoint/2010/main" val="1205931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492B2-20CB-454E-8AA3-E43BF3DB4E3A}" type="datetime1">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5/01/2024</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FFCE2-AD00-441A-9884-3553CEA43671}"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6000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a:bodyPr>
          <a:lstStyle/>
          <a:p>
            <a:r>
              <a:rPr lang="nl-BE" u="sng">
                <a:hlinkClick r:id="rId3" action="ppaction://hlinkfile"/>
              </a:rPr>
              <a:t>Art.</a:t>
            </a:r>
            <a:r>
              <a:rPr lang="nl-BE" u="sng"/>
              <a:t> </a:t>
            </a:r>
            <a:r>
              <a:rPr lang="nl-BE" u="sng">
                <a:hlinkClick r:id="rId4" action="ppaction://hlinkfile"/>
              </a:rPr>
              <a:t>13</a:t>
            </a:r>
            <a:r>
              <a:rPr lang="nl-BE" u="sng"/>
              <a:t>.§ 1</a:t>
            </a:r>
            <a:r>
              <a:rPr lang="nl-BE" u="sng" baseline="0"/>
              <a:t> verkiezingswet</a:t>
            </a:r>
          </a:p>
          <a:p>
            <a:r>
              <a:rPr lang="nl-BE"/>
              <a:t>Indien gedurende de periode van de dag van de aanplakking van het bericht X</a:t>
            </a:r>
            <a:r>
              <a:rPr lang="nl-BE" baseline="0"/>
              <a:t> </a:t>
            </a:r>
            <a:r>
              <a:rPr lang="nl-BE"/>
              <a:t>en de dag van de verkiezingen </a:t>
            </a:r>
            <a:r>
              <a:rPr lang="nl-BE" b="1"/>
              <a:t>de meerderheid </a:t>
            </a:r>
            <a:r>
              <a:rPr lang="nl-BE"/>
              <a:t>van de werknemers van de betrokken categorie arbeiders of bedienden bij </a:t>
            </a:r>
            <a:r>
              <a:rPr lang="nl-BE" b="1"/>
              <a:t>een staking </a:t>
            </a:r>
            <a:r>
              <a:rPr lang="nl-BE"/>
              <a:t>betrokken is of indien </a:t>
            </a:r>
            <a:r>
              <a:rPr lang="nl-BE" b="1"/>
              <a:t>25%</a:t>
            </a:r>
            <a:r>
              <a:rPr lang="nl-BE"/>
              <a:t> van de betrokken categorie arbeiders of bedienden </a:t>
            </a:r>
            <a:r>
              <a:rPr lang="nl-BE" b="1"/>
              <a:t>tijdelijk werkloos is</a:t>
            </a:r>
            <a:r>
              <a:rPr lang="nl-BE"/>
              <a:t>, kunnen de kiesverrichtingen op verzoek van een representatieve organisatie die kandidaten kan voordragen worden geschorst vanaf de dag van de aanplakking van het bericht dat de datum van de verkiezingen aankondigt.</a:t>
            </a:r>
          </a:p>
          <a:p>
            <a:br>
              <a:rPr lang="nl-BE"/>
            </a:br>
            <a:r>
              <a:rPr lang="nl-BE"/>
              <a:t>De werkgever en de representatieve werknemersorganisaties die kandidaten kunnen voordragen kunnen nochtans beslissen deze verrichtingen voort te zetten.</a:t>
            </a:r>
          </a:p>
          <a:p>
            <a:r>
              <a:rPr lang="nl-BE"/>
              <a:t>Bij ontstentenis van dergelijk akkoord stellen zij de datum vast waarop de kiesverrichtingen worden geschorst.</a:t>
            </a:r>
            <a:br>
              <a:rPr lang="nl-BE"/>
            </a:br>
            <a:r>
              <a:rPr lang="nl-BE"/>
              <a:t>Indien zij nalaten dit te doen, neemt de schorsing een aanvang op het ogenblik dat de voorwaarden, vastgesteld in het eerste lid, vervuld zijn.</a:t>
            </a:r>
          </a:p>
          <a:p>
            <a:r>
              <a:rPr lang="nl-BE" strike="sngStrike"/>
              <a:t>De schorsing neemt een einde op de dag waarop de voorwaarden vastgesteld in het eerste lid, niet meer vervuld zijn.</a:t>
            </a:r>
          </a:p>
          <a:p>
            <a:pPr algn="l"/>
            <a:r>
              <a:rPr lang="nl-BE" sz="1200" b="1" i="1" u="none" strike="noStrike" baseline="0">
                <a:latin typeface="Verdana-Bold"/>
              </a:rPr>
              <a:t>De werkgever en de representatieve werknemersorganisaties die kandidaten kunnen voordragen komen de datum overeen waarop de kiesverrichtingen worden hernomen.</a:t>
            </a:r>
          </a:p>
          <a:p>
            <a:pPr algn="l"/>
            <a:r>
              <a:rPr lang="nl-BE" sz="1200" b="1" i="1" u="none" strike="noStrike" baseline="0">
                <a:latin typeface="Verdana-Bold"/>
              </a:rPr>
              <a:t>Bij ontstentenis van akkoord, neemt de schorsing een einde op de dag waarop de voorwaarden vastgesteld in het eerste lid, niet meer vervuld zijn.</a:t>
            </a:r>
            <a:br>
              <a:rPr lang="nl-BE" sz="1200" b="1" i="1" u="none" strike="noStrike" baseline="0">
                <a:latin typeface="Verdana-Bold"/>
              </a:rPr>
            </a:br>
            <a:endParaRPr lang="nl-BE" i="1"/>
          </a:p>
          <a:p>
            <a:r>
              <a:rPr lang="nl-BE"/>
              <a:t>Door wijziging wet in 2016</a:t>
            </a:r>
            <a:r>
              <a:rPr lang="nl-BE" baseline="0"/>
              <a:t> moet sociale inspectie niet meer verwittigd worden wanneer er geen akkoord is tussen WG en vakorganisaties</a:t>
            </a:r>
            <a:endParaRPr lang="nl-BE"/>
          </a:p>
        </p:txBody>
      </p:sp>
      <p:sp>
        <p:nvSpPr>
          <p:cNvPr id="4" name="Tijdelijke aanduiding voor datum 3"/>
          <p:cNvSpPr>
            <a:spLocks noGrp="1"/>
          </p:cNvSpPr>
          <p:nvPr>
            <p:ph type="dt" idx="10"/>
          </p:nvPr>
        </p:nvSpPr>
        <p:spPr/>
        <p:txBody>
          <a:bodyPr/>
          <a:lstStyle/>
          <a:p>
            <a:fld id="{69E6692F-6DB5-4379-85A0-82FFCE302519}"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35</a:t>
            </a:fld>
            <a:endParaRPr lang="nl-BE"/>
          </a:p>
        </p:txBody>
      </p:sp>
    </p:spTree>
    <p:extLst>
      <p:ext uri="{BB962C8B-B14F-4D97-AF65-F5344CB8AC3E}">
        <p14:creationId xmlns:p14="http://schemas.microsoft.com/office/powerpoint/2010/main" val="2138113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492B2-20CB-454E-8AA3-E43BF3DB4E3A}" type="datetime1">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5/01/2024</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FFCE2-AD00-441A-9884-3553CEA43671}"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98110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hlinkClick r:id="rId3" action="ppaction://hlinkfile"/>
              </a:rPr>
              <a:t>Art.</a:t>
            </a:r>
            <a:r>
              <a:rPr lang="nl-BE"/>
              <a:t> </a:t>
            </a:r>
            <a:r>
              <a:rPr lang="nl-BE">
                <a:hlinkClick r:id="rId4" action="ppaction://hlinkfile"/>
              </a:rPr>
              <a:t>46</a:t>
            </a:r>
            <a:r>
              <a:rPr lang="nl-BE" baseline="0"/>
              <a:t> verkiezingswet</a:t>
            </a:r>
          </a:p>
          <a:p>
            <a:r>
              <a:rPr lang="nl-BE" b="1"/>
              <a:t>Ten laatste de 13de dag die de verkiezingen voorafgaat (dus Y-13=X+77) </a:t>
            </a:r>
            <a:r>
              <a:rPr lang="nl-BE"/>
              <a:t>schrapt </a:t>
            </a:r>
            <a:r>
              <a:rPr lang="nl-BE" b="1"/>
              <a:t>de raad of het comité</a:t>
            </a:r>
            <a:r>
              <a:rPr lang="nl-BE"/>
              <a:t>, bij een beslissing genomen met </a:t>
            </a:r>
            <a:r>
              <a:rPr lang="nl-BE" b="1"/>
              <a:t>eenparigheid </a:t>
            </a:r>
            <a:r>
              <a:rPr lang="nl-BE"/>
              <a:t>van stemmen, de werknemers die geen deel meer uitmaken van de onderneming op het ogenblik waarop de beslissing wordt genomen, van de kiezerslijsten.</a:t>
            </a:r>
          </a:p>
          <a:p>
            <a:r>
              <a:rPr lang="nl-BE"/>
              <a:t>De raad of het comité schrapt eveneens, bij een beslissing genomen met eenparigheid van stemmen, de </a:t>
            </a:r>
            <a:r>
              <a:rPr lang="nl-BE" b="1"/>
              <a:t>uitzendkrachten</a:t>
            </a:r>
            <a:r>
              <a:rPr lang="nl-BE"/>
              <a:t> die niet voldoen aan de kiesvoorwaarden van de kiezerslijsten.</a:t>
            </a:r>
            <a:br>
              <a:rPr lang="nl-BE"/>
            </a:br>
            <a:endParaRPr lang="nl-BE"/>
          </a:p>
          <a:p>
            <a:r>
              <a:rPr lang="nl-BE"/>
              <a:t>Bij ontstentenis van een raad of een comité, wordt deze beslissing genomen door de werkgever met het akkoord van alle leden van de vakbondsafvaardiging.</a:t>
            </a:r>
            <a:br>
              <a:rPr lang="nl-BE"/>
            </a:br>
            <a:r>
              <a:rPr lang="nl-BE"/>
              <a:t>Deze beslissingen zijn niet vatbaar voor beroep.</a:t>
            </a:r>
            <a:br>
              <a:rPr lang="nl-BE"/>
            </a:br>
            <a:r>
              <a:rPr lang="nl-BE"/>
              <a:t>Deze schrappingen hebben geen gevolgen voor de samenstelling van de kiescolleges en -bureaus.</a:t>
            </a:r>
          </a:p>
          <a:p>
            <a:endParaRPr lang="nl-BE"/>
          </a:p>
          <a:p>
            <a:r>
              <a:rPr lang="nl-BE"/>
              <a:t>Schrapping WN die geen deel meer uitmaken </a:t>
            </a:r>
            <a:r>
              <a:rPr lang="nl-BE" b="1"/>
              <a:t>op de dag van de beslissing</a:t>
            </a:r>
          </a:p>
          <a:p>
            <a:r>
              <a:rPr lang="nl-BE" b="1"/>
              <a:t>WN nog in dienst op</a:t>
            </a:r>
            <a:r>
              <a:rPr lang="nl-BE" b="1" baseline="0"/>
              <a:t> Y-13 mag niet geschrapt worden zelfs indien hij niet meer in de onderneming zal zijn op Y</a:t>
            </a:r>
            <a:endParaRPr lang="nl-BE" b="1"/>
          </a:p>
        </p:txBody>
      </p:sp>
      <p:sp>
        <p:nvSpPr>
          <p:cNvPr id="4" name="Tijdelijke aanduiding voor datum 3"/>
          <p:cNvSpPr>
            <a:spLocks noGrp="1"/>
          </p:cNvSpPr>
          <p:nvPr>
            <p:ph type="dt" idx="10"/>
          </p:nvPr>
        </p:nvSpPr>
        <p:spPr/>
        <p:txBody>
          <a:bodyPr/>
          <a:lstStyle/>
          <a:p>
            <a:fld id="{0D5B74DB-1219-4E48-A173-F46A3B7A74C9}"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37</a:t>
            </a:fld>
            <a:endParaRPr lang="nl-BE"/>
          </a:p>
        </p:txBody>
      </p:sp>
    </p:spTree>
    <p:extLst>
      <p:ext uri="{BB962C8B-B14F-4D97-AF65-F5344CB8AC3E}">
        <p14:creationId xmlns:p14="http://schemas.microsoft.com/office/powerpoint/2010/main" val="40507006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492B2-20CB-454E-8AA3-E43BF3DB4E3A}" type="datetime1">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5/01/2024</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FFCE2-AD00-441A-9884-3553CEA43671}"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3599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r>
              <a:rPr lang="nl-BE" sz="1200" b="1" u="none" kern="1200">
                <a:solidFill>
                  <a:schemeClr val="tx1"/>
                </a:solidFill>
                <a:latin typeface="+mn-lt"/>
                <a:ea typeface="+mn-ea"/>
                <a:cs typeface="+mn-cs"/>
                <a:hlinkClick r:id="rId3" action="ppaction://hlinkfile">
                  <a:extLst>
                    <a:ext uri="{A12FA001-AC4F-418D-AE19-62706E023703}">
                      <ahyp:hlinkClr xmlns:ahyp="http://schemas.microsoft.com/office/drawing/2018/hyperlinkcolor" val="tx"/>
                    </a:ext>
                  </a:extLst>
                </a:hlinkClick>
              </a:rPr>
              <a:t>Opdracht in groepjes ?</a:t>
            </a:r>
          </a:p>
          <a:p>
            <a:endParaRPr lang="nl-BE" u="sng">
              <a:hlinkClick r:id="rId3" action="ppaction://hlinkfile"/>
            </a:endParaRPr>
          </a:p>
          <a:p>
            <a:r>
              <a:rPr lang="nl-BE" u="sng">
                <a:hlinkClick r:id="rId3" action="ppaction://hlinkfile"/>
              </a:rPr>
              <a:t>Art.</a:t>
            </a:r>
            <a:r>
              <a:rPr lang="nl-BE" u="sng"/>
              <a:t> </a:t>
            </a:r>
            <a:r>
              <a:rPr lang="nl-BE" u="sng">
                <a:hlinkClick r:id="rId4" action="ppaction://hlinkfile"/>
              </a:rPr>
              <a:t>78</a:t>
            </a:r>
            <a:r>
              <a:rPr lang="nl-BE" u="sng" baseline="0"/>
              <a:t> verkiezingswet</a:t>
            </a:r>
            <a:endParaRPr lang="nl-BE" sz="1200" u="sng" kern="1200" baseline="30000">
              <a:solidFill>
                <a:schemeClr val="tx1"/>
              </a:solidFill>
              <a:effectLst/>
              <a:latin typeface="+mn-lt"/>
              <a:ea typeface="+mn-ea"/>
              <a:cs typeface="+mn-cs"/>
            </a:endParaRPr>
          </a:p>
          <a:p>
            <a:r>
              <a:rPr lang="nl-BE"/>
              <a:t>§ 1. De kiesprocedure </a:t>
            </a:r>
            <a:r>
              <a:rPr lang="nl-BE" b="1"/>
              <a:t>wordt</a:t>
            </a:r>
            <a:r>
              <a:rPr lang="nl-BE"/>
              <a:t> </a:t>
            </a:r>
            <a:r>
              <a:rPr lang="nl-BE" b="1"/>
              <a:t>volledig stopgezet wanneer geen enkele kandidatenlijst werd ingediend </a:t>
            </a:r>
            <a:r>
              <a:rPr lang="nl-BE"/>
              <a:t>voor geen enkele werknemerscategorie overeenkomstig de bepalingen van artikel 33.</a:t>
            </a:r>
            <a:br>
              <a:rPr lang="nl-BE"/>
            </a:br>
            <a:r>
              <a:rPr lang="nl-BE"/>
              <a:t>Hetzelfde geldt wanneer alle in overeenstemming met de voorschriften van artikel 33 ingediende kandidaturen ingetrokken werden overeenkomstig de bepalingen van artikel 37 of nietig verklaard werden door de arbeidsrechtbank in het kader van het beroep geregeld door artikel </a:t>
            </a:r>
            <a:br>
              <a:rPr lang="nl-BE"/>
            </a:br>
            <a:r>
              <a:rPr lang="nl-BE"/>
              <a:t>Bij gebrek aan kandidaten moet de stemming niet georganiseerd worden.</a:t>
            </a:r>
          </a:p>
          <a:p>
            <a:r>
              <a:rPr lang="nl-BE"/>
              <a:t>De werkgever neemt zelf de beslissing om de kiesprocedure stop te zetten na verloop van de in artikel 33 bepaalde termijn of, in voorkomend geval na kennisgeving van het vonnis dat alle kandidaturen zou nietig verklaren in het kader van het beroep geregeld door artikel 39</a:t>
            </a:r>
          </a:p>
          <a:p>
            <a:endParaRPr lang="nl-BE"/>
          </a:p>
          <a:p>
            <a:r>
              <a:rPr lang="nl-BE"/>
              <a:t>De werkgever plakt </a:t>
            </a:r>
            <a:r>
              <a:rPr lang="nl-BE" b="1"/>
              <a:t>op dezelfde plaatsen als het bericht dat de datum van de verkiezingen aankondigt</a:t>
            </a:r>
            <a:r>
              <a:rPr lang="nl-BE"/>
              <a:t>, een bericht, overeenkomstig het model dat als bijlage gaat bij deze wet, aan met vermelding van zijn beslissing tot stopzetting van de kiesprocedure en van de reden waarom er geen stemming heeft plaatsgevonden.</a:t>
            </a:r>
          </a:p>
          <a:p>
            <a:r>
              <a:rPr lang="nl-BE"/>
              <a:t>Deze aanplakking mag worden vervangen door het ter beschikking stellen van een elektronisch document, voor zover alle werknemers hiertoe tijdens hun normale werkuren toegang hebben.</a:t>
            </a:r>
          </a:p>
          <a:p>
            <a:r>
              <a:rPr lang="nl-BE"/>
              <a:t>Tegelijkertijd verzendt hij een afschrift van dit bericht aan de Directeur-generaal van </a:t>
            </a:r>
            <a:r>
              <a:rPr lang="nl-BE" b="1" i="1"/>
              <a:t>de Algemene Directie Arbeidsrecht en Juridische studiën </a:t>
            </a:r>
            <a:r>
              <a:rPr lang="nl-BE" strike="sngStrike"/>
              <a:t>ADIW</a:t>
            </a:r>
            <a:r>
              <a:rPr lang="nl-BE"/>
              <a:t> van de FOD WASO per post of op elektronische wijze via de webapplicatie die precies daartoe werd voorzien op de website van de FOD WASO.</a:t>
            </a:r>
            <a:br>
              <a:rPr lang="nl-BE"/>
            </a:br>
            <a:endParaRPr lang="nl-BE"/>
          </a:p>
          <a:p>
            <a:r>
              <a:rPr lang="nl-BE"/>
              <a:t>Een afschrift van de beslissing wordt, bij een aangetekend schrijven, ook naar de betrokken representatieve werknemers- en kaderledenorganisaties verzonden; hij moet echter niet overgaan tot deze verzending indien het afschrift gestuurd werd aan de Directeur-generaal van </a:t>
            </a:r>
            <a:r>
              <a:rPr lang="nl-BE" b="1" i="1"/>
              <a:t>de Algemene Directie Arbeidsrecht en Juridische studiën </a:t>
            </a:r>
            <a:r>
              <a:rPr lang="nl-BE"/>
              <a:t>FOD WASO op elektronische wijze via de webapplicatie die precies daartoe werd voorzien.</a:t>
            </a:r>
            <a:br>
              <a:rPr lang="nl-BE"/>
            </a:br>
            <a:r>
              <a:rPr lang="nl-BE"/>
              <a:t>Volgend op deze beslissing van de werkgever moet </a:t>
            </a:r>
            <a:r>
              <a:rPr lang="nl-BE" b="1"/>
              <a:t>geen enkel stembureau samengesteld </a:t>
            </a:r>
            <a:r>
              <a:rPr lang="nl-BE"/>
              <a:t>worden en moet niet overgegaan worden tot de verzending of de overhandiging van de oproepingsbrieven.</a:t>
            </a:r>
          </a:p>
          <a:p>
            <a:endParaRPr lang="nl-BE"/>
          </a:p>
          <a:p>
            <a:endParaRPr lang="nl-BE"/>
          </a:p>
        </p:txBody>
      </p:sp>
      <p:sp>
        <p:nvSpPr>
          <p:cNvPr id="4" name="Tijdelijke aanduiding voor datum 3"/>
          <p:cNvSpPr>
            <a:spLocks noGrp="1"/>
          </p:cNvSpPr>
          <p:nvPr>
            <p:ph type="dt" idx="10"/>
          </p:nvPr>
        </p:nvSpPr>
        <p:spPr/>
        <p:txBody>
          <a:bodyPr/>
          <a:lstStyle/>
          <a:p>
            <a:fld id="{AD2B4DD0-C012-4ADE-B154-511418DAE6C3}"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39</a:t>
            </a:fld>
            <a:endParaRPr lang="nl-BE"/>
          </a:p>
        </p:txBody>
      </p:sp>
    </p:spTree>
    <p:extLst>
      <p:ext uri="{BB962C8B-B14F-4D97-AF65-F5344CB8AC3E}">
        <p14:creationId xmlns:p14="http://schemas.microsoft.com/office/powerpoint/2010/main" val="2543117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40000" lnSpcReduction="20000"/>
          </a:bodyPr>
          <a:lstStyle/>
          <a:p>
            <a:pPr>
              <a:lnSpc>
                <a:spcPct val="90000"/>
              </a:lnSpc>
              <a:defRPr/>
            </a:pPr>
            <a:r>
              <a:rPr lang="nl-BE" altLang="nl-BE" sz="2200" b="1">
                <a:latin typeface="Calibri" panose="020F0502020204030204" pitchFamily="34" charset="0"/>
              </a:rPr>
              <a:t>Wie</a:t>
            </a:r>
            <a:r>
              <a:rPr lang="nl-BE" altLang="nl-BE" sz="2200">
                <a:latin typeface="Calibri" panose="020F0502020204030204" pitchFamily="34" charset="0"/>
              </a:rPr>
              <a:t> kan er kandidatenlijsten indienen? </a:t>
            </a:r>
          </a:p>
          <a:p>
            <a:pPr lvl="1">
              <a:lnSpc>
                <a:spcPct val="90000"/>
              </a:lnSpc>
              <a:defRPr/>
            </a:pPr>
            <a:r>
              <a:rPr lang="nl-BE" altLang="nl-BE" sz="1800" b="1">
                <a:latin typeface="Calibri" panose="020F0502020204030204" pitchFamily="34" charset="0"/>
              </a:rPr>
              <a:t>Nationale</a:t>
            </a:r>
            <a:r>
              <a:rPr lang="nl-BE" altLang="nl-BE" sz="1800">
                <a:latin typeface="Calibri" panose="020F0502020204030204" pitchFamily="34" charset="0"/>
              </a:rPr>
              <a:t> interprofessionele representatieve vakorganisaties (ACLVB, ACV,ABVV) of hun volmachthebbers</a:t>
            </a:r>
          </a:p>
          <a:p>
            <a:pPr lvl="1">
              <a:lnSpc>
                <a:spcPct val="90000"/>
              </a:lnSpc>
              <a:defRPr/>
            </a:pPr>
            <a:r>
              <a:rPr lang="nl-BE" altLang="nl-BE" sz="1800">
                <a:latin typeface="Calibri" panose="020F0502020204030204" pitchFamily="34" charset="0"/>
              </a:rPr>
              <a:t>Representatieve organisatie van </a:t>
            </a:r>
            <a:r>
              <a:rPr lang="nl-BE" altLang="nl-BE" sz="1800" b="1">
                <a:latin typeface="Calibri" panose="020F0502020204030204" pitchFamily="34" charset="0"/>
              </a:rPr>
              <a:t>kaderleden</a:t>
            </a:r>
            <a:r>
              <a:rPr lang="nl-BE" altLang="nl-BE" sz="1800">
                <a:latin typeface="Calibri" panose="020F0502020204030204" pitchFamily="34" charset="0"/>
              </a:rPr>
              <a:t> (NCK) en </a:t>
            </a:r>
            <a:r>
              <a:rPr lang="nl-BE" altLang="nl-BE" sz="1800" b="1">
                <a:latin typeface="Calibri" panose="020F0502020204030204" pitchFamily="34" charset="0"/>
              </a:rPr>
              <a:t>huislijsten</a:t>
            </a:r>
            <a:r>
              <a:rPr lang="nl-BE" altLang="nl-BE" sz="1800">
                <a:latin typeface="Calibri" panose="020F0502020204030204" pitchFamily="34" charset="0"/>
              </a:rPr>
              <a:t> </a:t>
            </a:r>
          </a:p>
          <a:p>
            <a:pPr lvl="0">
              <a:lnSpc>
                <a:spcPct val="90000"/>
              </a:lnSpc>
              <a:defRPr/>
            </a:pPr>
            <a:r>
              <a:rPr lang="nl-BE" altLang="nl-BE" sz="2200" b="1">
                <a:latin typeface="Calibri" panose="020F0502020204030204" pitchFamily="34" charset="0"/>
              </a:rPr>
              <a:t>Hoeveel kandidaten </a:t>
            </a:r>
            <a:r>
              <a:rPr lang="nl-BE" altLang="nl-BE" sz="2200">
                <a:latin typeface="Calibri" panose="020F0502020204030204" pitchFamily="34" charset="0"/>
              </a:rPr>
              <a:t>mogen er op een lijst?</a:t>
            </a:r>
          </a:p>
          <a:p>
            <a:pPr lvl="1">
              <a:lnSpc>
                <a:spcPct val="90000"/>
              </a:lnSpc>
              <a:defRPr/>
            </a:pPr>
            <a:r>
              <a:rPr lang="nl-BE" altLang="nl-BE" sz="1800">
                <a:latin typeface="Calibri" panose="020F0502020204030204" pitchFamily="34" charset="0"/>
              </a:rPr>
              <a:t>Maximum 2 x het aantal mandaten</a:t>
            </a:r>
          </a:p>
          <a:p>
            <a:pPr>
              <a:lnSpc>
                <a:spcPct val="90000"/>
              </a:lnSpc>
              <a:defRPr/>
            </a:pPr>
            <a:r>
              <a:rPr lang="nl-BE" altLang="nl-BE" sz="2200">
                <a:latin typeface="Calibri" panose="020F0502020204030204" pitchFamily="34" charset="0"/>
              </a:rPr>
              <a:t>Voor </a:t>
            </a:r>
            <a:r>
              <a:rPr lang="nl-BE" altLang="nl-BE" sz="2200" b="1">
                <a:latin typeface="Calibri" panose="020F0502020204030204" pitchFamily="34" charset="0"/>
              </a:rPr>
              <a:t>welke categorieën </a:t>
            </a:r>
            <a:r>
              <a:rPr lang="nl-BE" altLang="nl-BE" sz="2200">
                <a:latin typeface="Calibri" panose="020F0502020204030204" pitchFamily="34" charset="0"/>
              </a:rPr>
              <a:t>werknemers kunnen er lijsten worden ingediend?</a:t>
            </a:r>
          </a:p>
          <a:p>
            <a:pPr lvl="1">
              <a:lnSpc>
                <a:spcPct val="90000"/>
              </a:lnSpc>
              <a:defRPr/>
            </a:pPr>
            <a:r>
              <a:rPr lang="nl-BE" altLang="nl-BE" sz="1800">
                <a:latin typeface="Calibri" panose="020F0502020204030204" pitchFamily="34" charset="0"/>
              </a:rPr>
              <a:t>Arbeiders – bedienden – kaders (doch enkel voor OR en minstens 15) – jongeren (minstens 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u="sng">
              <a:hlinkClick r:id="rId3" action="ppaction://hlinkfil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u="sng">
                <a:hlinkClick r:id="rId3" action="ppaction://hlinkfile"/>
              </a:rPr>
              <a:t>Art.</a:t>
            </a:r>
            <a:r>
              <a:rPr lang="nl-BE" u="sng"/>
              <a:t> </a:t>
            </a:r>
            <a:r>
              <a:rPr lang="nl-BE" u="sng">
                <a:hlinkClick r:id="rId4" action="ppaction://hlinkfile"/>
              </a:rPr>
              <a:t>33</a:t>
            </a:r>
            <a:r>
              <a:rPr lang="nl-BE" u="sng"/>
              <a:t> verkiezingswet</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t>§ 1. </a:t>
            </a:r>
            <a:r>
              <a:rPr lang="nl-BE" b="1"/>
              <a:t>Tot uiterlijk</a:t>
            </a:r>
            <a:r>
              <a:rPr lang="nl-BE" b="1" baseline="0"/>
              <a:t> 35</a:t>
            </a:r>
            <a:r>
              <a:rPr lang="nl-BE" b="1"/>
              <a:t> dagen na de aanplakking van het bericht dat de datum van de verkiezingen aankondigt</a:t>
            </a:r>
            <a:r>
              <a:rPr lang="nl-BE"/>
              <a:t>, kunnen de </a:t>
            </a:r>
            <a:r>
              <a:rPr lang="nl-BE" b="1"/>
              <a:t>representatieve werknemersorganisaties </a:t>
            </a:r>
            <a:r>
              <a:rPr lang="nl-BE"/>
              <a:t>bedoeld in artikel 4, 6°, a), of hun </a:t>
            </a:r>
            <a:r>
              <a:rPr lang="nl-BE" b="1"/>
              <a:t>volmachthebbers</a:t>
            </a:r>
            <a:r>
              <a:rPr lang="nl-BE"/>
              <a:t> bij de werkgever kandidatenlijsten indienen.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t>In de ondernemingen die ten minstens 15 kaderleden tewerkstellen, kunnen kandidatenlijsten tot verkiezing van de personeelsafgevaardigden die in de raad de kaderleden vertegenwoordigen eveneens worden ingediend door :</a:t>
            </a:r>
            <a:br>
              <a:rPr lang="nl-BE"/>
            </a:br>
            <a:r>
              <a:rPr lang="nl-BE"/>
              <a:t>   1° de </a:t>
            </a:r>
            <a:r>
              <a:rPr lang="nl-BE" b="1"/>
              <a:t>representatieve organisaties van kaderleden</a:t>
            </a:r>
            <a:r>
              <a:rPr lang="nl-BE"/>
              <a:t>;</a:t>
            </a:r>
            <a:br>
              <a:rPr lang="nl-BE"/>
            </a:br>
            <a:r>
              <a:rPr lang="nl-BE"/>
              <a:t>   2° ten minste </a:t>
            </a:r>
            <a:r>
              <a:rPr lang="nl-BE" b="1"/>
              <a:t>10 pct. van het aantal kaderleden </a:t>
            </a:r>
            <a:r>
              <a:rPr lang="nl-BE"/>
              <a:t>van de onderneming, met dien verstande dat het aantal ondertekenaars ter ondersteuning van deze lijst niet kleiner mag zijn dan vijf indien het aantal kaderleden minder bedraagt dan vijftig, en dan tien indien het aantal kaderleden minder bedraagt dan honderd; een kaderlid kan slechts één lijst ondersteunen.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a:p>
          <a:p>
            <a:pPr marL="0" marR="0" lvl="0" indent="0" algn="l" defTabSz="914400" rtl="0" eaLnBrk="1" fontAlgn="auto" latinLnBrk="0" hangingPunct="1">
              <a:lnSpc>
                <a:spcPct val="100000"/>
              </a:lnSpc>
              <a:spcBef>
                <a:spcPts val="0"/>
              </a:spcBef>
              <a:spcAft>
                <a:spcPts val="0"/>
              </a:spcAft>
              <a:buClrTx/>
              <a:buSzTx/>
              <a:buFontTx/>
              <a:buNone/>
              <a:tabLst/>
              <a:defRPr/>
            </a:pPr>
            <a:r>
              <a:rPr lang="nl-BE"/>
              <a:t>§ 4. De volmachthebbers die de kandidatenlijsten hebben ingediend in uitvoering van § 1 kunnen ook voor de kiesverrichtingen, zoals bepaald bij deze wet, gemandateerd worden, om te handelen in naam van de organisatie in wier naam ze een lijst hebben ingediend.]</a:t>
            </a:r>
            <a:br>
              <a:rPr lang="nl-BE"/>
            </a:br>
            <a:br>
              <a:rPr lang="nl-BE"/>
            </a:br>
            <a:r>
              <a:rPr lang="nl-BE" u="sng"/>
              <a:t>Artikel 4 verkiezingswet en artikel 14 § 1 °4</a:t>
            </a:r>
            <a:r>
              <a:rPr lang="nl-BE" u="sng" baseline="0"/>
              <a:t> wet van 48</a:t>
            </a:r>
            <a:endParaRPr lang="nl-BE" u="sng"/>
          </a:p>
          <a:p>
            <a:pPr marL="0" marR="0" lvl="0" indent="0" algn="l" defTabSz="914400" rtl="0" eaLnBrk="1" fontAlgn="auto" latinLnBrk="0" hangingPunct="1">
              <a:lnSpc>
                <a:spcPct val="100000"/>
              </a:lnSpc>
              <a:spcBef>
                <a:spcPts val="0"/>
              </a:spcBef>
              <a:spcAft>
                <a:spcPts val="0"/>
              </a:spcAft>
              <a:buClrTx/>
              <a:buSzTx/>
              <a:buFontTx/>
              <a:buNone/>
              <a:tabLst/>
              <a:defRPr/>
            </a:pPr>
            <a:r>
              <a:rPr lang="nl-BE"/>
              <a:t>Representatieve werknemersorganisaties :</a:t>
            </a:r>
            <a:br>
              <a:rPr lang="nl-BE"/>
            </a:br>
            <a:r>
              <a:rPr lang="nl-BE"/>
              <a:t>  a) de interprofessionele organisaties van werknemers, die voor het gehele land zijn opgericht en die in de Centrale Raad voor het bedrijfsleven en in de Nationale Arbeidsraad vertegenwoordigd zijn;</a:t>
            </a:r>
            <a:br>
              <a:rPr lang="nl-BE"/>
            </a:br>
            <a:r>
              <a:rPr lang="nl-BE"/>
              <a:t>  b) de professionele en interprofessionele organisaties die bij een onder a) bedoelde interprofessionele organisatie zijn aangesloten of er deel van uitmaken.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a:p>
          <a:p>
            <a:pPr marL="0" marR="0" lvl="0" indent="0" algn="l" defTabSz="914400" rtl="0" eaLnBrk="1" fontAlgn="auto" latinLnBrk="0" hangingPunct="1">
              <a:lnSpc>
                <a:spcPct val="100000"/>
              </a:lnSpc>
              <a:spcBef>
                <a:spcPts val="0"/>
              </a:spcBef>
              <a:spcAft>
                <a:spcPts val="0"/>
              </a:spcAft>
              <a:buClrTx/>
              <a:buSzTx/>
              <a:buFontTx/>
              <a:buNone/>
              <a:tabLst/>
              <a:defRPr/>
            </a:pPr>
            <a:r>
              <a:rPr lang="nl-BE" u="sng">
                <a:hlinkClick r:id="rId5" action="ppaction://hlinkfile"/>
              </a:rPr>
              <a:t>Art.</a:t>
            </a:r>
            <a:r>
              <a:rPr lang="nl-BE" u="sng"/>
              <a:t> </a:t>
            </a:r>
            <a:r>
              <a:rPr lang="nl-BE" u="sng">
                <a:hlinkClick r:id="rId6" action="ppaction://hlinkfile"/>
              </a:rPr>
              <a:t>20ter</a:t>
            </a:r>
            <a:r>
              <a:rPr lang="nl-BE" u="sng"/>
              <a:t> wet 48</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t>De afgevaardigden van het personeel worden verkozen op door de interprofessionele representatieve werknemersorganisaties in de zin van artikel 14, § 1, tweede lid, 4°, a), voorgedragen kandidatenlijsten.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t>Deze organisaties zijn gerechtigd om een volmacht te geven voor de neerlegging van deze kandidatenlijsten.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t>Ze mogen slechts een volmacht geven voor één enkele kandidatenlijst per werknemerscategorie waaraan één of meerdere mandaten werden toegekend.</a:t>
            </a:r>
            <a:br>
              <a:rPr lang="nl-BE"/>
            </a:br>
            <a:r>
              <a:rPr lang="nl-BE" u="sng">
                <a:hlinkClick r:id="rId7" action="ppaction://hlinkfile"/>
              </a:rPr>
              <a:t>Art.</a:t>
            </a:r>
            <a:r>
              <a:rPr lang="nl-BE" u="sng"/>
              <a:t> </a:t>
            </a:r>
            <a:r>
              <a:rPr lang="nl-BE" u="sng">
                <a:hlinkClick r:id="rId8" action="ppaction://hlinkfile"/>
              </a:rPr>
              <a:t>58</a:t>
            </a:r>
            <a:r>
              <a:rPr lang="nl-BE" u="sng"/>
              <a:t> wet 96</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t>Deze organisaties zijn gerechtigd om een volmacht te geven voor de neerlegging van deze kandidatenlijsten.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t>Ze mogen slechts een volmacht geven voor één enkele kandidatenlijst per werknemerscategorie waaraan éen of meerdere mandaten werden toegekend.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a:p>
          <a:p>
            <a:pPr marL="0" marR="0" lvl="0" indent="0" algn="l" defTabSz="914400" rtl="0" eaLnBrk="1" fontAlgn="auto" latinLnBrk="0" hangingPunct="1">
              <a:lnSpc>
                <a:spcPct val="100000"/>
              </a:lnSpc>
              <a:spcBef>
                <a:spcPts val="0"/>
              </a:spcBef>
              <a:spcAft>
                <a:spcPts val="0"/>
              </a:spcAft>
              <a:buClrTx/>
              <a:buSzTx/>
              <a:buFontTx/>
              <a:buNone/>
              <a:tabLst/>
              <a:defRPr/>
            </a:pPr>
            <a:r>
              <a:rPr lang="nl-BE"/>
              <a:t>Geen vermelding M/V op kandidatenlijst leidt niet tot ongeldigheid (</a:t>
            </a:r>
            <a:r>
              <a:rPr lang="nl-BE" err="1"/>
              <a:t>Arb</a:t>
            </a:r>
            <a:r>
              <a:rPr lang="nl-BE"/>
              <a:t> Brussel 30/4/12) want geslacht was duidelijk uit de voornaam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a:p>
          <a:p>
            <a:r>
              <a:rPr lang="nl-BE" sz="1200" b="1" kern="1200">
                <a:solidFill>
                  <a:schemeClr val="tx1"/>
                </a:solidFill>
                <a:effectLst/>
                <a:latin typeface="+mn-lt"/>
                <a:ea typeface="+mn-ea"/>
                <a:cs typeface="+mn-cs"/>
              </a:rPr>
              <a:t>Volmacht</a:t>
            </a:r>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Een vakorganisatie kan slechts 1 volmacht geven (</a:t>
            </a:r>
            <a:r>
              <a:rPr lang="nl-BE" sz="1200" kern="1200" err="1">
                <a:solidFill>
                  <a:schemeClr val="tx1"/>
                </a:solidFill>
                <a:effectLst/>
                <a:latin typeface="+mn-lt"/>
                <a:ea typeface="+mn-ea"/>
                <a:cs typeface="+mn-cs"/>
              </a:rPr>
              <a:t>Arb</a:t>
            </a:r>
            <a:r>
              <a:rPr lang="nl-BE" sz="1200" kern="1200">
                <a:solidFill>
                  <a:schemeClr val="tx1"/>
                </a:solidFill>
                <a:effectLst/>
                <a:latin typeface="+mn-lt"/>
                <a:ea typeface="+mn-ea"/>
                <a:cs typeface="+mn-cs"/>
              </a:rPr>
              <a:t> Brussel 28/4/08)</a:t>
            </a:r>
          </a:p>
          <a:p>
            <a:r>
              <a:rPr lang="nl-BE" sz="1200" kern="1200">
                <a:solidFill>
                  <a:schemeClr val="tx1"/>
                </a:solidFill>
                <a:effectLst/>
                <a:latin typeface="+mn-lt"/>
                <a:ea typeface="+mn-ea"/>
                <a:cs typeface="+mn-cs"/>
              </a:rPr>
              <a:t> </a:t>
            </a:r>
          </a:p>
          <a:p>
            <a:r>
              <a:rPr lang="nl-BE" sz="1200" kern="1200">
                <a:solidFill>
                  <a:schemeClr val="tx1"/>
                </a:solidFill>
                <a:effectLst/>
                <a:latin typeface="+mn-lt"/>
                <a:ea typeface="+mn-ea"/>
                <a:cs typeface="+mn-cs"/>
              </a:rPr>
              <a:t>Een beroep ingesteld tegen het BBTK wegens een onregelmatige kandidatuur werd onontvankelijk verklaard omdat enkel ABVV lijsten kan indienen (</a:t>
            </a:r>
            <a:r>
              <a:rPr lang="nl-BE" sz="1200" kern="1200" err="1">
                <a:solidFill>
                  <a:schemeClr val="tx1"/>
                </a:solidFill>
                <a:effectLst/>
                <a:latin typeface="+mn-lt"/>
                <a:ea typeface="+mn-ea"/>
                <a:cs typeface="+mn-cs"/>
              </a:rPr>
              <a:t>Arb</a:t>
            </a:r>
            <a:r>
              <a:rPr lang="nl-BE" sz="1200" kern="1200">
                <a:solidFill>
                  <a:schemeClr val="tx1"/>
                </a:solidFill>
                <a:effectLst/>
                <a:latin typeface="+mn-lt"/>
                <a:ea typeface="+mn-ea"/>
                <a:cs typeface="+mn-cs"/>
              </a:rPr>
              <a:t> Luik 2/5/16)</a:t>
            </a:r>
          </a:p>
          <a:p>
            <a:r>
              <a:rPr lang="nl-BE" sz="1200" kern="1200">
                <a:solidFill>
                  <a:schemeClr val="tx1"/>
                </a:solidFill>
                <a:effectLst/>
                <a:latin typeface="+mn-lt"/>
                <a:ea typeface="+mn-ea"/>
                <a:cs typeface="+mn-cs"/>
              </a:rPr>
              <a:t> </a:t>
            </a:r>
          </a:p>
          <a:p>
            <a:r>
              <a:rPr lang="nl-BE" sz="1200" kern="1200">
                <a:solidFill>
                  <a:schemeClr val="tx1"/>
                </a:solidFill>
                <a:effectLst/>
                <a:latin typeface="+mn-lt"/>
                <a:ea typeface="+mn-ea"/>
                <a:cs typeface="+mn-cs"/>
              </a:rPr>
              <a:t>Slechts 1 volmacht mogelijk per organisatie (</a:t>
            </a:r>
            <a:r>
              <a:rPr lang="nl-BE" sz="1200" kern="1200" err="1">
                <a:solidFill>
                  <a:schemeClr val="tx1"/>
                </a:solidFill>
                <a:effectLst/>
                <a:latin typeface="+mn-lt"/>
                <a:ea typeface="+mn-ea"/>
                <a:cs typeface="+mn-cs"/>
              </a:rPr>
              <a:t>Arb</a:t>
            </a:r>
            <a:r>
              <a:rPr lang="nl-BE" sz="1200" kern="1200">
                <a:solidFill>
                  <a:schemeClr val="tx1"/>
                </a:solidFill>
                <a:effectLst/>
                <a:latin typeface="+mn-lt"/>
                <a:ea typeface="+mn-ea"/>
                <a:cs typeface="+mn-cs"/>
              </a:rPr>
              <a:t> Brussel 28/4/08)</a:t>
            </a:r>
          </a:p>
          <a:p>
            <a:r>
              <a:rPr lang="nl-BE" sz="1200" kern="1200">
                <a:solidFill>
                  <a:schemeClr val="tx1"/>
                </a:solidFill>
                <a:effectLst/>
                <a:latin typeface="+mn-lt"/>
                <a:ea typeface="+mn-ea"/>
                <a:cs typeface="+mn-cs"/>
              </a:rPr>
              <a:t>Het mandaat om lijsten in te dienen moet niet noodzakelijk schriftelijk gebeuren doch de vakorganisatie draagt wel de bewijslast</a:t>
            </a:r>
          </a:p>
          <a:p>
            <a:r>
              <a:rPr lang="nl-BE" sz="1200" kern="1200">
                <a:solidFill>
                  <a:schemeClr val="tx1"/>
                </a:solidFill>
                <a:effectLst/>
                <a:latin typeface="+mn-lt"/>
                <a:ea typeface="+mn-ea"/>
                <a:cs typeface="+mn-cs"/>
              </a:rPr>
              <a:t>Wanneer die organisatie meerdere duidelijke, precieze en concordante stukken voorlegt inzake het bewijs in tempore non </a:t>
            </a:r>
            <a:r>
              <a:rPr lang="nl-BE" sz="1200" kern="1200" err="1">
                <a:solidFill>
                  <a:schemeClr val="tx1"/>
                </a:solidFill>
                <a:effectLst/>
                <a:latin typeface="+mn-lt"/>
                <a:ea typeface="+mn-ea"/>
                <a:cs typeface="+mn-cs"/>
              </a:rPr>
              <a:t>suspecto</a:t>
            </a:r>
            <a:r>
              <a:rPr lang="nl-BE" sz="1200" kern="1200">
                <a:solidFill>
                  <a:schemeClr val="tx1"/>
                </a:solidFill>
                <a:effectLst/>
                <a:latin typeface="+mn-lt"/>
                <a:ea typeface="+mn-ea"/>
                <a:cs typeface="+mn-cs"/>
              </a:rPr>
              <a:t> van dat mandaat is de lijst geldig ingediend (</a:t>
            </a:r>
            <a:r>
              <a:rPr lang="nl-BE" sz="1200" kern="1200" err="1">
                <a:solidFill>
                  <a:schemeClr val="tx1"/>
                </a:solidFill>
                <a:effectLst/>
                <a:latin typeface="+mn-lt"/>
                <a:ea typeface="+mn-ea"/>
                <a:cs typeface="+mn-cs"/>
              </a:rPr>
              <a:t>Arb</a:t>
            </a:r>
            <a:r>
              <a:rPr lang="nl-BE" sz="1200" kern="1200">
                <a:solidFill>
                  <a:schemeClr val="tx1"/>
                </a:solidFill>
                <a:effectLst/>
                <a:latin typeface="+mn-lt"/>
                <a:ea typeface="+mn-ea"/>
                <a:cs typeface="+mn-cs"/>
              </a:rPr>
              <a:t> Waver 2/5/18)</a:t>
            </a:r>
          </a:p>
          <a:p>
            <a:r>
              <a:rPr lang="nl-BE" sz="1200" kern="1200">
                <a:solidFill>
                  <a:schemeClr val="tx1"/>
                </a:solidFill>
                <a:effectLst/>
                <a:latin typeface="+mn-lt"/>
                <a:ea typeface="+mn-ea"/>
                <a:cs typeface="+mn-cs"/>
              </a:rPr>
              <a:t> </a:t>
            </a:r>
          </a:p>
          <a:p>
            <a:r>
              <a:rPr lang="nl-BE" sz="1200" kern="1200">
                <a:solidFill>
                  <a:schemeClr val="tx1"/>
                </a:solidFill>
                <a:effectLst/>
                <a:latin typeface="+mn-lt"/>
                <a:ea typeface="+mn-ea"/>
                <a:cs typeface="+mn-cs"/>
              </a:rPr>
              <a:t>De voordracht van de lijsten is het </a:t>
            </a:r>
            <a:r>
              <a:rPr lang="nl-BE" sz="1200" b="1" kern="1200">
                <a:solidFill>
                  <a:schemeClr val="tx1"/>
                </a:solidFill>
                <a:effectLst/>
                <a:latin typeface="+mn-lt"/>
                <a:ea typeface="+mn-ea"/>
                <a:cs typeface="+mn-cs"/>
              </a:rPr>
              <a:t>monopolie van de vakorganisaties</a:t>
            </a:r>
            <a:r>
              <a:rPr lang="nl-BE" sz="1200" kern="1200">
                <a:solidFill>
                  <a:schemeClr val="tx1"/>
                </a:solidFill>
                <a:effectLst/>
                <a:latin typeface="+mn-lt"/>
                <a:ea typeface="+mn-ea"/>
                <a:cs typeface="+mn-cs"/>
              </a:rPr>
              <a:t>.</a:t>
            </a:r>
          </a:p>
          <a:p>
            <a:r>
              <a:rPr lang="nl-BE" sz="1200" kern="1200">
                <a:solidFill>
                  <a:schemeClr val="tx1"/>
                </a:solidFill>
                <a:effectLst/>
                <a:latin typeface="+mn-lt"/>
                <a:ea typeface="+mn-ea"/>
                <a:cs typeface="+mn-cs"/>
              </a:rPr>
              <a:t>De Rb kan dan ook geen rekening houden met de petitie ondertekend door tal van werknemers met het oog om 2 verkozenen van de vorige verkiezingen opnieuw op de lijst te krijgen te meer daar niet blijkt dat de vakorganisatie rechtsmisbruik pleegde (</a:t>
            </a:r>
            <a:r>
              <a:rPr lang="nl-BE" sz="1200" kern="1200" err="1">
                <a:solidFill>
                  <a:schemeClr val="tx1"/>
                </a:solidFill>
                <a:effectLst/>
                <a:latin typeface="+mn-lt"/>
                <a:ea typeface="+mn-ea"/>
                <a:cs typeface="+mn-cs"/>
              </a:rPr>
              <a:t>Arb</a:t>
            </a:r>
            <a:r>
              <a:rPr lang="nl-BE" sz="1200" kern="1200">
                <a:solidFill>
                  <a:schemeClr val="tx1"/>
                </a:solidFill>
                <a:effectLst/>
                <a:latin typeface="+mn-lt"/>
                <a:ea typeface="+mn-ea"/>
                <a:cs typeface="+mn-cs"/>
              </a:rPr>
              <a:t> Doornik 3/5/16)</a:t>
            </a:r>
          </a:p>
          <a:p>
            <a:r>
              <a:rPr lang="nl-BE" sz="1200" kern="1200">
                <a:solidFill>
                  <a:schemeClr val="tx1"/>
                </a:solidFill>
                <a:effectLst/>
                <a:latin typeface="+mn-lt"/>
                <a:ea typeface="+mn-ea"/>
                <a:cs typeface="+mn-cs"/>
              </a:rPr>
              <a:t> </a:t>
            </a:r>
          </a:p>
          <a:p>
            <a:r>
              <a:rPr lang="nl-BE" sz="1200" kern="1200">
                <a:solidFill>
                  <a:schemeClr val="tx1"/>
                </a:solidFill>
                <a:effectLst/>
                <a:latin typeface="+mn-lt"/>
                <a:ea typeface="+mn-ea"/>
                <a:cs typeface="+mn-cs"/>
              </a:rPr>
              <a:t>De samenstelling van de lijsten is de verantwoordelijkheid van de vakorganisatie. De keuze voor een niet competente, niet geëngageerde kandidaat zal wel gesanctioneerd worden door de stemresultaten (</a:t>
            </a:r>
            <a:r>
              <a:rPr lang="nl-BE" sz="1200" kern="1200" err="1">
                <a:solidFill>
                  <a:schemeClr val="tx1"/>
                </a:solidFill>
                <a:effectLst/>
                <a:latin typeface="+mn-lt"/>
                <a:ea typeface="+mn-ea"/>
                <a:cs typeface="+mn-cs"/>
              </a:rPr>
              <a:t>Arb</a:t>
            </a:r>
            <a:r>
              <a:rPr lang="nl-BE" sz="1200" kern="1200">
                <a:solidFill>
                  <a:schemeClr val="tx1"/>
                </a:solidFill>
                <a:effectLst/>
                <a:latin typeface="+mn-lt"/>
                <a:ea typeface="+mn-ea"/>
                <a:cs typeface="+mn-cs"/>
              </a:rPr>
              <a:t> Bergen 25/4/02)</a:t>
            </a:r>
          </a:p>
          <a:p>
            <a:r>
              <a:rPr lang="nl-BE" sz="1200" kern="1200">
                <a:solidFill>
                  <a:schemeClr val="tx1"/>
                </a:solidFill>
                <a:effectLst/>
                <a:latin typeface="+mn-lt"/>
                <a:ea typeface="+mn-ea"/>
                <a:cs typeface="+mn-cs"/>
              </a:rPr>
              <a:t> </a:t>
            </a:r>
          </a:p>
          <a:p>
            <a:r>
              <a:rPr lang="nl-BE" sz="1200" kern="1200">
                <a:solidFill>
                  <a:schemeClr val="tx1"/>
                </a:solidFill>
                <a:effectLst/>
                <a:latin typeface="+mn-lt"/>
                <a:ea typeface="+mn-ea"/>
                <a:cs typeface="+mn-cs"/>
              </a:rPr>
              <a:t>De vakbonden beslissen soeverein over de voordracht van kandidaten volgens eigen goeddunken (</a:t>
            </a:r>
            <a:r>
              <a:rPr lang="nl-BE" sz="1200" kern="1200" err="1">
                <a:solidFill>
                  <a:schemeClr val="tx1"/>
                </a:solidFill>
                <a:effectLst/>
                <a:latin typeface="+mn-lt"/>
                <a:ea typeface="+mn-ea"/>
                <a:cs typeface="+mn-cs"/>
              </a:rPr>
              <a:t>Arb</a:t>
            </a:r>
            <a:r>
              <a:rPr lang="nl-BE" sz="1200" kern="1200">
                <a:solidFill>
                  <a:schemeClr val="tx1"/>
                </a:solidFill>
                <a:effectLst/>
                <a:latin typeface="+mn-lt"/>
                <a:ea typeface="+mn-ea"/>
                <a:cs typeface="+mn-cs"/>
              </a:rPr>
              <a:t> Charleroi 21/4/08)</a:t>
            </a:r>
          </a:p>
          <a:p>
            <a:r>
              <a:rPr lang="nl-BE" sz="1200" kern="1200">
                <a:solidFill>
                  <a:schemeClr val="tx1"/>
                </a:solidFill>
                <a:effectLst/>
                <a:latin typeface="+mn-lt"/>
                <a:ea typeface="+mn-ea"/>
                <a:cs typeface="+mn-cs"/>
              </a:rPr>
              <a:t> </a:t>
            </a:r>
          </a:p>
          <a:p>
            <a:r>
              <a:rPr lang="nl-BE" sz="1200" kern="1200">
                <a:solidFill>
                  <a:schemeClr val="tx1"/>
                </a:solidFill>
                <a:effectLst/>
                <a:latin typeface="+mn-lt"/>
                <a:ea typeface="+mn-ea"/>
                <a:cs typeface="+mn-cs"/>
              </a:rPr>
              <a:t>De vakorganisaties hebben een autonoom recht om hun kandidaten vrij te kiezen. De rechter kan zich niet uitspreken over de opportuniteit van een vakbondsbeslissing (</a:t>
            </a:r>
            <a:r>
              <a:rPr lang="nl-BE" sz="1200" kern="1200" err="1">
                <a:solidFill>
                  <a:schemeClr val="tx1"/>
                </a:solidFill>
                <a:effectLst/>
                <a:latin typeface="+mn-lt"/>
                <a:ea typeface="+mn-ea"/>
                <a:cs typeface="+mn-cs"/>
              </a:rPr>
              <a:t>Arb</a:t>
            </a:r>
            <a:r>
              <a:rPr lang="nl-BE" sz="1200" kern="1200">
                <a:solidFill>
                  <a:schemeClr val="tx1"/>
                </a:solidFill>
                <a:effectLst/>
                <a:latin typeface="+mn-lt"/>
                <a:ea typeface="+mn-ea"/>
                <a:cs typeface="+mn-cs"/>
              </a:rPr>
              <a:t> Gent 14/4/16)</a:t>
            </a:r>
          </a:p>
          <a:p>
            <a:r>
              <a:rPr lang="nl-BE" sz="1200" kern="1200">
                <a:solidFill>
                  <a:schemeClr val="tx1"/>
                </a:solidFill>
                <a:effectLst/>
                <a:latin typeface="+mn-lt"/>
                <a:ea typeface="+mn-ea"/>
                <a:cs typeface="+mn-cs"/>
              </a:rPr>
              <a:t> </a:t>
            </a:r>
          </a:p>
          <a:p>
            <a:r>
              <a:rPr lang="nl-BE" sz="1200" kern="1200">
                <a:solidFill>
                  <a:schemeClr val="tx1"/>
                </a:solidFill>
                <a:effectLst/>
                <a:latin typeface="+mn-lt"/>
                <a:ea typeface="+mn-ea"/>
                <a:cs typeface="+mn-cs"/>
              </a:rPr>
              <a:t>Het beroep van een werknemer gericht tegen de vakbondssecretaris omdat hij niet voorkwam op de lijst is onontvankelijk (</a:t>
            </a:r>
            <a:r>
              <a:rPr lang="nl-BE" sz="1200" kern="1200" err="1">
                <a:solidFill>
                  <a:schemeClr val="tx1"/>
                </a:solidFill>
                <a:effectLst/>
                <a:latin typeface="+mn-lt"/>
                <a:ea typeface="+mn-ea"/>
                <a:cs typeface="+mn-cs"/>
              </a:rPr>
              <a:t>Arb</a:t>
            </a:r>
            <a:r>
              <a:rPr lang="nl-BE" sz="1200" kern="1200">
                <a:solidFill>
                  <a:schemeClr val="tx1"/>
                </a:solidFill>
                <a:effectLst/>
                <a:latin typeface="+mn-lt"/>
                <a:ea typeface="+mn-ea"/>
                <a:cs typeface="+mn-cs"/>
              </a:rPr>
              <a:t> BXL 2/5/16)</a:t>
            </a:r>
          </a:p>
          <a:p>
            <a:r>
              <a:rPr lang="nl-BE" sz="1200" kern="1200">
                <a:solidFill>
                  <a:schemeClr val="tx1"/>
                </a:solidFill>
                <a:effectLst/>
                <a:latin typeface="+mn-lt"/>
                <a:ea typeface="+mn-ea"/>
                <a:cs typeface="+mn-cs"/>
              </a:rPr>
              <a:t> </a:t>
            </a:r>
          </a:p>
          <a:p>
            <a:r>
              <a:rPr lang="nl-BE" sz="1200" kern="1200">
                <a:solidFill>
                  <a:schemeClr val="tx1"/>
                </a:solidFill>
                <a:effectLst/>
                <a:latin typeface="+mn-lt"/>
                <a:ea typeface="+mn-ea"/>
                <a:cs typeface="+mn-cs"/>
              </a:rPr>
              <a:t>Een werkneemster beriep zich zonder gunstig resultaat op de proportionele vertegenwoordiging van de kandidaten,</a:t>
            </a:r>
          </a:p>
          <a:p>
            <a:r>
              <a:rPr lang="nl-BE" sz="1200" kern="1200">
                <a:solidFill>
                  <a:schemeClr val="tx1"/>
                </a:solidFill>
                <a:effectLst/>
                <a:latin typeface="+mn-lt"/>
                <a:ea typeface="+mn-ea"/>
                <a:cs typeface="+mn-cs"/>
              </a:rPr>
              <a:t>Het gaat hier echter slechts om een middelenverbintenis en geen resultaatsverbintenis,--- De WN kan zich hier niet op baseren om een plaats op de lijst op te eisen en het ACV is evenmin verplicht de samenstelling van de lijst te verantwoorden (</a:t>
            </a:r>
            <a:r>
              <a:rPr lang="nl-BE" sz="1200" kern="1200" err="1">
                <a:solidFill>
                  <a:schemeClr val="tx1"/>
                </a:solidFill>
                <a:effectLst/>
                <a:latin typeface="+mn-lt"/>
                <a:ea typeface="+mn-ea"/>
                <a:cs typeface="+mn-cs"/>
              </a:rPr>
              <a:t>Arb</a:t>
            </a:r>
            <a:r>
              <a:rPr lang="nl-BE" sz="1200" kern="1200">
                <a:solidFill>
                  <a:schemeClr val="tx1"/>
                </a:solidFill>
                <a:effectLst/>
                <a:latin typeface="+mn-lt"/>
                <a:ea typeface="+mn-ea"/>
                <a:cs typeface="+mn-cs"/>
              </a:rPr>
              <a:t> BXL 2/5/16)</a:t>
            </a:r>
          </a:p>
          <a:p>
            <a:r>
              <a:rPr lang="nl-BE" sz="1200" kern="1200">
                <a:solidFill>
                  <a:schemeClr val="tx1"/>
                </a:solidFill>
                <a:effectLst/>
                <a:latin typeface="+mn-lt"/>
                <a:ea typeface="+mn-ea"/>
                <a:cs typeface="+mn-cs"/>
              </a:rPr>
              <a:t> </a:t>
            </a:r>
          </a:p>
          <a:p>
            <a:endParaRPr lang="nl-BE"/>
          </a:p>
          <a:p>
            <a:endParaRPr lang="nl-BE" b="0" baseline="0"/>
          </a:p>
          <a:p>
            <a:endParaRPr lang="nl-BE" sz="1200" kern="1200">
              <a:solidFill>
                <a:schemeClr val="tx1"/>
              </a:solidFill>
              <a:effectLst/>
              <a:latin typeface="+mn-lt"/>
              <a:ea typeface="+mn-ea"/>
              <a:cs typeface="+mn-cs"/>
            </a:endParaRPr>
          </a:p>
          <a:p>
            <a:endParaRPr lang="nl-BE" sz="1200" kern="1200">
              <a:solidFill>
                <a:schemeClr val="tx1"/>
              </a:solidFill>
              <a:effectLst/>
              <a:latin typeface="+mn-lt"/>
              <a:ea typeface="+mn-ea"/>
              <a:cs typeface="+mn-cs"/>
            </a:endParaRPr>
          </a:p>
          <a:p>
            <a:endParaRPr lang="nl-BE" baseline="0"/>
          </a:p>
        </p:txBody>
      </p:sp>
      <p:sp>
        <p:nvSpPr>
          <p:cNvPr id="4" name="Tijdelijke aanduiding voor datum 3"/>
          <p:cNvSpPr>
            <a:spLocks noGrp="1"/>
          </p:cNvSpPr>
          <p:nvPr>
            <p:ph type="dt" idx="10"/>
          </p:nvPr>
        </p:nvSpPr>
        <p:spPr/>
        <p:txBody>
          <a:bodyPr/>
          <a:lstStyle/>
          <a:p>
            <a:fld id="{EF168EFB-93BE-4B51-91BA-290DD57E0469}"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4</a:t>
            </a:fld>
            <a:endParaRPr lang="nl-BE"/>
          </a:p>
        </p:txBody>
      </p:sp>
    </p:spTree>
    <p:extLst>
      <p:ext uri="{BB962C8B-B14F-4D97-AF65-F5344CB8AC3E}">
        <p14:creationId xmlns:p14="http://schemas.microsoft.com/office/powerpoint/2010/main" val="30415422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atum 3"/>
          <p:cNvSpPr>
            <a:spLocks noGrp="1"/>
          </p:cNvSpPr>
          <p:nvPr>
            <p:ph type="dt" idx="10"/>
          </p:nvPr>
        </p:nvSpPr>
        <p:spPr/>
        <p:txBody>
          <a:bodyPr/>
          <a:lstStyle/>
          <a:p>
            <a:fld id="{30B1B519-9321-427F-ABBB-01125109B1C8}"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40</a:t>
            </a:fld>
            <a:endParaRPr lang="nl-BE"/>
          </a:p>
        </p:txBody>
      </p:sp>
    </p:spTree>
    <p:extLst>
      <p:ext uri="{BB962C8B-B14F-4D97-AF65-F5344CB8AC3E}">
        <p14:creationId xmlns:p14="http://schemas.microsoft.com/office/powerpoint/2010/main" val="2399024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r>
              <a:rPr lang="nl-BE" u="sng">
                <a:hlinkClick r:id="rId3" action="ppaction://hlinkfile"/>
              </a:rPr>
              <a:t>Art.</a:t>
            </a:r>
            <a:r>
              <a:rPr lang="nl-BE" u="sng"/>
              <a:t> </a:t>
            </a:r>
            <a:r>
              <a:rPr lang="nl-BE" u="sng">
                <a:hlinkClick r:id="rId4" action="ppaction://hlinkfile"/>
              </a:rPr>
              <a:t>78</a:t>
            </a:r>
            <a:r>
              <a:rPr lang="nl-BE" u="sng" baseline="0"/>
              <a:t> verkiezingswet</a:t>
            </a:r>
            <a:endParaRPr lang="nl-BE" sz="1200" u="sng" kern="1200" baseline="30000">
              <a:solidFill>
                <a:schemeClr val="tx1"/>
              </a:solidFill>
              <a:effectLst/>
              <a:latin typeface="+mn-lt"/>
              <a:ea typeface="+mn-ea"/>
              <a:cs typeface="+mn-cs"/>
            </a:endParaRPr>
          </a:p>
          <a:p>
            <a:r>
              <a:rPr lang="nl-BE"/>
              <a:t>§ 1. De kiesprocedure </a:t>
            </a:r>
            <a:r>
              <a:rPr lang="nl-BE" b="1"/>
              <a:t>wordt</a:t>
            </a:r>
            <a:r>
              <a:rPr lang="nl-BE"/>
              <a:t> </a:t>
            </a:r>
            <a:r>
              <a:rPr lang="nl-BE" b="1"/>
              <a:t>volledig stopgezet wanneer geen enkele kandidatenlijst werd ingediend </a:t>
            </a:r>
            <a:r>
              <a:rPr lang="nl-BE"/>
              <a:t>voor geen enkele werknemerscategorie overeenkomstig de bepalingen van artikel 33.</a:t>
            </a:r>
            <a:br>
              <a:rPr lang="nl-BE"/>
            </a:br>
            <a:r>
              <a:rPr lang="nl-BE"/>
              <a:t>Hetzelfde geldt wanneer alle in overeenstemming met de voorschriften van artikel 33 ingediende kandidaturen ingetrokken werden overeenkomstig de bepalingen van artikel 37 of nietig verklaard werden door de arbeidsrechtbank in het kader van het beroep geregeld door artikel </a:t>
            </a:r>
            <a:br>
              <a:rPr lang="nl-BE"/>
            </a:br>
            <a:r>
              <a:rPr lang="nl-BE"/>
              <a:t>Bij gebrek aan kandidaten moet de stemming niet georganiseerd worden.</a:t>
            </a:r>
          </a:p>
          <a:p>
            <a:r>
              <a:rPr lang="nl-BE"/>
              <a:t>De werkgever neemt zelf de beslissing om de kiesprocedure stop te zetten na verloop van de in artikel 33 bepaalde termijn of, in voorkomend geval na kennisgeving van het vonnis dat alle kandidaturen zou nietig verklaren in het kader van het beroep geregeld door artikel 39</a:t>
            </a:r>
          </a:p>
          <a:p>
            <a:endParaRPr lang="nl-BE"/>
          </a:p>
          <a:p>
            <a:r>
              <a:rPr lang="nl-BE"/>
              <a:t>De werkgever plakt </a:t>
            </a:r>
            <a:r>
              <a:rPr lang="nl-BE" b="1"/>
              <a:t>op dezelfde plaatsen als het bericht dat de datum van de verkiezingen aankondigt</a:t>
            </a:r>
            <a:r>
              <a:rPr lang="nl-BE"/>
              <a:t>, een bericht, overeenkomstig het model dat als bijlage gaat bij deze wet, aan met vermelding van zijn beslissing tot stopzetting van de kiesprocedure en van de reden waarom er geen stemming heeft plaatsgevonden.</a:t>
            </a:r>
          </a:p>
          <a:p>
            <a:r>
              <a:rPr lang="nl-BE"/>
              <a:t>Deze aanplakking mag worden vervangen door het ter beschikking stellen van een elektronisch document, voor zover alle werknemers hiertoe tijdens hun normale werkuren toegang hebben.</a:t>
            </a:r>
          </a:p>
          <a:p>
            <a:r>
              <a:rPr lang="nl-BE"/>
              <a:t>Tegelijkertijd verzendt hij een afschrift van dit bericht aan de Directeur-generaal van </a:t>
            </a:r>
            <a:r>
              <a:rPr lang="nl-BE" b="1" i="1"/>
              <a:t>de Algemene Directie Arbeidsrecht en Juridische studiën </a:t>
            </a:r>
            <a:r>
              <a:rPr lang="nl-BE" strike="sngStrike"/>
              <a:t>ADIW</a:t>
            </a:r>
            <a:r>
              <a:rPr lang="nl-BE"/>
              <a:t> van de FOD WASO per post of op elektronische wijze via de webapplicatie die precies daartoe werd voorzien op de website van de FOD WASO.</a:t>
            </a:r>
            <a:br>
              <a:rPr lang="nl-BE"/>
            </a:br>
            <a:endParaRPr lang="nl-BE"/>
          </a:p>
          <a:p>
            <a:r>
              <a:rPr lang="nl-BE"/>
              <a:t>Een afschrift van de beslissing wordt, bij een aangetekend schrijven, ook naar de betrokken representatieve werknemers- en kaderledenorganisaties verzonden; hij moet echter niet overgaan tot deze verzending indien het afschrift gestuurd werd aan de Directeur-generaal van </a:t>
            </a:r>
            <a:r>
              <a:rPr lang="nl-BE" b="1" i="1"/>
              <a:t>de Algemene Directie Arbeidsrecht en Juridische studiën </a:t>
            </a:r>
            <a:r>
              <a:rPr lang="nl-BE"/>
              <a:t>FOD WASO op elektronische wijze via de webapplicatie die precies daartoe werd voorzien.</a:t>
            </a:r>
            <a:br>
              <a:rPr lang="nl-BE"/>
            </a:br>
            <a:r>
              <a:rPr lang="nl-BE"/>
              <a:t>Volgend op deze beslissing van de werkgever moet </a:t>
            </a:r>
            <a:r>
              <a:rPr lang="nl-BE" b="1"/>
              <a:t>geen enkel stembureau samengesteld </a:t>
            </a:r>
            <a:r>
              <a:rPr lang="nl-BE"/>
              <a:t>worden en moet niet overgegaan worden tot de verzending of de overhandiging van de oproepingsbrieven.</a:t>
            </a:r>
          </a:p>
          <a:p>
            <a:endParaRPr lang="nl-BE"/>
          </a:p>
        </p:txBody>
      </p:sp>
      <p:sp>
        <p:nvSpPr>
          <p:cNvPr id="4" name="Tijdelijke aanduiding voor datum 3"/>
          <p:cNvSpPr>
            <a:spLocks noGrp="1"/>
          </p:cNvSpPr>
          <p:nvPr>
            <p:ph type="dt" idx="10"/>
          </p:nvPr>
        </p:nvSpPr>
        <p:spPr/>
        <p:txBody>
          <a:bodyPr/>
          <a:lstStyle/>
          <a:p>
            <a:fld id="{A3295159-33E4-4E6A-810F-1259ECBDB797}"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41</a:t>
            </a:fld>
            <a:endParaRPr lang="nl-BE"/>
          </a:p>
        </p:txBody>
      </p:sp>
    </p:spTree>
    <p:extLst>
      <p:ext uri="{BB962C8B-B14F-4D97-AF65-F5344CB8AC3E}">
        <p14:creationId xmlns:p14="http://schemas.microsoft.com/office/powerpoint/2010/main" val="20754845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atum 3"/>
          <p:cNvSpPr>
            <a:spLocks noGrp="1"/>
          </p:cNvSpPr>
          <p:nvPr>
            <p:ph type="dt" idx="10"/>
          </p:nvPr>
        </p:nvSpPr>
        <p:spPr/>
        <p:txBody>
          <a:bodyPr/>
          <a:lstStyle/>
          <a:p>
            <a:fld id="{81479981-A099-400A-AD32-EF4DBC285218}"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42</a:t>
            </a:fld>
            <a:endParaRPr lang="nl-BE"/>
          </a:p>
        </p:txBody>
      </p:sp>
    </p:spTree>
    <p:extLst>
      <p:ext uri="{BB962C8B-B14F-4D97-AF65-F5344CB8AC3E}">
        <p14:creationId xmlns:p14="http://schemas.microsoft.com/office/powerpoint/2010/main" val="6751685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r>
              <a:rPr lang="nl-BE" u="sng">
                <a:hlinkClick r:id="rId3" action="ppaction://hlinkfile"/>
              </a:rPr>
              <a:t>Art.</a:t>
            </a:r>
            <a:r>
              <a:rPr lang="nl-BE" u="sng"/>
              <a:t> </a:t>
            </a:r>
            <a:r>
              <a:rPr lang="nl-BE" u="sng">
                <a:hlinkClick r:id="rId4" action="ppaction://hlinkfile"/>
              </a:rPr>
              <a:t>78</a:t>
            </a:r>
            <a:r>
              <a:rPr lang="nl-BE" u="sng" baseline="0"/>
              <a:t> verkiezingswet</a:t>
            </a:r>
            <a:endParaRPr lang="nl-BE" sz="1200" u="sng" kern="1200" baseline="30000">
              <a:solidFill>
                <a:schemeClr val="tx1"/>
              </a:solidFill>
              <a:effectLst/>
              <a:latin typeface="+mn-lt"/>
              <a:ea typeface="+mn-ea"/>
              <a:cs typeface="+mn-cs"/>
            </a:endParaRPr>
          </a:p>
          <a:p>
            <a:endParaRPr lang="nl-BE"/>
          </a:p>
          <a:p>
            <a:r>
              <a:rPr lang="nl-BE"/>
              <a:t>§ 2. De kiesprocedure wordt </a:t>
            </a:r>
            <a:r>
              <a:rPr lang="nl-BE" b="1"/>
              <a:t>stopgezet voor 1 of meerdere werknemerscategorieën wanneer geen enkele kandidatenlijst werd ingediend voor deze werknemerscategorie(</a:t>
            </a:r>
            <a:r>
              <a:rPr lang="nl-BE" b="1" err="1"/>
              <a:t>ën</a:t>
            </a:r>
            <a:r>
              <a:rPr lang="nl-BE"/>
              <a:t>) overeenkomstig de bepalingen van artikel 33.</a:t>
            </a:r>
            <a:br>
              <a:rPr lang="nl-BE"/>
            </a:br>
            <a:r>
              <a:rPr lang="nl-BE"/>
              <a:t>Hetzelfde geldt wanneer alle in overeenstemming met de voorschriften van artikel 33 ingediende kandidaturen ingetrokken werden overeenkomstig de bepalingen van artikel 37 of nietig verklaard werden door de arbeidsrechtbank in het kader van het beroep geregeld door artikel [</a:t>
            </a:r>
            <a:r>
              <a:rPr lang="nl-BE" sz="1200" kern="1200" baseline="30000">
                <a:solidFill>
                  <a:schemeClr val="tx1"/>
                </a:solidFill>
                <a:effectLst/>
                <a:latin typeface="+mn-lt"/>
                <a:ea typeface="+mn-ea"/>
                <a:cs typeface="+mn-cs"/>
                <a:hlinkClick r:id="rId5" action="ppaction://hlinkfile" tooltip="&lt;W 2015-06-02/09, art. 21, 004; Inwerkingtreding : 22-06-2015&gt;"/>
              </a:rPr>
              <a:t>2</a:t>
            </a:r>
            <a:r>
              <a:rPr lang="nl-BE"/>
              <a:t> 39]</a:t>
            </a:r>
            <a:r>
              <a:rPr lang="nl-BE" sz="1200" kern="1200" baseline="30000">
                <a:solidFill>
                  <a:schemeClr val="tx1"/>
                </a:solidFill>
                <a:effectLst/>
                <a:latin typeface="+mn-lt"/>
                <a:ea typeface="+mn-ea"/>
                <a:cs typeface="+mn-cs"/>
                <a:hlinkClick r:id="rId5" action="ppaction://hlinkfile" tooltip="&lt;W 2015-06-02/09, art. 21, 004; Inwerkingtreding : 22-06-2015&gt;"/>
              </a:rPr>
              <a:t>2</a:t>
            </a:r>
            <a:r>
              <a:rPr lang="nl-BE"/>
              <a:t>.</a:t>
            </a:r>
          </a:p>
          <a:p>
            <a:endParaRPr lang="nl-BE"/>
          </a:p>
          <a:p>
            <a:r>
              <a:rPr lang="nl-BE"/>
              <a:t>De kiesprocedure wordt voortgezet voor de andere werknemerscategorieën waarvoor 1 of meerdere lijsten neergelegd werden.</a:t>
            </a:r>
            <a:br>
              <a:rPr lang="nl-BE"/>
            </a:br>
            <a:r>
              <a:rPr lang="nl-BE"/>
              <a:t>Het stembureau dat samengesteld is voor de werknemerscategorie die het </a:t>
            </a:r>
            <a:r>
              <a:rPr lang="nl-BE" b="1"/>
              <a:t>grootste aantal kiezers telt stelt de stopzetting van de kiesprocedure vast </a:t>
            </a:r>
            <a:r>
              <a:rPr lang="nl-BE"/>
              <a:t>aan de vooravond van de verzending of de overhandiging van de oproepingsbrieven.</a:t>
            </a:r>
          </a:p>
          <a:p>
            <a:r>
              <a:rPr lang="nl-BE"/>
              <a:t>Deze vaststelling gebeurt in een proces-verbaal, overeenkomstig het model dat als bijlage gaat bij deze wet, met vermelding van de redenen waarom er geen stemming heeft plaatsgevonden. </a:t>
            </a:r>
          </a:p>
          <a:p>
            <a:r>
              <a:rPr lang="nl-BE"/>
              <a:t>Volgend op deze vaststelling van het stembureau, moet </a:t>
            </a:r>
            <a:r>
              <a:rPr lang="nl-BE" b="1"/>
              <a:t>er niet overgegaan worden tot de samenstelling van een stembureau voor de betrokken categorie</a:t>
            </a:r>
            <a:r>
              <a:rPr lang="nl-BE"/>
              <a:t>, noch tot de verzending of de overhandiging van de oproepingsbrieven voor deze werknemerscategorieën.</a:t>
            </a:r>
            <a:br>
              <a:rPr lang="nl-BE"/>
            </a:br>
            <a:r>
              <a:rPr lang="nl-BE"/>
              <a:t>Het proces-verbaal, in origineel en afschrift, wordt verzonden naar de verschillende bestemmelingen zoals voorgeschreven in artikel 68, tweede lid.</a:t>
            </a:r>
          </a:p>
          <a:p>
            <a:br>
              <a:rPr lang="nl-BE"/>
            </a:br>
            <a:r>
              <a:rPr lang="nl-BE"/>
              <a:t>Ten laatste </a:t>
            </a:r>
            <a:r>
              <a:rPr lang="nl-BE" b="1"/>
              <a:t>twee dagen na de voorziene datum voor de verkiezingen  (dus uiterlijk y +2)</a:t>
            </a:r>
            <a:r>
              <a:rPr lang="nl-BE" b="1" baseline="0"/>
              <a:t> </a:t>
            </a:r>
            <a:r>
              <a:rPr lang="nl-BE"/>
              <a:t>wordt een bericht met de vaststelling van gedeeltelijke stopzetting van de kiesprocedure door het stembureau, aangeplakt ter attentie van het personeel. </a:t>
            </a:r>
          </a:p>
          <a:p>
            <a:r>
              <a:rPr lang="nl-BE"/>
              <a:t>Deze aanplakking mag worden vervangen door het ter beschikking stellen van een elektronisch document, voor zover alle werknemers hiertoe tijdens hun normale werkuren toegang hebben.</a:t>
            </a:r>
          </a:p>
        </p:txBody>
      </p:sp>
      <p:sp>
        <p:nvSpPr>
          <p:cNvPr id="4" name="Tijdelijke aanduiding voor datum 3"/>
          <p:cNvSpPr>
            <a:spLocks noGrp="1"/>
          </p:cNvSpPr>
          <p:nvPr>
            <p:ph type="dt" idx="10"/>
          </p:nvPr>
        </p:nvSpPr>
        <p:spPr/>
        <p:txBody>
          <a:bodyPr/>
          <a:lstStyle/>
          <a:p>
            <a:fld id="{A862E17C-B914-4DA8-9CCE-256FA7C4F41E}"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43</a:t>
            </a:fld>
            <a:endParaRPr lang="nl-BE"/>
          </a:p>
        </p:txBody>
      </p:sp>
    </p:spTree>
    <p:extLst>
      <p:ext uri="{BB962C8B-B14F-4D97-AF65-F5344CB8AC3E}">
        <p14:creationId xmlns:p14="http://schemas.microsoft.com/office/powerpoint/2010/main" val="9448151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atum 3"/>
          <p:cNvSpPr>
            <a:spLocks noGrp="1"/>
          </p:cNvSpPr>
          <p:nvPr>
            <p:ph type="dt" idx="10"/>
          </p:nvPr>
        </p:nvSpPr>
        <p:spPr/>
        <p:txBody>
          <a:bodyPr/>
          <a:lstStyle/>
          <a:p>
            <a:fld id="{0E760BF1-1656-47C2-BB0E-6F5D24353A5F}"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44</a:t>
            </a:fld>
            <a:endParaRPr lang="nl-BE"/>
          </a:p>
        </p:txBody>
      </p:sp>
    </p:spTree>
    <p:extLst>
      <p:ext uri="{BB962C8B-B14F-4D97-AF65-F5344CB8AC3E}">
        <p14:creationId xmlns:p14="http://schemas.microsoft.com/office/powerpoint/2010/main" val="11816662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0000" lnSpcReduction="20000"/>
          </a:bodyPr>
          <a:lstStyle/>
          <a:p>
            <a:r>
              <a:rPr lang="nl-BE" u="sng">
                <a:hlinkClick r:id="rId3" action="ppaction://hlinkfile"/>
              </a:rPr>
              <a:t>Art.</a:t>
            </a:r>
            <a:r>
              <a:rPr lang="nl-BE" u="sng"/>
              <a:t> </a:t>
            </a:r>
            <a:r>
              <a:rPr lang="nl-BE" u="sng">
                <a:hlinkClick r:id="rId4" action="ppaction://hlinkfile"/>
              </a:rPr>
              <a:t>78</a:t>
            </a:r>
            <a:r>
              <a:rPr lang="nl-BE" u="sng" baseline="0"/>
              <a:t> verkiezingswet</a:t>
            </a:r>
            <a:endParaRPr lang="nl-BE" sz="1200" u="sng" kern="1200" baseline="30000">
              <a:solidFill>
                <a:schemeClr val="tx1"/>
              </a:solidFill>
              <a:effectLst/>
              <a:latin typeface="+mn-lt"/>
              <a:ea typeface="+mn-ea"/>
              <a:cs typeface="+mn-cs"/>
            </a:endParaRPr>
          </a:p>
          <a:p>
            <a:endParaRPr lang="nl-BE"/>
          </a:p>
          <a:p>
            <a:r>
              <a:rPr lang="nl-BE"/>
              <a:t>§ 3. De kiesprocedure </a:t>
            </a:r>
            <a:r>
              <a:rPr lang="nl-BE" b="1"/>
              <a:t>wordt stopgezet </a:t>
            </a:r>
            <a:r>
              <a:rPr lang="nl-BE"/>
              <a:t>voor 1 of meerdere werknemerscategorieën </a:t>
            </a:r>
            <a:r>
              <a:rPr lang="nl-BE" b="1"/>
              <a:t>wanneer voor de betrokken personeelscategorie slechts 1 kandidatenlijst werd ingediend door 1 enkele representatieve werknemersorganisatie </a:t>
            </a:r>
            <a:r>
              <a:rPr lang="nl-BE"/>
              <a:t>of één enkele representatieve organisatie van kaderleden of één enkele groep van kaderleden, </a:t>
            </a:r>
            <a:r>
              <a:rPr lang="nl-BE" b="1"/>
              <a:t>en wanneer het aantal kandidaten voorgedragen op deze lijst lager is dan of gelijk is aan het aantal toe te kennen gewone mandaten.</a:t>
            </a:r>
            <a:br>
              <a:rPr lang="nl-BE" b="1"/>
            </a:br>
            <a:endParaRPr lang="nl-BE" b="1"/>
          </a:p>
          <a:p>
            <a:r>
              <a:rPr lang="nl-BE"/>
              <a:t>Een stembureau wordt samengesteld voor de werknemerscategorie waarop het eerste lid van toepassing is.</a:t>
            </a:r>
          </a:p>
          <a:p>
            <a:r>
              <a:rPr lang="nl-BE"/>
              <a:t>Het stembureau komt samen aan de vooravond van de verzending of de overhandiging van de oproepingsbrieven </a:t>
            </a:r>
            <a:r>
              <a:rPr lang="nl-BE" b="1"/>
              <a:t>(dus op X+79) </a:t>
            </a:r>
            <a:r>
              <a:rPr lang="nl-BE"/>
              <a:t>voor de betrokken werknemerscategorie om de stopzetting van de kiesprocedure vast te stellen. Het stelt het proces-verbaal op, overeenkomstig het model dat als bijlage gaat bij deze wet, met vermelding van de redenen waarom er geen stemming heeft plaatsgevonden. </a:t>
            </a:r>
          </a:p>
          <a:p>
            <a:r>
              <a:rPr lang="nl-BE"/>
              <a:t>Volgend op deze beslissing van het stembureau, moet er niet overgegaan worden tot de verzending of de overhandiging van de oproepingsbrieven.</a:t>
            </a:r>
          </a:p>
          <a:p>
            <a:r>
              <a:rPr lang="nl-BE"/>
              <a:t>De </a:t>
            </a:r>
            <a:r>
              <a:rPr lang="nl-BE" b="1" err="1"/>
              <a:t>kandida</a:t>
            </a:r>
            <a:r>
              <a:rPr lang="nl-BE" b="1"/>
              <a:t>(a)t(en) zijn van rechtswege verkozen</a:t>
            </a:r>
            <a:r>
              <a:rPr lang="nl-BE"/>
              <a:t>. Het resultaat moet meegedeeld worden aan de FOD WASO voor het opmaken van statistieken, en dit overeenkomstig artikel 68, derde lid.</a:t>
            </a:r>
            <a:br>
              <a:rPr lang="nl-BE"/>
            </a:br>
            <a:r>
              <a:rPr lang="nl-BE"/>
              <a:t>Het proces-verbaal, in origineel en afschrift, wordt verzonden naar de verschillende bestemmelingen zoals voorgeschreven in artikel 68, tweede lid.</a:t>
            </a:r>
          </a:p>
          <a:p>
            <a:br>
              <a:rPr lang="nl-BE"/>
            </a:br>
            <a:r>
              <a:rPr lang="nl-BE"/>
              <a:t>Ten laatste 2</a:t>
            </a:r>
            <a:r>
              <a:rPr lang="nl-BE" baseline="0"/>
              <a:t> </a:t>
            </a:r>
            <a:r>
              <a:rPr lang="nl-BE"/>
              <a:t>dagen na de voorziene datum voor de verkiezingen </a:t>
            </a:r>
            <a:r>
              <a:rPr lang="nl-BE" b="1"/>
              <a:t>(dus uiterlijk</a:t>
            </a:r>
            <a:r>
              <a:rPr lang="nl-BE" b="1" baseline="0"/>
              <a:t> Y + 2</a:t>
            </a:r>
            <a:r>
              <a:rPr lang="nl-BE" baseline="0"/>
              <a:t>) </a:t>
            </a:r>
            <a:r>
              <a:rPr lang="nl-BE"/>
              <a:t>wordt een bericht met de vaststelling van gedeeltelijke stopzetting van de kiesprocedure door het stembureau, aangeplakt ter attentie van het personeel.</a:t>
            </a:r>
          </a:p>
          <a:p>
            <a:r>
              <a:rPr lang="nl-BE"/>
              <a:t>De namen van de van rechtswege verkozen werknemers vormen eveneens het voorwerp van een aanplakking. </a:t>
            </a:r>
          </a:p>
          <a:p>
            <a:r>
              <a:rPr lang="nl-BE"/>
              <a:t>Als v</a:t>
            </a:r>
            <a:r>
              <a:rPr lang="nl-BE" b="1"/>
              <a:t>erkiezingen</a:t>
            </a:r>
            <a:r>
              <a:rPr lang="nl-BE"/>
              <a:t> hebben plaatsgevonden </a:t>
            </a:r>
            <a:r>
              <a:rPr lang="nl-BE" b="1"/>
              <a:t>voor andere werknemerscategorieën </a:t>
            </a:r>
            <a:r>
              <a:rPr lang="nl-BE"/>
              <a:t>van dezelfde onderneming, moet de </a:t>
            </a:r>
            <a:r>
              <a:rPr lang="nl-BE" b="1"/>
              <a:t>aanplakking</a:t>
            </a:r>
            <a:r>
              <a:rPr lang="nl-BE"/>
              <a:t> van de van rechtswege verkozenen plaatsvinden </a:t>
            </a:r>
            <a:r>
              <a:rPr lang="nl-BE" b="1"/>
              <a:t>na deze stemming </a:t>
            </a:r>
            <a:r>
              <a:rPr lang="nl-BE"/>
              <a:t>om het resultaat van de verkiezingen niet te beïnvloeden.</a:t>
            </a:r>
            <a:br>
              <a:rPr lang="nl-BE"/>
            </a:br>
            <a:endParaRPr lang="nl-BE"/>
          </a:p>
          <a:p>
            <a:r>
              <a:rPr lang="nl-BE"/>
              <a:t>Opgelet</a:t>
            </a:r>
            <a:r>
              <a:rPr lang="nl-BE" baseline="0"/>
              <a:t> stopzetting is </a:t>
            </a:r>
            <a:r>
              <a:rPr lang="nl-BE" b="1" baseline="0"/>
              <a:t>niet mogelijk </a:t>
            </a:r>
            <a:r>
              <a:rPr lang="nl-BE" baseline="0"/>
              <a:t>wanneer het aantal kandidaten dat ingediend werd door 1 enkele vakorganisatie hoger is dan het aantal effectieve mandaten</a:t>
            </a:r>
            <a:endParaRPr lang="nl-BE"/>
          </a:p>
          <a:p>
            <a:r>
              <a:rPr lang="nl-BE"/>
              <a:t>De van rechtswege verkozen kandidaat geniet als effectief verkozene van de bescherming tegen ontslag van de wet van 19 maart 1991 houdende bijzondere ontslagregeling voor de personeelsafgevaardigden in de ondernemingsraden en in de comités voor veiligheid, gezondheid en verfraaiing van de werkplaatsen alsmede voor de kandidaat-personeelsafgevaardigden, zelfs indien hij de enige verkozene is en derhalve het orgaan niet zal kunnen functioneren.</a:t>
            </a:r>
          </a:p>
          <a:p>
            <a:endParaRPr lang="nl-BE"/>
          </a:p>
          <a:p>
            <a:r>
              <a:rPr lang="nl-BE"/>
              <a:t>De wettelijke bescherming (wet 91) geldt niet indien meerdere lijsten ingediend en aangeplakt werden en nadien besloten werd geen verkiezingen te organiseren en de mandaten te verdelen (A.H. Brussel 23/6/14)</a:t>
            </a:r>
          </a:p>
          <a:p>
            <a:endParaRPr lang="nl-BE"/>
          </a:p>
          <a:p>
            <a:r>
              <a:rPr lang="nl-BE"/>
              <a:t>Er waren 2 kandidatenlijsten ingediend</a:t>
            </a:r>
            <a:r>
              <a:rPr lang="nl-BE" baseline="0"/>
              <a:t> 1 met 3 kandidaten en 1 met 1 (ACLVB). Kandidaat van ACLVB trok zich terug en het stembureau zet de procedure stop en oordeelt dat de 3 andere kandidaten van rechtswege verkozen zijn.</a:t>
            </a:r>
          </a:p>
          <a:p>
            <a:r>
              <a:rPr lang="nl-BE" baseline="0"/>
              <a:t>Echter de intrekking van de kandidatuur gebeurde nadat de termijn daartoe verstreken was en de </a:t>
            </a:r>
            <a:r>
              <a:rPr lang="nl-BE" baseline="0" err="1"/>
              <a:t>rb</a:t>
            </a:r>
            <a:r>
              <a:rPr lang="nl-BE" baseline="0"/>
              <a:t> had ernstige vragen bij de spontaniteit van de terugtrekking--- beslissing stembureau onwettig en WG moet procedure hernemen en verkiezingen organiseren (</a:t>
            </a:r>
            <a:r>
              <a:rPr lang="nl-BE" baseline="0" err="1"/>
              <a:t>Arb</a:t>
            </a:r>
            <a:r>
              <a:rPr lang="nl-BE" baseline="0"/>
              <a:t> Mechelen 28/6/18)</a:t>
            </a:r>
            <a:endParaRPr lang="nl-BE"/>
          </a:p>
          <a:p>
            <a:endParaRPr lang="nl-BE"/>
          </a:p>
        </p:txBody>
      </p:sp>
      <p:sp>
        <p:nvSpPr>
          <p:cNvPr id="4" name="Tijdelijke aanduiding voor datum 3"/>
          <p:cNvSpPr>
            <a:spLocks noGrp="1"/>
          </p:cNvSpPr>
          <p:nvPr>
            <p:ph type="dt" idx="10"/>
          </p:nvPr>
        </p:nvSpPr>
        <p:spPr/>
        <p:txBody>
          <a:bodyPr/>
          <a:lstStyle/>
          <a:p>
            <a:fld id="{DC1B2B2F-3120-40CB-AAB3-4308077D9B72}"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45</a:t>
            </a:fld>
            <a:endParaRPr lang="nl-BE"/>
          </a:p>
        </p:txBody>
      </p:sp>
    </p:spTree>
    <p:extLst>
      <p:ext uri="{BB962C8B-B14F-4D97-AF65-F5344CB8AC3E}">
        <p14:creationId xmlns:p14="http://schemas.microsoft.com/office/powerpoint/2010/main" val="13019747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atum 3"/>
          <p:cNvSpPr>
            <a:spLocks noGrp="1"/>
          </p:cNvSpPr>
          <p:nvPr>
            <p:ph type="dt" idx="10"/>
          </p:nvPr>
        </p:nvSpPr>
        <p:spPr/>
        <p:txBody>
          <a:bodyPr/>
          <a:lstStyle/>
          <a:p>
            <a:fld id="{F7DE6FA6-72FD-4E18-9F72-9FBA039C895B}"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46</a:t>
            </a:fld>
            <a:endParaRPr lang="nl-BE"/>
          </a:p>
        </p:txBody>
      </p:sp>
    </p:spTree>
    <p:extLst>
      <p:ext uri="{BB962C8B-B14F-4D97-AF65-F5344CB8AC3E}">
        <p14:creationId xmlns:p14="http://schemas.microsoft.com/office/powerpoint/2010/main" val="29684328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atum 3"/>
          <p:cNvSpPr>
            <a:spLocks noGrp="1"/>
          </p:cNvSpPr>
          <p:nvPr>
            <p:ph type="dt" idx="10"/>
          </p:nvPr>
        </p:nvSpPr>
        <p:spPr/>
        <p:txBody>
          <a:bodyPr/>
          <a:lstStyle/>
          <a:p>
            <a:fld id="{840259EB-893F-432D-92DB-86DAA5DE20B4}"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47</a:t>
            </a:fld>
            <a:endParaRPr lang="nl-BE"/>
          </a:p>
        </p:txBody>
      </p:sp>
    </p:spTree>
    <p:extLst>
      <p:ext uri="{BB962C8B-B14F-4D97-AF65-F5344CB8AC3E}">
        <p14:creationId xmlns:p14="http://schemas.microsoft.com/office/powerpoint/2010/main" val="5061033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atum 3"/>
          <p:cNvSpPr>
            <a:spLocks noGrp="1"/>
          </p:cNvSpPr>
          <p:nvPr>
            <p:ph type="dt" idx="10"/>
          </p:nvPr>
        </p:nvSpPr>
        <p:spPr/>
        <p:txBody>
          <a:bodyPr/>
          <a:lstStyle/>
          <a:p>
            <a:fld id="{E559CEDB-F29E-4A6F-8CBD-AC3B11DD0438}"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48</a:t>
            </a:fld>
            <a:endParaRPr lang="nl-BE"/>
          </a:p>
        </p:txBody>
      </p:sp>
    </p:spTree>
    <p:extLst>
      <p:ext uri="{BB962C8B-B14F-4D97-AF65-F5344CB8AC3E}">
        <p14:creationId xmlns:p14="http://schemas.microsoft.com/office/powerpoint/2010/main" val="32532161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492B2-20CB-454E-8AA3-E43BF3DB4E3A}" type="datetime1">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5/01/2024</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FFCE2-AD00-441A-9884-3553CEA43671}"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1292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32500" lnSpcReduction="20000"/>
          </a:bodyPr>
          <a:lstStyle/>
          <a:p>
            <a:r>
              <a:rPr lang="nl-BE" sz="2400" b="1"/>
              <a:t>Indiening huislijsten</a:t>
            </a:r>
          </a:p>
          <a:p>
            <a:r>
              <a:rPr lang="nl-BE" sz="2400" b="0" u="sng"/>
              <a:t>Artikel 33 verkiezingswet en artikel 20ter wet 20/9/48</a:t>
            </a:r>
          </a:p>
          <a:p>
            <a:r>
              <a:rPr lang="nl-BE" sz="2400"/>
              <a:t>In de ondernemingen die ten minste </a:t>
            </a:r>
            <a:r>
              <a:rPr lang="nl-BE" sz="2400" b="1"/>
              <a:t>15</a:t>
            </a:r>
            <a:r>
              <a:rPr lang="nl-BE" sz="2400" b="1" baseline="0"/>
              <a:t> </a:t>
            </a:r>
            <a:r>
              <a:rPr lang="nl-BE" sz="2400" b="1"/>
              <a:t>kaderleden </a:t>
            </a:r>
            <a:r>
              <a:rPr lang="nl-BE" sz="2400"/>
              <a:t>tewerkstellen, kunnen kandidatenlijsten tot verkiezing van de personeelsafgevaardigden die in de raad de kaderleden vertegenwoordigen eveneens worden ingediend door :</a:t>
            </a:r>
            <a:br>
              <a:rPr lang="nl-BE" sz="2400"/>
            </a:br>
            <a:r>
              <a:rPr lang="nl-BE" sz="2400"/>
              <a:t>   1° de representatieve organisaties van kaderleden;</a:t>
            </a:r>
            <a:br>
              <a:rPr lang="nl-BE" sz="2400"/>
            </a:br>
            <a:r>
              <a:rPr lang="nl-BE" sz="2400"/>
              <a:t>   2° ten minste </a:t>
            </a:r>
            <a:r>
              <a:rPr lang="nl-BE" sz="2400" b="1"/>
              <a:t>10 pct. van het aantal kaderleden </a:t>
            </a:r>
            <a:r>
              <a:rPr lang="nl-BE" sz="2400"/>
              <a:t>van de onderneming, met dien verstande dat het aantal ondertekenaars ter ondersteuning van deze lijst niet kleiner mag zijn dan </a:t>
            </a:r>
            <a:r>
              <a:rPr lang="nl-BE" sz="2400" b="1"/>
              <a:t>vijf</a:t>
            </a:r>
            <a:r>
              <a:rPr lang="nl-BE" sz="2400"/>
              <a:t> indien het aantal kaderleden minder bedraagt dan </a:t>
            </a:r>
            <a:r>
              <a:rPr lang="nl-BE" sz="2400" b="1"/>
              <a:t>vijftig</a:t>
            </a:r>
            <a:r>
              <a:rPr lang="nl-BE" sz="2400"/>
              <a:t>, en dan </a:t>
            </a:r>
            <a:r>
              <a:rPr lang="nl-BE" sz="2400" b="1"/>
              <a:t>tien</a:t>
            </a:r>
            <a:r>
              <a:rPr lang="nl-BE" sz="2400"/>
              <a:t> indien het aantal kaderleden minder bedraagt dan </a:t>
            </a:r>
            <a:r>
              <a:rPr lang="nl-BE" sz="2400" b="1"/>
              <a:t>honderd</a:t>
            </a:r>
            <a:r>
              <a:rPr lang="nl-BE" sz="2400"/>
              <a:t>; een kaderlid kan slechts één lijst ondersteunen.</a:t>
            </a:r>
          </a:p>
          <a:p>
            <a:endParaRPr lang="nl-BE" sz="2400"/>
          </a:p>
          <a:p>
            <a:r>
              <a:rPr lang="nl-BE" sz="2400"/>
              <a:t>Een leidinggevend personeelslid kan geen kaderlijst ondersteunen</a:t>
            </a:r>
            <a:br>
              <a:rPr lang="nl-BE" sz="2400"/>
            </a:br>
            <a:endParaRPr lang="nl-BE" sz="2400" b="0"/>
          </a:p>
          <a:p>
            <a:r>
              <a:rPr lang="nl-BE" sz="2400" b="1"/>
              <a:t>Indiening kandidaturen zonder vakorganisatie</a:t>
            </a:r>
          </a:p>
          <a:p>
            <a:r>
              <a:rPr lang="nl-BE" sz="2400" b="0"/>
              <a:t>Procedure Vlaams</a:t>
            </a:r>
            <a:r>
              <a:rPr lang="nl-BE" sz="2400" b="0" baseline="0"/>
              <a:t> Belang omdat de door hen ingediende kandidaten niet aanvaard werden,</a:t>
            </a:r>
          </a:p>
          <a:p>
            <a:r>
              <a:rPr lang="nl-BE" sz="2400" b="0" baseline="0"/>
              <a:t>Is geen inbreuk op de vrijheid van vereniging en evenmin is er sprake van discriminatie (</a:t>
            </a:r>
            <a:r>
              <a:rPr lang="nl-BE" sz="2400" b="0" baseline="0" err="1"/>
              <a:t>Grondw</a:t>
            </a:r>
            <a:r>
              <a:rPr lang="nl-BE" sz="2400" b="0" baseline="0"/>
              <a:t> Hof 15/1/09</a:t>
            </a:r>
            <a:r>
              <a:rPr lang="nl-BE" sz="2400" b="1" baseline="0"/>
              <a:t>)</a:t>
            </a:r>
          </a:p>
          <a:p>
            <a:endParaRPr lang="nl-BE" sz="2400" b="1" baseline="0"/>
          </a:p>
          <a:p>
            <a:r>
              <a:rPr lang="nl-BE" sz="2400" b="0" baseline="0"/>
              <a:t>WN uitgesloten door zijn vakorganisatie omwille van lidmaatschap bij Vlaams Belang diende zelf zijn kandidatuur in.</a:t>
            </a:r>
          </a:p>
          <a:p>
            <a:r>
              <a:rPr lang="nl-BE" sz="2400" b="0" baseline="0"/>
              <a:t>Is ongeldig want niet ingediend door een vakorganisatie (</a:t>
            </a:r>
            <a:r>
              <a:rPr lang="nl-BE" sz="2400" b="0" baseline="0" err="1"/>
              <a:t>Arb</a:t>
            </a:r>
            <a:r>
              <a:rPr lang="nl-BE" sz="2400" b="0" baseline="0"/>
              <a:t> Mechelen 28/4/08)</a:t>
            </a:r>
          </a:p>
          <a:p>
            <a:endParaRPr lang="nl-BE" sz="2400" b="0" baseline="0"/>
          </a:p>
          <a:p>
            <a:r>
              <a:rPr lang="nl-BE" sz="2400" b="0" baseline="0"/>
              <a:t>Dat een kandidatuur die niet voorgedragen is door een vakorganisatie ongeldig is, is geen schending van het gelijkheidsbeginsel (</a:t>
            </a:r>
            <a:r>
              <a:rPr lang="nl-BE" sz="2400" b="0" baseline="0" err="1"/>
              <a:t>Arb</a:t>
            </a:r>
            <a:r>
              <a:rPr lang="nl-BE" sz="2400" b="0" baseline="0"/>
              <a:t> Brugge 7/5/08)</a:t>
            </a:r>
          </a:p>
          <a:p>
            <a:endParaRPr lang="nl-BE" sz="2400" b="0" baseline="0"/>
          </a:p>
          <a:p>
            <a:r>
              <a:rPr lang="nl-BE" sz="2400" b="0"/>
              <a:t>Een</a:t>
            </a:r>
            <a:r>
              <a:rPr lang="nl-BE" sz="2400" b="0" baseline="0"/>
              <a:t> </a:t>
            </a:r>
            <a:r>
              <a:rPr lang="nl-BE" sz="2400" b="1" baseline="0"/>
              <a:t>gemeenschappelijk kiescollege </a:t>
            </a:r>
            <a:r>
              <a:rPr lang="nl-BE" sz="2400" b="0" baseline="0"/>
              <a:t>heeft enkel betrekking op de uitoefening van een stem.</a:t>
            </a:r>
          </a:p>
          <a:p>
            <a:r>
              <a:rPr lang="nl-BE" sz="2400" b="0" baseline="0"/>
              <a:t>Dat A en B telkens 2 stembiljetten ontvangen betekent niet dat ze op gemeenschappelijke kandidatenlijsten mogen staan--- dus afzonderlijk anders nietige kandidatenlijsten</a:t>
            </a:r>
            <a:endParaRPr lang="nl-BE" sz="2400" b="0"/>
          </a:p>
          <a:p>
            <a:endParaRPr lang="nl-BE" altLang="nl-BE" sz="2200">
              <a:latin typeface="Calibri" panose="020F0502020204030204" pitchFamily="34" charset="0"/>
            </a:endParaRPr>
          </a:p>
          <a:p>
            <a:r>
              <a:rPr lang="nl-BE" b="1"/>
              <a:t>Overschrijding</a:t>
            </a:r>
            <a:r>
              <a:rPr lang="nl-BE" b="1" baseline="0"/>
              <a:t> maximum aantal kandidaten</a:t>
            </a:r>
          </a:p>
          <a:p>
            <a:r>
              <a:rPr lang="nl-BE"/>
              <a:t> </a:t>
            </a:r>
            <a:r>
              <a:rPr lang="nl-BE" u="sng"/>
              <a:t>Artikel 33 § 3 verkiezingswet</a:t>
            </a:r>
          </a:p>
          <a:p>
            <a:r>
              <a:rPr lang="nl-BE"/>
              <a:t>Op de lijsten mogen niet meer kandidaten voorkomen dan er gewone en plaatsvervangende mandaten toegekend kunnen worden. </a:t>
            </a:r>
          </a:p>
          <a:p>
            <a:endParaRPr lang="nl-BE" b="1" baseline="0"/>
          </a:p>
          <a:p>
            <a:r>
              <a:rPr lang="nl-BE" b="0" baseline="0"/>
              <a:t>In een bedrijf met 1 mandaat voor arbeiders werden 3 kandidaten ingediend--- nietige lijst (</a:t>
            </a:r>
            <a:r>
              <a:rPr lang="nl-BE" b="0" baseline="0" err="1"/>
              <a:t>Arb</a:t>
            </a:r>
            <a:r>
              <a:rPr lang="nl-BE" b="0" baseline="0"/>
              <a:t> BXL 27/4/16)</a:t>
            </a:r>
          </a:p>
          <a:p>
            <a:endParaRPr lang="nl-BE" b="0" baseline="0"/>
          </a:p>
          <a:p>
            <a:r>
              <a:rPr lang="nl-BE" b="0" baseline="0"/>
              <a:t>Een lijst met teveel kandidaten is ongeldig doch de WG moet de lijst wel aanplakken en nadien een procedure opstarten voor de </a:t>
            </a:r>
            <a:r>
              <a:rPr lang="nl-BE" b="0" baseline="0" err="1"/>
              <a:t>rb</a:t>
            </a:r>
            <a:r>
              <a:rPr lang="nl-BE" b="0" baseline="0"/>
              <a:t> (</a:t>
            </a:r>
            <a:r>
              <a:rPr lang="nl-BE" b="0" baseline="0" err="1"/>
              <a:t>Arb</a:t>
            </a:r>
            <a:r>
              <a:rPr lang="nl-BE" b="0" baseline="0"/>
              <a:t> Luik 15/4/08)</a:t>
            </a:r>
            <a:endParaRPr lang="nl-BE" b="0"/>
          </a:p>
          <a:p>
            <a:endParaRPr lang="nl-BE"/>
          </a:p>
          <a:p>
            <a:r>
              <a:rPr lang="nl-BE" b="1"/>
              <a:t>Op meerdere lijsten</a:t>
            </a:r>
          </a:p>
          <a:p>
            <a:r>
              <a:rPr lang="nl-BE" b="0" u="sng"/>
              <a:t>Artikel 33§3 tweede lid verkiezingswet</a:t>
            </a:r>
          </a:p>
          <a:p>
            <a:r>
              <a:rPr lang="nl-BE"/>
              <a:t>Eenzelfde kandidaat mag niet op meer dan één kandidatenlijst worden voorgedragen.</a:t>
            </a:r>
            <a:br>
              <a:rPr lang="nl-BE"/>
            </a:br>
            <a:endParaRPr lang="nl-BE" b="0" u="sng"/>
          </a:p>
          <a:p>
            <a:r>
              <a:rPr lang="nl-BE"/>
              <a:t>Werknemer die als</a:t>
            </a:r>
            <a:r>
              <a:rPr lang="nl-BE" baseline="0"/>
              <a:t> kandidaat voorkomt op de </a:t>
            </a:r>
            <a:r>
              <a:rPr lang="nl-BE" b="1" baseline="0"/>
              <a:t>lijst van 2 verschillende vakorganisaties </a:t>
            </a:r>
            <a:r>
              <a:rPr lang="nl-BE" baseline="0"/>
              <a:t>in </a:t>
            </a:r>
            <a:r>
              <a:rPr lang="nl-BE" baseline="0" err="1"/>
              <a:t>casu</a:t>
            </a:r>
            <a:r>
              <a:rPr lang="nl-BE" baseline="0"/>
              <a:t> ACV en ABVV --- schrapping van beiden (</a:t>
            </a:r>
            <a:r>
              <a:rPr lang="nl-BE" baseline="0" err="1"/>
              <a:t>Arb</a:t>
            </a:r>
            <a:r>
              <a:rPr lang="nl-BE" baseline="0"/>
              <a:t> Waver 2/5/16)</a:t>
            </a:r>
          </a:p>
          <a:p>
            <a:r>
              <a:rPr lang="nl-BE" baseline="0"/>
              <a:t>Werknemer kandidaat op lijsten van 2 verschillende organisaties– kunnen allebei nietig worden verklaard (</a:t>
            </a:r>
            <a:r>
              <a:rPr lang="nl-BE" baseline="0" err="1"/>
              <a:t>Arb</a:t>
            </a:r>
            <a:r>
              <a:rPr lang="nl-BE" baseline="0"/>
              <a:t> Brussel 17/4/08; </a:t>
            </a:r>
            <a:r>
              <a:rPr lang="nl-BE" baseline="0" err="1"/>
              <a:t>Arb</a:t>
            </a:r>
            <a:r>
              <a:rPr lang="nl-BE" baseline="0"/>
              <a:t> Hasselt 13/2/95)</a:t>
            </a:r>
          </a:p>
          <a:p>
            <a:endParaRPr lang="nl-BE" baseline="0"/>
          </a:p>
          <a:p>
            <a:r>
              <a:rPr lang="nl-BE" baseline="0"/>
              <a:t>WN kandidaat voor comité voor ACLVB en ABVV en OR enkel ACLVB. Kandidatuur voor comité is nietig want op 2 lijsten die op de OR is wel geldig (</a:t>
            </a:r>
            <a:r>
              <a:rPr lang="nl-BE" baseline="0" err="1"/>
              <a:t>Arb</a:t>
            </a:r>
            <a:r>
              <a:rPr lang="nl-BE" baseline="0"/>
              <a:t> BXL 17/4/08)</a:t>
            </a:r>
            <a:endParaRPr lang="nl-BE" b="1" u="none" baseline="0"/>
          </a:p>
          <a:p>
            <a:endParaRPr lang="nl-BE"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l-BE" b="1" baseline="0"/>
              <a:t>Betwisting volgorde kandidaten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baseline="0"/>
              <a:t>De rechter kan zich niet uitspreken over de opportuniteit van een vakbondsbeslissing (in </a:t>
            </a:r>
            <a:r>
              <a:rPr lang="nl-BE" baseline="0" err="1"/>
              <a:t>casu</a:t>
            </a:r>
            <a:r>
              <a:rPr lang="nl-BE" baseline="0"/>
              <a:t> </a:t>
            </a:r>
            <a:r>
              <a:rPr lang="nl-BE" b="1" baseline="0"/>
              <a:t>volgorde lijst)</a:t>
            </a:r>
            <a:r>
              <a:rPr lang="nl-BE" baseline="0"/>
              <a:t> (</a:t>
            </a:r>
            <a:r>
              <a:rPr lang="nl-BE" baseline="0" err="1"/>
              <a:t>Arb</a:t>
            </a:r>
            <a:r>
              <a:rPr lang="nl-BE" baseline="0"/>
              <a:t> Antwerpen 29/4/08; </a:t>
            </a:r>
            <a:r>
              <a:rPr lang="nl-BE" baseline="0" err="1"/>
              <a:t>Arb</a:t>
            </a:r>
            <a:r>
              <a:rPr lang="nl-BE" baseline="0"/>
              <a:t> Antwerpen 8/5/95)</a:t>
            </a:r>
            <a:endParaRPr lang="nl-BE"/>
          </a:p>
          <a:p>
            <a:endParaRPr lang="nl-BE"/>
          </a:p>
        </p:txBody>
      </p:sp>
      <p:sp>
        <p:nvSpPr>
          <p:cNvPr id="4" name="Tijdelijke aanduiding voor datum 3"/>
          <p:cNvSpPr>
            <a:spLocks noGrp="1"/>
          </p:cNvSpPr>
          <p:nvPr>
            <p:ph type="dt" idx="10"/>
          </p:nvPr>
        </p:nvSpPr>
        <p:spPr/>
        <p:txBody>
          <a:bodyPr/>
          <a:lstStyle/>
          <a:p>
            <a:fld id="{A2E4B368-A77D-462B-826B-C2606E136179}"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5</a:t>
            </a:fld>
            <a:endParaRPr lang="nl-BE"/>
          </a:p>
        </p:txBody>
      </p:sp>
    </p:spTree>
    <p:extLst>
      <p:ext uri="{BB962C8B-B14F-4D97-AF65-F5344CB8AC3E}">
        <p14:creationId xmlns:p14="http://schemas.microsoft.com/office/powerpoint/2010/main" val="47780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atum 3"/>
          <p:cNvSpPr>
            <a:spLocks noGrp="1"/>
          </p:cNvSpPr>
          <p:nvPr>
            <p:ph type="dt" idx="1"/>
          </p:nvPr>
        </p:nvSpPr>
        <p:spPr/>
        <p:txBody>
          <a:bodyPr/>
          <a:lstStyle/>
          <a:p>
            <a:fld id="{1A47F68C-B756-41CC-B586-598BD0E1260B}" type="datetime1">
              <a:rPr lang="nl-BE" smtClean="0"/>
              <a:t>5/01/2024</a:t>
            </a:fld>
            <a:endParaRPr lang="nl-BE"/>
          </a:p>
        </p:txBody>
      </p:sp>
      <p:sp>
        <p:nvSpPr>
          <p:cNvPr id="5" name="Tijdelijke aanduiding voor dianummer 4"/>
          <p:cNvSpPr>
            <a:spLocks noGrp="1"/>
          </p:cNvSpPr>
          <p:nvPr>
            <p:ph type="sldNum" sz="quarter" idx="5"/>
          </p:nvPr>
        </p:nvSpPr>
        <p:spPr/>
        <p:txBody>
          <a:bodyPr/>
          <a:lstStyle/>
          <a:p>
            <a:fld id="{F96FFCE2-AD00-441A-9884-3553CEA43671}" type="slidenum">
              <a:rPr lang="nl-BE" smtClean="0"/>
              <a:pPr/>
              <a:t>50</a:t>
            </a:fld>
            <a:endParaRPr lang="nl-BE"/>
          </a:p>
        </p:txBody>
      </p:sp>
    </p:spTree>
    <p:extLst>
      <p:ext uri="{BB962C8B-B14F-4D97-AF65-F5344CB8AC3E}">
        <p14:creationId xmlns:p14="http://schemas.microsoft.com/office/powerpoint/2010/main" val="36274816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BE" dirty="0"/>
              <a:t>De verdeling van de oproepingsbrieven mag over meerdere dagen worden gespreid (tussen X+78 en X+80).</a:t>
            </a:r>
          </a:p>
          <a:p>
            <a:endParaRPr lang="nl-BE" dirty="0"/>
          </a:p>
          <a:p>
            <a:r>
              <a:rPr lang="nl-BE" dirty="0"/>
              <a:t>Eenzelfde verzending volstaat voor de oproeping voor de OR en voor het CPBW.</a:t>
            </a:r>
          </a:p>
          <a:p>
            <a:endParaRPr lang="nl-BE" u="sng" dirty="0">
              <a:hlinkClick r:id="rId3" action="ppaction://hlinkfile"/>
            </a:endParaRPr>
          </a:p>
          <a:p>
            <a:r>
              <a:rPr lang="nl-BE" u="sng" dirty="0">
                <a:hlinkClick r:id="rId3" action="ppaction://hlinkfile"/>
              </a:rPr>
              <a:t>Art.</a:t>
            </a:r>
            <a:r>
              <a:rPr lang="nl-BE" u="sng" dirty="0"/>
              <a:t> </a:t>
            </a:r>
            <a:r>
              <a:rPr lang="nl-BE" u="sng" dirty="0">
                <a:hlinkClick r:id="rId4" action="ppaction://hlinkfile"/>
              </a:rPr>
              <a:t>47</a:t>
            </a:r>
            <a:r>
              <a:rPr lang="nl-BE" u="sng" dirty="0"/>
              <a:t> verkiezingswet</a:t>
            </a:r>
          </a:p>
          <a:p>
            <a:r>
              <a:rPr lang="nl-BE" dirty="0"/>
              <a:t>De kiezers worden door de werkgever voor de verkiezingen opgeroepen.</a:t>
            </a:r>
          </a:p>
          <a:p>
            <a:r>
              <a:rPr lang="nl-BE" dirty="0"/>
              <a:t>De oproepingsbrief wordt hen in de onderneming </a:t>
            </a:r>
            <a:r>
              <a:rPr lang="nl-BE" b="1" dirty="0"/>
              <a:t>overhandigd ten laatste 10 dagen voor de datum van de verkiezingen</a:t>
            </a:r>
            <a:r>
              <a:rPr lang="nl-BE" dirty="0"/>
              <a:t>. </a:t>
            </a:r>
          </a:p>
          <a:p>
            <a:r>
              <a:rPr lang="nl-BE" dirty="0"/>
              <a:t>Een </a:t>
            </a:r>
            <a:r>
              <a:rPr lang="nl-BE" b="1" dirty="0"/>
              <a:t>bericht dat uitgehangen wordt </a:t>
            </a:r>
            <a:r>
              <a:rPr lang="nl-BE" dirty="0"/>
              <a:t>op de laatste dag van deze overhandiging, duidt aan dat deze plaats heeft gehad.</a:t>
            </a:r>
          </a:p>
          <a:p>
            <a:r>
              <a:rPr lang="nl-BE" dirty="0"/>
              <a:t>Dit uithangen </a:t>
            </a:r>
            <a:r>
              <a:rPr lang="nl-BE" b="1" dirty="0"/>
              <a:t>mag worden vervangen </a:t>
            </a:r>
            <a:r>
              <a:rPr lang="nl-BE" dirty="0"/>
              <a:t>door het ter beschikking stellen van </a:t>
            </a:r>
            <a:r>
              <a:rPr lang="nl-BE" b="1" dirty="0"/>
              <a:t>een elektronisch document</a:t>
            </a:r>
            <a:r>
              <a:rPr lang="nl-BE" dirty="0"/>
              <a:t>, voor zover alle werknemers hiertoe tijdens hun normale werkuren toegang hebben.</a:t>
            </a:r>
          </a:p>
          <a:p>
            <a:endParaRPr lang="nl-BE" dirty="0"/>
          </a:p>
          <a:p>
            <a:r>
              <a:rPr lang="nl-BE" dirty="0"/>
              <a:t>De kiezer die op de dagen waarop de oproepingsbrief wordt overhandigd </a:t>
            </a:r>
            <a:r>
              <a:rPr lang="nl-BE" b="1" dirty="0"/>
              <a:t>niet </a:t>
            </a:r>
            <a:r>
              <a:rPr lang="nl-BE" dirty="0"/>
              <a:t>in de onderneming </a:t>
            </a:r>
            <a:r>
              <a:rPr lang="nl-BE" b="1" dirty="0"/>
              <a:t>aanwezig is</a:t>
            </a:r>
            <a:r>
              <a:rPr lang="nl-BE" dirty="0"/>
              <a:t>, wordt opgeroepen bij een </a:t>
            </a:r>
            <a:r>
              <a:rPr lang="nl-BE" b="1" dirty="0"/>
              <a:t>aangetekende brief.</a:t>
            </a:r>
          </a:p>
          <a:p>
            <a:pPr algn="l"/>
            <a:r>
              <a:rPr lang="nl-BE" dirty="0"/>
              <a:t>Hij kan ook worden opgeroepen </a:t>
            </a:r>
            <a:r>
              <a:rPr lang="nl-BE" b="1" i="1" dirty="0"/>
              <a:t>via eender welke andere wijze </a:t>
            </a:r>
            <a:r>
              <a:rPr lang="nl-BE" strike="sngStrike" dirty="0"/>
              <a:t>door </a:t>
            </a:r>
            <a:r>
              <a:rPr lang="nl-BE" b="1" strike="sngStrike" dirty="0"/>
              <a:t>eender welk ander middel </a:t>
            </a:r>
            <a:r>
              <a:rPr lang="nl-BE" dirty="0"/>
              <a:t>voor zover de werkgever een bewijs kan leveren van verzending van deze oproepingsbrief en van ontvangst door de bestemmeling.</a:t>
            </a:r>
          </a:p>
          <a:p>
            <a:pPr algn="l"/>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Een </a:t>
            </a:r>
            <a:r>
              <a:rPr lang="nl-BE" b="1" dirty="0"/>
              <a:t>bericht dat aangeplakt wordt op de laatste dag van deze overhandiging</a:t>
            </a:r>
            <a:r>
              <a:rPr lang="nl-BE" dirty="0"/>
              <a:t>, duidt aan dat deze plaats heeft gehad. Dit uithangen mag worden vervangen door het ter beschikking stellen van een elektronisch document, voor zover alle werknemers hiertoe tijdens hun normale werkuren toegang hebben.</a:t>
            </a:r>
          </a:p>
          <a:p>
            <a:pPr algn="l"/>
            <a:endParaRPr lang="nl-BE" dirty="0"/>
          </a:p>
        </p:txBody>
      </p:sp>
      <p:sp>
        <p:nvSpPr>
          <p:cNvPr id="4" name="Tijdelijke aanduiding voor datum 3"/>
          <p:cNvSpPr>
            <a:spLocks noGrp="1"/>
          </p:cNvSpPr>
          <p:nvPr>
            <p:ph type="dt" idx="10"/>
          </p:nvPr>
        </p:nvSpPr>
        <p:spPr/>
        <p:txBody>
          <a:bodyPr/>
          <a:lstStyle/>
          <a:p>
            <a:fld id="{AEB20BC2-CC13-4C14-94B2-04E5592C07EB}"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51</a:t>
            </a:fld>
            <a:endParaRPr lang="nl-BE"/>
          </a:p>
        </p:txBody>
      </p:sp>
    </p:spTree>
    <p:extLst>
      <p:ext uri="{BB962C8B-B14F-4D97-AF65-F5344CB8AC3E}">
        <p14:creationId xmlns:p14="http://schemas.microsoft.com/office/powerpoint/2010/main" val="10159907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u="sng">
                <a:hlinkClick r:id="rId3" action="ppaction://hlinkfile"/>
              </a:rPr>
              <a:t>Art.</a:t>
            </a:r>
            <a:r>
              <a:rPr lang="nl-BE" u="sng"/>
              <a:t> </a:t>
            </a:r>
            <a:r>
              <a:rPr lang="nl-BE" u="sng">
                <a:hlinkClick r:id="rId4" action="ppaction://hlinkfile"/>
              </a:rPr>
              <a:t>47</a:t>
            </a:r>
            <a:r>
              <a:rPr lang="nl-BE" u="sng"/>
              <a:t> verkiezingswet</a:t>
            </a:r>
          </a:p>
          <a:p>
            <a:r>
              <a:rPr lang="nl-BE" sz="1200" b="1" i="1" u="none" strike="noStrike" baseline="0">
                <a:latin typeface="Verdana-Bold"/>
              </a:rPr>
              <a:t>In afwijking op het eerste en tweede lid, kan de werkgever ten laatste tien dagen voor de datum van de verkiezingen onmiddellijk overgaan tot oproeping van de kiezers via andere wijzen dan overhandiging van de oproepingsbrief in de onderneming, voor zover hierover een unaniem akkoord werd gesloten binnen de raad of het comité, of bij ontstentenis ervan, tussen de werkgever en de vakbondsafvaardiging, en enkel met betrekking tot de kiezers die beschikken over een e-mailadres van de werkgever</a:t>
            </a:r>
          </a:p>
          <a:p>
            <a:pPr algn="l"/>
            <a:r>
              <a:rPr lang="nl-BE" sz="1200" b="1" i="1" u="none" strike="noStrike" baseline="0">
                <a:latin typeface="Verdana-Bold"/>
              </a:rPr>
              <a:t>of van de gebruiker, alsook toegang hebben tot een digitaal instrument dat hen door de werkgever of door de gebruiker ter beschikking wordt gesteld op hun gebruikelijke werkpost. Dit akkoord moet binnen het betrokken orgaan, of bij ontstentenis ervan, tussen de werkgever en de vakbondsafvaardiging, worden gesloten uiterlijk de dag van de aanplakking van het bericht dat de datum van de verkiezingen aankondigt. De werkgever dient een bewijs te leveren van deze alternatieve verzending van de </a:t>
            </a:r>
            <a:r>
              <a:rPr lang="nl-BE" sz="1800" b="1" i="1" u="none" strike="noStrike" baseline="0">
                <a:latin typeface="Verdana-Bold"/>
              </a:rPr>
              <a:t>oproepingsbrief en van ontvangst door de bestemmeling.</a:t>
            </a:r>
            <a:endParaRPr lang="nl-BE" sz="1200" b="1" i="1" u="none" strike="noStrike" baseline="0">
              <a:latin typeface="Verdana-Bold"/>
            </a:endParaRPr>
          </a:p>
        </p:txBody>
      </p:sp>
      <p:sp>
        <p:nvSpPr>
          <p:cNvPr id="4" name="Tijdelijke aanduiding voor datum 3"/>
          <p:cNvSpPr>
            <a:spLocks noGrp="1"/>
          </p:cNvSpPr>
          <p:nvPr>
            <p:ph type="dt" idx="10"/>
          </p:nvPr>
        </p:nvSpPr>
        <p:spPr/>
        <p:txBody>
          <a:bodyPr/>
          <a:lstStyle/>
          <a:p>
            <a:fld id="{71F485F5-BACA-4E56-8823-2A4385C7D601}"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52</a:t>
            </a:fld>
            <a:endParaRPr lang="nl-BE"/>
          </a:p>
        </p:txBody>
      </p:sp>
    </p:spTree>
    <p:extLst>
      <p:ext uri="{BB962C8B-B14F-4D97-AF65-F5344CB8AC3E}">
        <p14:creationId xmlns:p14="http://schemas.microsoft.com/office/powerpoint/2010/main" val="27628172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u="sng" dirty="0">
                <a:hlinkClick r:id="rId3" action="ppaction://hlinkfile"/>
              </a:rPr>
              <a:t>Art.</a:t>
            </a:r>
            <a:r>
              <a:rPr lang="nl-BE" u="sng" dirty="0"/>
              <a:t> </a:t>
            </a:r>
            <a:r>
              <a:rPr lang="nl-BE" u="sng" dirty="0">
                <a:hlinkClick r:id="rId4" action="ppaction://hlinkfile"/>
              </a:rPr>
              <a:t>47</a:t>
            </a:r>
            <a:r>
              <a:rPr lang="nl-BE" u="sng" dirty="0"/>
              <a:t> verkiezingswet</a:t>
            </a:r>
          </a:p>
          <a:p>
            <a:r>
              <a:rPr lang="nl-BE" b="1" i="1" strike="noStrike" dirty="0"/>
              <a:t>Bij ontstentenis van een bewijs van ontvangst door de bestemmeling</a:t>
            </a:r>
            <a:r>
              <a:rPr lang="nl-BE" i="1" strike="noStrike" dirty="0"/>
              <a:t>, </a:t>
            </a:r>
            <a:r>
              <a:rPr lang="nl-BE" b="1" i="1" strike="noStrike" dirty="0"/>
              <a:t>als bedoeld in het tweede en derde lid</a:t>
            </a:r>
            <a:r>
              <a:rPr lang="nl-BE" i="1" strike="noStrike" dirty="0"/>
              <a:t>, wordt de oproepingsbrief bij aangetekende </a:t>
            </a:r>
            <a:r>
              <a:rPr lang="nl-BE" b="1" i="1" strike="noStrike" dirty="0"/>
              <a:t>brief verzonden ten laatste 8 dagen voor de dag van de verkiezingen</a:t>
            </a:r>
            <a:r>
              <a:rPr lang="nl-BE" i="1" strike="noStrike" dirty="0"/>
              <a:t>.</a:t>
            </a:r>
          </a:p>
          <a:p>
            <a:r>
              <a:rPr lang="nl-BE" strike="noStrike" dirty="0"/>
              <a:t>Van deze laatste plicht tot verzending per aangetekend schrijven </a:t>
            </a:r>
            <a:r>
              <a:rPr lang="nl-BE" b="1" strike="noStrike" dirty="0"/>
              <a:t>kan worden afgeweken bij unaniem akkoord gesloten binnen de raad of het comité, </a:t>
            </a:r>
            <a:r>
              <a:rPr lang="nl-BE" b="1" i="1" strike="noStrike" dirty="0"/>
              <a:t>of bij ontstentenis ervan, bij unaniem akkoord gesloten tussen de werkgever en de vakbondsafvaardiging </a:t>
            </a:r>
            <a:r>
              <a:rPr lang="nl-BE" i="1" strike="noStrike" dirty="0"/>
              <a:t>.</a:t>
            </a:r>
          </a:p>
          <a:p>
            <a:r>
              <a:rPr lang="nl-BE" strike="noStrike" dirty="0"/>
              <a:t>Dit akkoord </a:t>
            </a:r>
            <a:r>
              <a:rPr lang="nl-BE" b="1" strike="noStrike" dirty="0"/>
              <a:t>bepaalt de alternatieve wijzen van oproeping en de modaliteiten </a:t>
            </a:r>
            <a:r>
              <a:rPr lang="nl-BE" strike="noStrike" dirty="0"/>
              <a:t>ervan.</a:t>
            </a:r>
          </a:p>
          <a:p>
            <a:r>
              <a:rPr lang="nl-BE" strike="noStrike" dirty="0"/>
              <a:t>In dergelijk geval </a:t>
            </a:r>
            <a:r>
              <a:rPr lang="nl-BE" b="1" strike="noStrike" dirty="0"/>
              <a:t>dient de werkgever aan de raad of aan het comité </a:t>
            </a:r>
            <a:r>
              <a:rPr lang="nl-BE" b="1" i="1" strike="noStrike" dirty="0"/>
              <a:t>of aan de vakbondsafvaardiging </a:t>
            </a:r>
            <a:r>
              <a:rPr lang="nl-BE" b="1" strike="noStrike" dirty="0"/>
              <a:t>een lijst te bezorgen met de kiezers </a:t>
            </a:r>
            <a:r>
              <a:rPr lang="nl-BE" strike="noStrike" dirty="0"/>
              <a:t>waarop dit akkoord betrekking heeft en met de gegevens die nodig zijn voor deze oproeping.</a:t>
            </a:r>
          </a:p>
          <a:p>
            <a:r>
              <a:rPr lang="nl-BE" strike="noStrike" dirty="0"/>
              <a:t>Bij de uitwerking van dit akkoord dient het principe van vertrouwelijkheid te worden gerespecteerd.</a:t>
            </a:r>
          </a:p>
          <a:p>
            <a:r>
              <a:rPr lang="nl-BE" strike="noStrike" dirty="0"/>
              <a:t>Dit </a:t>
            </a:r>
            <a:r>
              <a:rPr lang="nl-BE" b="1" strike="noStrike" dirty="0"/>
              <a:t>akkoord wordt meegedeeld </a:t>
            </a:r>
            <a:r>
              <a:rPr lang="nl-BE" strike="noStrike" dirty="0"/>
              <a:t>aan de in artikel 4, 6°, a), bepaalde </a:t>
            </a:r>
            <a:r>
              <a:rPr lang="nl-BE" b="1" strike="noStrike" dirty="0"/>
              <a:t>organisaties</a:t>
            </a:r>
            <a:r>
              <a:rPr lang="nl-BE" strike="noStrike" dirty="0"/>
              <a:t> en de in artikel 4, 5°, bepaalde organisaties, in dit laatste geval enkel wanneer de ingezette procedure gericht is op de oprichting van een raad. </a:t>
            </a:r>
          </a:p>
          <a:p>
            <a:r>
              <a:rPr lang="nl-BE" strike="noStrike" dirty="0"/>
              <a:t>In voorkomend geval kan de verzending zowel de oproepingsbrief voor de verkiezing van de raad als van het comité bevatten.</a:t>
            </a:r>
            <a:endParaRPr lang="nl-BE" dirty="0"/>
          </a:p>
        </p:txBody>
      </p:sp>
      <p:sp>
        <p:nvSpPr>
          <p:cNvPr id="4" name="Tijdelijke aanduiding voor datum 3"/>
          <p:cNvSpPr>
            <a:spLocks noGrp="1"/>
          </p:cNvSpPr>
          <p:nvPr>
            <p:ph type="dt" idx="10"/>
          </p:nvPr>
        </p:nvSpPr>
        <p:spPr/>
        <p:txBody>
          <a:bodyPr/>
          <a:lstStyle/>
          <a:p>
            <a:fld id="{2F1B2C6D-197C-4114-8801-5AE21CE9483D}"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53</a:t>
            </a:fld>
            <a:endParaRPr lang="nl-BE"/>
          </a:p>
        </p:txBody>
      </p:sp>
    </p:spTree>
    <p:extLst>
      <p:ext uri="{BB962C8B-B14F-4D97-AF65-F5344CB8AC3E}">
        <p14:creationId xmlns:p14="http://schemas.microsoft.com/office/powerpoint/2010/main" val="4359480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atum 3"/>
          <p:cNvSpPr>
            <a:spLocks noGrp="1"/>
          </p:cNvSpPr>
          <p:nvPr>
            <p:ph type="dt" idx="1"/>
          </p:nvPr>
        </p:nvSpPr>
        <p:spPr/>
        <p:txBody>
          <a:bodyPr/>
          <a:lstStyle/>
          <a:p>
            <a:fld id="{5A5AA141-CB28-4095-AFF8-164E38EBCFD7}" type="datetime1">
              <a:rPr lang="nl-BE" smtClean="0"/>
              <a:t>5/01/2024</a:t>
            </a:fld>
            <a:endParaRPr lang="nl-BE"/>
          </a:p>
        </p:txBody>
      </p:sp>
      <p:sp>
        <p:nvSpPr>
          <p:cNvPr id="5" name="Tijdelijke aanduiding voor dianummer 4"/>
          <p:cNvSpPr>
            <a:spLocks noGrp="1"/>
          </p:cNvSpPr>
          <p:nvPr>
            <p:ph type="sldNum" sz="quarter" idx="5"/>
          </p:nvPr>
        </p:nvSpPr>
        <p:spPr/>
        <p:txBody>
          <a:bodyPr/>
          <a:lstStyle/>
          <a:p>
            <a:fld id="{F96FFCE2-AD00-441A-9884-3553CEA43671}" type="slidenum">
              <a:rPr lang="nl-BE" smtClean="0"/>
              <a:pPr/>
              <a:t>54</a:t>
            </a:fld>
            <a:endParaRPr lang="nl-BE"/>
          </a:p>
        </p:txBody>
      </p:sp>
    </p:spTree>
    <p:extLst>
      <p:ext uri="{BB962C8B-B14F-4D97-AF65-F5344CB8AC3E}">
        <p14:creationId xmlns:p14="http://schemas.microsoft.com/office/powerpoint/2010/main" val="26361468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u="sng" dirty="0">
                <a:hlinkClick r:id="rId3" action="ppaction://hlinkfile"/>
              </a:rPr>
              <a:t>Art.</a:t>
            </a:r>
            <a:r>
              <a:rPr lang="nl-BE" u="sng" dirty="0"/>
              <a:t> </a:t>
            </a:r>
            <a:r>
              <a:rPr lang="nl-BE" u="sng" dirty="0">
                <a:hlinkClick r:id="rId4" action="ppaction://hlinkfile"/>
              </a:rPr>
              <a:t>47</a:t>
            </a:r>
            <a:r>
              <a:rPr lang="nl-BE" u="sng" dirty="0"/>
              <a:t> verkiezingswet</a:t>
            </a:r>
          </a:p>
          <a:p>
            <a:r>
              <a:rPr lang="nl-BE" dirty="0"/>
              <a:t>Ingeval overeenkomstig artikel 57 </a:t>
            </a:r>
            <a:r>
              <a:rPr lang="nl-BE" b="1" dirty="0"/>
              <a:t>per brief wordt gestemd</a:t>
            </a:r>
            <a:r>
              <a:rPr lang="nl-BE" dirty="0"/>
              <a:t>, wordt de oproepingsbrief samen met het of de overeenkomstig artikel 54 gestempelde stembiljet(ten) </a:t>
            </a:r>
            <a:r>
              <a:rPr lang="nl-BE" b="1" dirty="0"/>
              <a:t>overhandigd</a:t>
            </a:r>
            <a:r>
              <a:rPr lang="nl-BE" dirty="0"/>
              <a:t> aan de kiezers die in de onderneming aanwezig zijn ten laatste 10 dagen voor de datum van de verkiezingen.</a:t>
            </a:r>
          </a:p>
          <a:p>
            <a:r>
              <a:rPr lang="nl-BE" dirty="0"/>
              <a:t>Deze overhandiging gebeurt tegen ontvangstbewijs.</a:t>
            </a:r>
          </a:p>
          <a:p>
            <a:r>
              <a:rPr lang="nl-BE" dirty="0"/>
              <a:t>Voor de werknemers die </a:t>
            </a:r>
            <a:r>
              <a:rPr lang="nl-BE" b="1" dirty="0"/>
              <a:t>niet aanwezig </a:t>
            </a:r>
            <a:r>
              <a:rPr lang="nl-BE" dirty="0"/>
              <a:t>zijn in de onderneming op de dagen dat deze oproepingsbrieven en stembiljetten worden overhandigd, stuurt de voorzitter van het stembureau op de laatste dag van deze overhandiging de oproepingsbrief samen met het of de overeenkomstig artikel 54 gestempelde stembiljet(ten).</a:t>
            </a:r>
          </a:p>
          <a:p>
            <a:r>
              <a:rPr lang="nl-BE" dirty="0"/>
              <a:t>Deze verzending geschiedt bij een dezelfde dag </a:t>
            </a:r>
            <a:r>
              <a:rPr lang="nl-BE" b="1" dirty="0"/>
              <a:t>ter post aangetekende brief</a:t>
            </a:r>
            <a:r>
              <a:rPr lang="nl-BE" dirty="0"/>
              <a:t>. </a:t>
            </a:r>
          </a:p>
          <a:p>
            <a:r>
              <a:rPr lang="nl-BE" dirty="0"/>
              <a:t>In voorkomend geval kan de aangetekende verzending zowel de oproeping en de stembiljetten voor de verkiezing van de raad als van het comité bevatten, alsook de stembiljetten voor arbeiders en bedienden in geval van gemeenschappelijk kiescollege.</a:t>
            </a:r>
          </a:p>
          <a:p>
            <a:r>
              <a:rPr lang="nl-BE" dirty="0"/>
              <a:t>De </a:t>
            </a:r>
            <a:r>
              <a:rPr lang="nl-BE" b="1" dirty="0"/>
              <a:t>getuigen</a:t>
            </a:r>
            <a:r>
              <a:rPr lang="nl-BE" dirty="0"/>
              <a:t> moeten door de voorzitter behoorlijk worden verwittigd en mogen deze verrichting bijwonen</a:t>
            </a:r>
            <a:r>
              <a:rPr lang="nl-BE" baseline="0" dirty="0"/>
              <a:t> (Volgens de wet dus enkel bij stemming per brief)</a:t>
            </a:r>
          </a:p>
          <a:p>
            <a:endParaRPr lang="nl-BE" baseline="0" dirty="0"/>
          </a:p>
          <a:p>
            <a:r>
              <a:rPr lang="nl-BE" baseline="0" dirty="0"/>
              <a:t>Zelfs wanneer alle kiezers per brief stemmen moet er een stembureau opgericht worden en een stemlokaal ingericht worden vermits de kiezers het recht hebben hun stem daar uit te brengen</a:t>
            </a:r>
          </a:p>
          <a:p>
            <a:endParaRPr lang="nl-BE" baseline="0" dirty="0"/>
          </a:p>
          <a:p>
            <a:r>
              <a:rPr lang="nl-BE" b="1" dirty="0"/>
              <a:t>Werkwijze stemming per brief</a:t>
            </a:r>
          </a:p>
          <a:p>
            <a:r>
              <a:rPr lang="nl-BE" u="sng" dirty="0">
                <a:hlinkClick r:id="rId5" action="ppaction://hlinkfile"/>
              </a:rPr>
              <a:t>Art.</a:t>
            </a:r>
            <a:r>
              <a:rPr lang="nl-BE" u="sng" dirty="0"/>
              <a:t> 57</a:t>
            </a:r>
            <a:r>
              <a:rPr lang="nl-BE" u="sng" baseline="0" dirty="0"/>
              <a:t> verkiezingswet</a:t>
            </a:r>
            <a:endParaRPr lang="nl-BE" dirty="0"/>
          </a:p>
          <a:p>
            <a:r>
              <a:rPr lang="nl-BE" dirty="0"/>
              <a:t>Indien de stemming per brief geschiedt, wordt het gevouwen en afgestempelde stembiljet in een eerste omslag gestoken, die opengelaten wordt en geen enkel opschrift draagt. Een tweede omslag, eveneens open doch gefrankeerd, wordt bij de zending gevoegd en draagt het volgende opschrift :  " Aan de voorzitter van het stembureau”</a:t>
            </a:r>
          </a:p>
          <a:p>
            <a:r>
              <a:rPr lang="nl-BE" dirty="0"/>
              <a:t>Op deze omslag staan eveneens de aanwijzing van het stembureau " bedienden ", " arbeiders ", " kaderleden " of " jeugdige werknemers " en bovendien de vermelding " afzender ", de naam </a:t>
            </a:r>
            <a:r>
              <a:rPr lang="nl-BE" b="1" i="1" dirty="0"/>
              <a:t>en de voornaam </a:t>
            </a:r>
            <a:r>
              <a:rPr lang="nl-BE" dirty="0"/>
              <a:t>van de kiezer</a:t>
            </a:r>
            <a:r>
              <a:rPr lang="nl-BE" baseline="0" dirty="0"/>
              <a:t> </a:t>
            </a:r>
            <a:r>
              <a:rPr lang="nl-BE" dirty="0"/>
              <a:t>en de vermelding van het </a:t>
            </a:r>
            <a:r>
              <a:rPr lang="nl-BE" b="1" dirty="0"/>
              <a:t>verplicht karakter van het plaatsen van een handtekening van de kiezer</a:t>
            </a:r>
            <a:r>
              <a:rPr lang="nl-BE" dirty="0"/>
              <a:t>. </a:t>
            </a:r>
          </a:p>
          <a:p>
            <a:r>
              <a:rPr lang="nl-BE" dirty="0"/>
              <a:t>Dit alles wordt aan de kiezer onder een derde gesloten omslag geadresseerd. </a:t>
            </a:r>
          </a:p>
          <a:p>
            <a:br>
              <a:rPr lang="nl-BE" dirty="0"/>
            </a:br>
            <a:r>
              <a:rPr lang="nl-BE" u="sng" dirty="0">
                <a:hlinkClick r:id="rId5" action="ppaction://hlinkfile"/>
              </a:rPr>
              <a:t>Art.</a:t>
            </a:r>
            <a:r>
              <a:rPr lang="nl-BE" u="sng" dirty="0"/>
              <a:t> </a:t>
            </a:r>
            <a:r>
              <a:rPr lang="nl-BE" u="sng" dirty="0">
                <a:hlinkClick r:id="rId6" action="ppaction://hlinkfile"/>
              </a:rPr>
              <a:t>58</a:t>
            </a:r>
            <a:r>
              <a:rPr lang="nl-BE" u="sng" baseline="0" dirty="0"/>
              <a:t> verkiezingswet</a:t>
            </a:r>
          </a:p>
          <a:p>
            <a:r>
              <a:rPr lang="nl-BE" dirty="0"/>
              <a:t>Indien de stemming per brief geschiedt, steekt de kiezer, na zijn stem te hebben uitgebracht, het stembiljet gevouwen, zoals bij artikel 54, eerste lid, is bepaald, terug in de eerste omslag.</a:t>
            </a:r>
            <a:br>
              <a:rPr lang="nl-BE" dirty="0"/>
            </a:br>
            <a:r>
              <a:rPr lang="nl-BE" dirty="0"/>
              <a:t>Hij sluit deze eerste omslag en steekt hem in de tweede omslag waarop het adres van de voorzitter van het stembureau voorkomt. Hij sluit deze tweede omslag en brengt er de vermeldingen op aan die bij artikel 57, zesde lid, zijn bepaald.</a:t>
            </a:r>
            <a:br>
              <a:rPr lang="nl-BE" dirty="0"/>
            </a:br>
            <a:r>
              <a:rPr lang="nl-BE" dirty="0"/>
              <a:t>De omslag met het stembiljet mag over de post of op onverschillig welke wijze worden verzonden.</a:t>
            </a:r>
          </a:p>
          <a:p>
            <a:r>
              <a:rPr lang="nl-BE" dirty="0"/>
              <a:t>Deze moet aankomen vóór de sluiting van de stemming</a:t>
            </a:r>
          </a:p>
          <a:p>
            <a:endParaRPr lang="nl-BE" dirty="0"/>
          </a:p>
          <a:p>
            <a:r>
              <a:rPr lang="nl-BE" baseline="0" dirty="0"/>
              <a:t>Indien de WN zijn adreswijziging niet doorgeeft kan de WG hiervoor niet verantwoordelijk gesteld worden (</a:t>
            </a:r>
            <a:r>
              <a:rPr lang="nl-BE" baseline="0" dirty="0" err="1"/>
              <a:t>Arb</a:t>
            </a:r>
            <a:r>
              <a:rPr lang="nl-BE" baseline="0" dirty="0"/>
              <a:t> Gent 28/6/04)</a:t>
            </a:r>
          </a:p>
          <a:p>
            <a:r>
              <a:rPr lang="nl-BE" baseline="0" dirty="0"/>
              <a:t>WG moet de </a:t>
            </a:r>
            <a:r>
              <a:rPr lang="nl-BE" baseline="0" dirty="0" err="1"/>
              <a:t>Wnrs</a:t>
            </a:r>
            <a:r>
              <a:rPr lang="nl-BE" baseline="0" dirty="0"/>
              <a:t> in staat stellen hun brief af te halen in het postkantoor en dient deze tijd te </a:t>
            </a:r>
            <a:r>
              <a:rPr lang="nl-BE" baseline="0" dirty="0" err="1"/>
              <a:t>verlonen</a:t>
            </a:r>
            <a:r>
              <a:rPr lang="nl-BE" baseline="0" dirty="0"/>
              <a:t> als arbeidstijd (</a:t>
            </a:r>
            <a:r>
              <a:rPr lang="nl-BE" baseline="0" dirty="0" err="1"/>
              <a:t>Arb</a:t>
            </a:r>
            <a:r>
              <a:rPr lang="nl-BE" baseline="0" dirty="0"/>
              <a:t> Luik 5/5/92)</a:t>
            </a:r>
          </a:p>
          <a:p>
            <a:endParaRPr lang="nl-BE" dirty="0"/>
          </a:p>
          <a:p>
            <a:r>
              <a:rPr lang="nl-BE" dirty="0"/>
              <a:t>Bij</a:t>
            </a:r>
            <a:r>
              <a:rPr lang="nl-BE" baseline="0" dirty="0"/>
              <a:t> onvoldoende frankering--- nietigverklaring verkiezingen (</a:t>
            </a:r>
            <a:r>
              <a:rPr lang="nl-BE" baseline="0" dirty="0" err="1"/>
              <a:t>Arb</a:t>
            </a:r>
            <a:r>
              <a:rPr lang="nl-BE" baseline="0" dirty="0"/>
              <a:t> </a:t>
            </a:r>
            <a:r>
              <a:rPr lang="nl-BE" baseline="0" dirty="0" err="1"/>
              <a:t>brussel</a:t>
            </a:r>
            <a:r>
              <a:rPr lang="nl-BE" baseline="0" dirty="0"/>
              <a:t> 7/11/87)</a:t>
            </a:r>
          </a:p>
          <a:p>
            <a:r>
              <a:rPr lang="nl-BE" baseline="0" dirty="0"/>
              <a:t>Frankering is niet vereist indien beroep gedaan wordt op interne postdienst i.p.v. </a:t>
            </a:r>
            <a:r>
              <a:rPr lang="nl-BE" baseline="0" dirty="0" err="1"/>
              <a:t>Bpost</a:t>
            </a:r>
            <a:r>
              <a:rPr lang="nl-BE" baseline="0" dirty="0"/>
              <a:t> (</a:t>
            </a:r>
            <a:r>
              <a:rPr lang="nl-BE" baseline="0" dirty="0" err="1"/>
              <a:t>Arb</a:t>
            </a:r>
            <a:r>
              <a:rPr lang="nl-BE" baseline="0" dirty="0"/>
              <a:t> Kortrijk 16/10/91)</a:t>
            </a:r>
          </a:p>
          <a:p>
            <a:endParaRPr lang="nl-BE" baseline="0" dirty="0"/>
          </a:p>
          <a:p>
            <a:r>
              <a:rPr lang="nl-BE" baseline="0" dirty="0"/>
              <a:t>Bij niet-naleving van de voorschriften moet er toch niet overgegaan worden tot nietigverklaring verkiezingen indien dit geen invloed had op het resultaat (</a:t>
            </a:r>
            <a:r>
              <a:rPr lang="nl-BE" baseline="0" dirty="0" err="1"/>
              <a:t>Arb</a:t>
            </a:r>
            <a:r>
              <a:rPr lang="nl-BE" baseline="0" dirty="0"/>
              <a:t> Brussel 24/10/87)</a:t>
            </a:r>
          </a:p>
          <a:p>
            <a:r>
              <a:rPr lang="nl-BE" baseline="0" dirty="0"/>
              <a:t>Volgens andere rechtspraak bij niet-naleving voorschriften m.b.t. de envelop wel nietigverklaring en verkiezingen overdoen vanaf Y-10 (</a:t>
            </a:r>
            <a:r>
              <a:rPr lang="nl-BE" baseline="0" dirty="0" err="1"/>
              <a:t>Arb</a:t>
            </a:r>
            <a:r>
              <a:rPr lang="nl-BE" baseline="0" dirty="0"/>
              <a:t> 25/7/00)</a:t>
            </a:r>
          </a:p>
          <a:p>
            <a:r>
              <a:rPr lang="nl-BE" baseline="0" dirty="0"/>
              <a:t>Laattijdige verzending heeft geen gevolgen indien de kiezer aanwezig was in het bedrijf op Y want dan kan hij gaan stemmen (</a:t>
            </a:r>
            <a:r>
              <a:rPr lang="nl-BE" baseline="0" dirty="0" err="1"/>
              <a:t>Arb</a:t>
            </a:r>
            <a:r>
              <a:rPr lang="nl-BE" baseline="0" dirty="0"/>
              <a:t> Kortrijk 16/10/91)</a:t>
            </a:r>
            <a:br>
              <a:rPr lang="nl-BE" dirty="0"/>
            </a:br>
            <a:br>
              <a:rPr lang="nl-BE" dirty="0"/>
            </a:br>
            <a:endParaRPr lang="nl-BE" dirty="0"/>
          </a:p>
        </p:txBody>
      </p:sp>
      <p:sp>
        <p:nvSpPr>
          <p:cNvPr id="4" name="Tijdelijke aanduiding voor datum 3"/>
          <p:cNvSpPr>
            <a:spLocks noGrp="1"/>
          </p:cNvSpPr>
          <p:nvPr>
            <p:ph type="dt" idx="10"/>
          </p:nvPr>
        </p:nvSpPr>
        <p:spPr/>
        <p:txBody>
          <a:bodyPr/>
          <a:lstStyle/>
          <a:p>
            <a:fld id="{7B28B8C9-F8D0-427F-A4C4-908358508525}"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55</a:t>
            </a:fld>
            <a:endParaRPr lang="nl-BE"/>
          </a:p>
        </p:txBody>
      </p:sp>
    </p:spTree>
    <p:extLst>
      <p:ext uri="{BB962C8B-B14F-4D97-AF65-F5344CB8AC3E}">
        <p14:creationId xmlns:p14="http://schemas.microsoft.com/office/powerpoint/2010/main" val="20510216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atum 3"/>
          <p:cNvSpPr>
            <a:spLocks noGrp="1"/>
          </p:cNvSpPr>
          <p:nvPr>
            <p:ph type="dt" idx="1"/>
          </p:nvPr>
        </p:nvSpPr>
        <p:spPr/>
        <p:txBody>
          <a:bodyPr/>
          <a:lstStyle/>
          <a:p>
            <a:fld id="{89AF95EB-1E18-458C-AFE2-D1FBA013C94D}" type="datetime1">
              <a:rPr lang="nl-BE" smtClean="0"/>
              <a:t>5/01/2024</a:t>
            </a:fld>
            <a:endParaRPr lang="nl-BE"/>
          </a:p>
        </p:txBody>
      </p:sp>
      <p:sp>
        <p:nvSpPr>
          <p:cNvPr id="5" name="Tijdelijke aanduiding voor dianummer 4"/>
          <p:cNvSpPr>
            <a:spLocks noGrp="1"/>
          </p:cNvSpPr>
          <p:nvPr>
            <p:ph type="sldNum" sz="quarter" idx="5"/>
          </p:nvPr>
        </p:nvSpPr>
        <p:spPr/>
        <p:txBody>
          <a:bodyPr/>
          <a:lstStyle/>
          <a:p>
            <a:fld id="{F96FFCE2-AD00-441A-9884-3553CEA43671}" type="slidenum">
              <a:rPr lang="nl-BE" smtClean="0"/>
              <a:pPr/>
              <a:t>56</a:t>
            </a:fld>
            <a:endParaRPr lang="nl-BE"/>
          </a:p>
        </p:txBody>
      </p:sp>
    </p:spTree>
    <p:extLst>
      <p:ext uri="{BB962C8B-B14F-4D97-AF65-F5344CB8AC3E}">
        <p14:creationId xmlns:p14="http://schemas.microsoft.com/office/powerpoint/2010/main" val="31923955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1"/>
              <a:t>De oproeping </a:t>
            </a:r>
            <a:r>
              <a:rPr lang="nl-BE"/>
              <a:t>moet ten minste melding maken van de </a:t>
            </a:r>
            <a:r>
              <a:rPr lang="nl-BE" b="1"/>
              <a:t>datum en de plaats van de verkiezingen</a:t>
            </a:r>
            <a:r>
              <a:rPr lang="nl-BE"/>
              <a:t>, alsook van het </a:t>
            </a:r>
            <a:r>
              <a:rPr lang="nl-BE" b="1"/>
              <a:t>stembureau</a:t>
            </a:r>
            <a:r>
              <a:rPr lang="nl-BE"/>
              <a:t> waarbij de werknemer zich moet aanmelden</a:t>
            </a:r>
          </a:p>
          <a:p>
            <a:endParaRPr lang="nl-BE"/>
          </a:p>
        </p:txBody>
      </p:sp>
      <p:sp>
        <p:nvSpPr>
          <p:cNvPr id="4" name="Tijdelijke aanduiding voor datum 3"/>
          <p:cNvSpPr>
            <a:spLocks noGrp="1"/>
          </p:cNvSpPr>
          <p:nvPr>
            <p:ph type="dt" idx="10"/>
          </p:nvPr>
        </p:nvSpPr>
        <p:spPr/>
        <p:txBody>
          <a:bodyPr/>
          <a:lstStyle/>
          <a:p>
            <a:fld id="{115AAF88-BC21-49C7-8814-966E8DF6EA16}"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57</a:t>
            </a:fld>
            <a:endParaRPr lang="nl-BE"/>
          </a:p>
        </p:txBody>
      </p:sp>
    </p:spTree>
    <p:extLst>
      <p:ext uri="{BB962C8B-B14F-4D97-AF65-F5344CB8AC3E}">
        <p14:creationId xmlns:p14="http://schemas.microsoft.com/office/powerpoint/2010/main" val="40556624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492B2-20CB-454E-8AA3-E43BF3DB4E3A}" type="datetime1">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5/01/2024</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FFCE2-AD00-441A-9884-3553CEA43671}"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94482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0000" lnSpcReduction="20000"/>
          </a:bodyPr>
          <a:lstStyle/>
          <a:p>
            <a:r>
              <a:rPr lang="nl-BE" u="sng">
                <a:hlinkClick r:id="rId3" action="ppaction://hlinkfile"/>
              </a:rPr>
              <a:t>Art.</a:t>
            </a:r>
            <a:r>
              <a:rPr lang="nl-BE" u="sng"/>
              <a:t> </a:t>
            </a:r>
            <a:r>
              <a:rPr lang="nl-BE" u="sng">
                <a:hlinkClick r:id="rId4" action="ppaction://hlinkfile"/>
              </a:rPr>
              <a:t>48</a:t>
            </a:r>
            <a:r>
              <a:rPr lang="nl-BE" u="sng"/>
              <a:t> verkiezingswet</a:t>
            </a:r>
          </a:p>
          <a:p>
            <a:r>
              <a:rPr lang="nl-BE"/>
              <a:t>Het stembureau draagt de verantwoordelijkheid voor de kiesverrichtingen. De werkgever moet het stembureau alle faciliteiten verlenen die voor het vervullen van zijn taak vereist zijn.</a:t>
            </a:r>
          </a:p>
          <a:p>
            <a:endParaRPr lang="nl-BE"/>
          </a:p>
          <a:p>
            <a:r>
              <a:rPr lang="nl-BE" u="sng">
                <a:hlinkClick r:id="rId5" action="ppaction://hlinkfile"/>
              </a:rPr>
              <a:t>Art.</a:t>
            </a:r>
            <a:r>
              <a:rPr lang="nl-BE" u="sng"/>
              <a:t> </a:t>
            </a:r>
            <a:r>
              <a:rPr lang="nl-BE" u="sng">
                <a:hlinkClick r:id="rId6" action="ppaction://hlinkfile"/>
              </a:rPr>
              <a:t>49</a:t>
            </a:r>
            <a:r>
              <a:rPr lang="nl-BE" u="sng"/>
              <a:t> verkiezingswet</a:t>
            </a:r>
          </a:p>
          <a:p>
            <a:r>
              <a:rPr lang="nl-BE"/>
              <a:t>De uren tijdens welke de stembureaus open zijn, worden derwijze vastgesteld dat </a:t>
            </a:r>
            <a:r>
              <a:rPr lang="nl-BE" b="1"/>
              <a:t>alle werknemers tijdens hun werkuren aan de stemming kunnen deelnemen </a:t>
            </a:r>
            <a:r>
              <a:rPr lang="nl-BE"/>
              <a:t>en zonder dat de goede werking van de onderneming erdoor kan gehinderd worden</a:t>
            </a:r>
            <a:r>
              <a:rPr lang="nl-BE" baseline="0"/>
              <a:t> (zoals reeds eerder gezien worden de openingsuren aangeplakt op X dus ook beslissing op dat ogenblik)</a:t>
            </a:r>
            <a:endParaRPr lang="nl-BE"/>
          </a:p>
          <a:p>
            <a:r>
              <a:rPr lang="nl-BE"/>
              <a:t>De kiesverrichtingen hebben plaats op een werkdag en moeten op dezelfde dag beëindigd zijn. </a:t>
            </a:r>
          </a:p>
          <a:p>
            <a:r>
              <a:rPr lang="nl-BE"/>
              <a:t>Nochtans, wanneer het niet mogelijk is de kiesverrichtingen tot 1 dag te herleiden, </a:t>
            </a:r>
            <a:r>
              <a:rPr lang="nl-BE" b="1"/>
              <a:t>mogen zij gedurende verscheidene, zelfs niet achtereenvolgende werkdagen worden voortgezet</a:t>
            </a:r>
            <a:r>
              <a:rPr lang="nl-BE"/>
              <a:t>, na akkoord van de raad of het comité of, hij ontstentenis daarvan, de vakbondsafvaardiging.</a:t>
            </a:r>
            <a:br>
              <a:rPr lang="nl-BE"/>
            </a:br>
            <a:endParaRPr lang="nl-BE"/>
          </a:p>
          <a:p>
            <a:r>
              <a:rPr lang="nl-BE"/>
              <a:t>Wanneer het niet mogelijk is om alle werknemers te laten deelnemen aan de stemming tijdens hun werkuren, </a:t>
            </a:r>
            <a:r>
              <a:rPr lang="nl-BE" b="1"/>
              <a:t>betaalt de werkgever de verplaatsingsonkosten </a:t>
            </a:r>
            <a:r>
              <a:rPr lang="nl-BE"/>
              <a:t>van de werknemers terug die zich naar de kiesbureaus begeven buiten hun werkuren.</a:t>
            </a:r>
          </a:p>
          <a:p>
            <a:endParaRPr lang="nl-BE"/>
          </a:p>
          <a:p>
            <a:pPr marL="0" marR="0" lvl="0" indent="0" algn="l" defTabSz="914400" rtl="0" eaLnBrk="1" fontAlgn="auto" latinLnBrk="0" hangingPunct="1">
              <a:lnSpc>
                <a:spcPct val="100000"/>
              </a:lnSpc>
              <a:spcBef>
                <a:spcPts val="0"/>
              </a:spcBef>
              <a:spcAft>
                <a:spcPts val="0"/>
              </a:spcAft>
              <a:buClrTx/>
              <a:buSzTx/>
              <a:buFontTx/>
              <a:buNone/>
              <a:tabLst/>
              <a:defRPr/>
            </a:pPr>
            <a:r>
              <a:rPr lang="nl-BE"/>
              <a:t>WG verwittigde </a:t>
            </a:r>
            <a:r>
              <a:rPr lang="nl-BE" err="1"/>
              <a:t>WNrs</a:t>
            </a:r>
            <a:r>
              <a:rPr lang="nl-BE"/>
              <a:t> niet dat zij, indien ze niet konden stemmen tijdens de openingsuren, recht hadden op terugbetaling verplaatsingskosten--- nietigverklaring verkiezingen (</a:t>
            </a:r>
            <a:r>
              <a:rPr lang="nl-BE" err="1"/>
              <a:t>Arb</a:t>
            </a:r>
            <a:r>
              <a:rPr lang="nl-BE"/>
              <a:t> Luik 5/5/92)</a:t>
            </a:r>
            <a:br>
              <a:rPr lang="nl-BE"/>
            </a:br>
            <a:endParaRPr lang="nl-BE"/>
          </a:p>
          <a:p>
            <a:pPr marL="0" marR="0" lvl="0" indent="0" algn="l" defTabSz="914400" rtl="0" eaLnBrk="1" fontAlgn="auto" latinLnBrk="0" hangingPunct="1">
              <a:lnSpc>
                <a:spcPct val="100000"/>
              </a:lnSpc>
              <a:spcBef>
                <a:spcPts val="0"/>
              </a:spcBef>
              <a:spcAft>
                <a:spcPts val="0"/>
              </a:spcAft>
              <a:buClrTx/>
              <a:buSzTx/>
              <a:buFontTx/>
              <a:buNone/>
              <a:tabLst/>
              <a:defRPr/>
            </a:pPr>
            <a:r>
              <a:rPr lang="nl-BE" u="sng">
                <a:hlinkClick r:id="rId3" action="ppaction://hlinkfile"/>
              </a:rPr>
              <a:t>Art.</a:t>
            </a:r>
            <a:r>
              <a:rPr lang="nl-BE" u="sng"/>
              <a:t> 59 verkiezingswet</a:t>
            </a:r>
          </a:p>
          <a:p>
            <a:r>
              <a:rPr lang="nl-BE"/>
              <a:t>Wanneer de kiesverrichtingen verschillende dagen duren, neemt de voorzitter van het bureau alle nodige maatregelen ter bewaring van de stembussen, van de stembiljetten en van de documenten betreffende de kiesverrichtingen. Hierbij gedraagt hij zich naar de onderrichtingen van de sociaal inspecteur-districtshoofd of van een sociaal inspecteur die hij afvaardigt.</a:t>
            </a:r>
          </a:p>
          <a:p>
            <a:endParaRPr lang="nl-BE"/>
          </a:p>
          <a:p>
            <a:r>
              <a:rPr lang="nl-BE" u="sng">
                <a:hlinkClick r:id="rId6" action="ppaction://hlinkfile"/>
              </a:rPr>
              <a:t>Art.</a:t>
            </a:r>
            <a:r>
              <a:rPr lang="nl-BE" u="sng"/>
              <a:t> </a:t>
            </a:r>
            <a:r>
              <a:rPr lang="nl-BE" u="sng">
                <a:hlinkClick r:id="rId7" action="ppaction://hlinkfile"/>
              </a:rPr>
              <a:t>51</a:t>
            </a:r>
            <a:r>
              <a:rPr lang="nl-BE" u="sng"/>
              <a:t> verkiezingswet</a:t>
            </a:r>
          </a:p>
          <a:p>
            <a:r>
              <a:rPr lang="nl-BE"/>
              <a:t>De werkgever moet het voor elk bureau bestemd lokaal zo inrichten, dat het </a:t>
            </a:r>
            <a:r>
              <a:rPr lang="nl-BE" b="1"/>
              <a:t>geheim van de stemming </a:t>
            </a:r>
            <a:r>
              <a:rPr lang="nl-BE"/>
              <a:t>wordt bewaard.</a:t>
            </a:r>
          </a:p>
          <a:p>
            <a:endParaRPr lang="nl-BE"/>
          </a:p>
          <a:p>
            <a:r>
              <a:rPr lang="nl-BE"/>
              <a:t>(In de wet wordt</a:t>
            </a:r>
            <a:r>
              <a:rPr lang="nl-BE" baseline="0"/>
              <a:t> wel niet voorzien dat stemhokjes verplicht zijn noch iets over het middel waarmee de stem moet uitgebracht worden (potlood, bic, kleur--- best afspraken maken op voorhand om betwistingen te vermijden)</a:t>
            </a:r>
          </a:p>
          <a:p>
            <a:endParaRPr lang="nl-BE" baseline="0"/>
          </a:p>
          <a:p>
            <a:r>
              <a:rPr lang="nl-BE" u="sng">
                <a:hlinkClick r:id="rId8" action="ppaction://hlinkfile"/>
              </a:rPr>
              <a:t>Art.</a:t>
            </a:r>
            <a:r>
              <a:rPr lang="nl-BE" u="sng"/>
              <a:t> </a:t>
            </a:r>
            <a:r>
              <a:rPr lang="nl-BE" u="sng">
                <a:hlinkClick r:id="rId9" action="ppaction://hlinkfile"/>
              </a:rPr>
              <a:t>54</a:t>
            </a:r>
            <a:r>
              <a:rPr lang="nl-BE" u="sng"/>
              <a:t> verkiezingswet</a:t>
            </a:r>
          </a:p>
          <a:p>
            <a:r>
              <a:rPr lang="nl-BE"/>
              <a:t>Wanneer slechts 1 kiescollege is opgericht en gelijktijdig voor kandidaten-bedienden en voor kandidaten-arbeiders ( een </a:t>
            </a:r>
            <a:r>
              <a:rPr lang="nl-BE" b="1"/>
              <a:t>gemeenschappelijk kiescollege </a:t>
            </a:r>
            <a:r>
              <a:rPr lang="nl-BE"/>
              <a:t>dus) wordt gekozen, worden </a:t>
            </a:r>
            <a:r>
              <a:rPr lang="nl-BE" b="1"/>
              <a:t>2 stembussen </a:t>
            </a:r>
            <a:r>
              <a:rPr lang="nl-BE"/>
              <a:t>gebruikt die respectievelijk voor beide categorieën zijn bestemd.</a:t>
            </a:r>
            <a:br>
              <a:rPr lang="nl-BE"/>
            </a:br>
            <a:endParaRPr lang="nl-BE"/>
          </a:p>
          <a:p>
            <a:r>
              <a:rPr lang="nl-BE" u="sng">
                <a:hlinkClick r:id="rId10" action="ppaction://hlinkfile"/>
              </a:rPr>
              <a:t>Art.</a:t>
            </a:r>
            <a:r>
              <a:rPr lang="nl-BE" u="sng"/>
              <a:t> </a:t>
            </a:r>
            <a:r>
              <a:rPr lang="nl-BE" u="sng">
                <a:hlinkClick r:id="rId8" action="ppaction://hlinkfile"/>
              </a:rPr>
              <a:t>52</a:t>
            </a:r>
            <a:r>
              <a:rPr lang="nl-BE" u="sng" baseline="0"/>
              <a:t> verkiezingswet</a:t>
            </a:r>
          </a:p>
          <a:p>
            <a:r>
              <a:rPr lang="nl-BE"/>
              <a:t>Indien 1 of meer </a:t>
            </a:r>
            <a:r>
              <a:rPr lang="nl-BE" b="1"/>
              <a:t>bijzitters niet aanwezig </a:t>
            </a:r>
            <a:r>
              <a:rPr lang="nl-BE"/>
              <a:t>zijn op het uur, vastgesteld voor de aanvang of de hervatting van de kiesverrichtingen, </a:t>
            </a:r>
            <a:r>
              <a:rPr lang="nl-BE" b="1"/>
              <a:t>wijst de voorzitter ter hunner vervanging kiezers aan </a:t>
            </a:r>
            <a:r>
              <a:rPr lang="nl-BE"/>
              <a:t>onder de eerste die opkomen zonder dat deze aanwijzing, voor zover mogelijk, de goede werking van de onderneming mag schaden</a:t>
            </a:r>
          </a:p>
        </p:txBody>
      </p:sp>
      <p:sp>
        <p:nvSpPr>
          <p:cNvPr id="4" name="Tijdelijke aanduiding voor datum 3"/>
          <p:cNvSpPr>
            <a:spLocks noGrp="1"/>
          </p:cNvSpPr>
          <p:nvPr>
            <p:ph type="dt" idx="10"/>
          </p:nvPr>
        </p:nvSpPr>
        <p:spPr/>
        <p:txBody>
          <a:bodyPr/>
          <a:lstStyle/>
          <a:p>
            <a:fld id="{308F2F77-20F9-40E3-83C6-8646A541B712}"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59</a:t>
            </a:fld>
            <a:endParaRPr lang="nl-BE"/>
          </a:p>
        </p:txBody>
      </p:sp>
    </p:spTree>
    <p:extLst>
      <p:ext uri="{BB962C8B-B14F-4D97-AF65-F5344CB8AC3E}">
        <p14:creationId xmlns:p14="http://schemas.microsoft.com/office/powerpoint/2010/main" val="4277497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32500" lnSpcReduction="20000"/>
          </a:bodyPr>
          <a:lstStyle/>
          <a:p>
            <a:r>
              <a:rPr lang="nl-BE" u="sng">
                <a:hlinkClick r:id="rId3" action="ppaction://hlinkfile"/>
              </a:rPr>
              <a:t>Art.</a:t>
            </a:r>
            <a:r>
              <a:rPr lang="nl-BE" u="sng"/>
              <a:t> </a:t>
            </a:r>
            <a:r>
              <a:rPr lang="nl-BE" u="sng">
                <a:hlinkClick r:id="rId4" action="ppaction://hlinkfile"/>
              </a:rPr>
              <a:t>19</a:t>
            </a:r>
            <a:r>
              <a:rPr lang="nl-BE" u="sng"/>
              <a:t> wet 20/9/48 en artikel 59 wet 4/8/96</a:t>
            </a:r>
          </a:p>
          <a:p>
            <a:r>
              <a:rPr lang="nl-BE"/>
              <a:t>Om als afgevaardigden van het personeel verkiesbaar te zijn, moeten de werknemers aan de volgende voorwaarden voldoen :</a:t>
            </a:r>
            <a:br>
              <a:rPr lang="nl-BE"/>
            </a:br>
            <a:r>
              <a:rPr lang="nl-BE"/>
              <a:t>1° tenminste </a:t>
            </a:r>
            <a:r>
              <a:rPr lang="nl-BE" b="1"/>
              <a:t>18 jaar oud zijn</a:t>
            </a:r>
            <a:r>
              <a:rPr lang="nl-BE"/>
              <a:t>. De afgevaardigden van de </a:t>
            </a:r>
            <a:r>
              <a:rPr lang="nl-BE" b="1"/>
              <a:t>jonge werknemers </a:t>
            </a:r>
            <a:r>
              <a:rPr lang="nl-BE"/>
              <a:t>evenwel moeten </a:t>
            </a:r>
            <a:r>
              <a:rPr lang="nl-BE" b="1"/>
              <a:t>ten minste 16 jaar oud zijn en mogen de leeftijd van 25 jaar </a:t>
            </a:r>
            <a:r>
              <a:rPr lang="nl-BE"/>
              <a:t>niet hebben bereikt</a:t>
            </a:r>
            <a:br>
              <a:rPr lang="nl-BE"/>
            </a:br>
            <a:r>
              <a:rPr lang="nl-BE"/>
              <a:t>2° geen deel uitmaken van het leidinggevend personeel, noch de hoedanigheid hebben van preventieadviseur van de interne dienst voor preventie en bescherming op het werk of vertrouwenspersoon</a:t>
            </a:r>
            <a:br>
              <a:rPr lang="nl-BE"/>
            </a:br>
            <a:r>
              <a:rPr lang="nl-BE"/>
              <a:t>3° - ofwel minstens </a:t>
            </a:r>
            <a:r>
              <a:rPr lang="nl-BE" b="1"/>
              <a:t>6 maanden ononderbroken </a:t>
            </a:r>
            <a:r>
              <a:rPr lang="nl-BE"/>
              <a:t>tewerkgesteld zijn in de juridische entiteit waartoe de onderneming behoort of in de TBE, gevormd door verschillende juridische entiteiten;</a:t>
            </a:r>
            <a:br>
              <a:rPr lang="nl-BE"/>
            </a:br>
            <a:r>
              <a:rPr lang="nl-BE"/>
              <a:t>    - ofwel tewerkgesteld geweest zijn in de juridische entiteit waartoe de onderneming behoort of in de TBE, gevormd door verschillende juridische entiteiten </a:t>
            </a:r>
            <a:r>
              <a:rPr lang="nl-BE" b="1"/>
              <a:t>in het jaar dat voorafgaat aan dit waarin de verkiezingen plaatsvinden </a:t>
            </a:r>
            <a:r>
              <a:rPr lang="nl-BE"/>
              <a:t>gedurende in totaal </a:t>
            </a:r>
            <a:r>
              <a:rPr lang="nl-BE" b="1"/>
              <a:t>minstens negen maanden </a:t>
            </a:r>
            <a:r>
              <a:rPr lang="nl-BE"/>
              <a:t>tijdens verscheidene periodes; voor de berekening van deze periode van negen maanden, wordt er rekening gehouden met alle periodes gedurende welke de werknemer tewerkgesteld is geweest, hetzij krachtens een arbeids- of een leerovereenkomst, hetzij onder gelijkaardige voorwaarden</a:t>
            </a:r>
            <a:br>
              <a:rPr lang="nl-BE"/>
            </a:br>
            <a:r>
              <a:rPr lang="nl-BE"/>
              <a:t>  4° de leeftijd van </a:t>
            </a:r>
            <a:r>
              <a:rPr lang="nl-BE" b="1"/>
              <a:t>65 jaar niet bereikt hebben </a:t>
            </a:r>
            <a:br>
              <a:rPr lang="nl-BE"/>
            </a:br>
            <a:r>
              <a:rPr lang="nl-BE"/>
              <a:t>Voor de berekening van de anciënniteit wordt er rekening gehouden met de periodes gedurende welke de onderzoeker van het NFWO of van de Fondsen geassocieerd met het Nationaal Fonds voor Wetenschappelijk Onderzoek, zijn onderzoeksopdracht heeft uitgeoefend in de instelling, alsmede met de periodes gedurende welke een werknemer voor een beroepsopleiding in de onderneming geplaatst is door de gemeenschapsinstellingen bevoegd voor de beroepsopleiding.</a:t>
            </a:r>
            <a:br>
              <a:rPr lang="nl-BE"/>
            </a:br>
            <a:endParaRPr lang="nl-BE"/>
          </a:p>
          <a:p>
            <a:r>
              <a:rPr lang="nl-BE"/>
              <a:t>De oorzaken van schorsing van de uitvoering der arbeidsovereenkomst hebben geen invloed op de anciënniteitsvoorwaarden.</a:t>
            </a:r>
          </a:p>
          <a:p>
            <a:r>
              <a:rPr lang="nl-BE"/>
              <a:t>De voorwaarden van verkiesbaarheid moeten vervuld zijn op de datum van de verkiezingen. </a:t>
            </a:r>
          </a:p>
          <a:p>
            <a:r>
              <a:rPr lang="nl-BE"/>
              <a:t>Het is verboden eenzelfde kandidatuur op meer dan 1 lijst voor te dragen.</a:t>
            </a:r>
            <a:br>
              <a:rPr lang="nl-BE"/>
            </a:br>
            <a:r>
              <a:rPr lang="nl-BE"/>
              <a:t>De werknemer die in strijd met de bepalingen van de wet van ‘91 werd ontslagen mag als kandidaat worden voorgedragen.</a:t>
            </a:r>
            <a:br>
              <a:rPr lang="nl-BE"/>
            </a:br>
            <a:endParaRPr lang="nl-BE"/>
          </a:p>
          <a:p>
            <a:r>
              <a:rPr lang="nl-BE" b="1"/>
              <a:t>Leeftijd</a:t>
            </a:r>
          </a:p>
          <a:p>
            <a:r>
              <a:rPr lang="nl-BE" b="0"/>
              <a:t>Bij verkiezingen over meerdere dagen moet de leeftijdsvoorwaarde vervuld zijn op de eerste dag Y</a:t>
            </a:r>
          </a:p>
          <a:p>
            <a:endParaRPr lang="nl-BE" b="0"/>
          </a:p>
          <a:p>
            <a:r>
              <a:rPr lang="nl-BE" b="0" err="1"/>
              <a:t>Bsen</a:t>
            </a:r>
            <a:r>
              <a:rPr lang="nl-BE" b="0"/>
              <a:t> moeten de </a:t>
            </a:r>
            <a:r>
              <a:rPr lang="nl-BE" b="1"/>
              <a:t>leeftijd checken </a:t>
            </a:r>
            <a:r>
              <a:rPr lang="nl-BE" b="0"/>
              <a:t>!!!!!!!</a:t>
            </a:r>
          </a:p>
          <a:p>
            <a:endParaRPr lang="nl-BE" b="0"/>
          </a:p>
          <a:p>
            <a:r>
              <a:rPr lang="nl-BE" b="1"/>
              <a:t>Arbeidsovereenkomst</a:t>
            </a:r>
            <a:r>
              <a:rPr lang="nl-BE" b="1" baseline="0"/>
              <a:t> of leerovereenkomst</a:t>
            </a:r>
          </a:p>
          <a:p>
            <a:r>
              <a:rPr lang="nl-BE" b="0" baseline="0"/>
              <a:t>Tewerkgestelde werkloze kan dus geen kandidaat zijn (</a:t>
            </a:r>
            <a:r>
              <a:rPr lang="nl-BE" b="0" baseline="0" err="1"/>
              <a:t>Arb</a:t>
            </a:r>
            <a:r>
              <a:rPr lang="nl-BE" b="0" baseline="0"/>
              <a:t> BXL 18/3/87)</a:t>
            </a:r>
          </a:p>
          <a:p>
            <a:r>
              <a:rPr lang="nl-BE" b="0" baseline="0"/>
              <a:t>NFWO en huisarbeiders kunnen kandidaat zijn</a:t>
            </a:r>
          </a:p>
          <a:p>
            <a:r>
              <a:rPr lang="nl-BE" b="0" baseline="0"/>
              <a:t>Huisarbeider kan kandidaat zijn</a:t>
            </a:r>
            <a:endParaRPr lang="nl-BE" b="0"/>
          </a:p>
          <a:p>
            <a:endParaRPr lang="nl-BE" b="1"/>
          </a:p>
          <a:p>
            <a:r>
              <a:rPr lang="nl-BE" b="1"/>
              <a:t>Anciënniteit</a:t>
            </a:r>
          </a:p>
          <a:p>
            <a:endParaRPr lang="nl-BE" b="1"/>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De vereiste anciënniteit moet vervuld zijn op dag Y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Antwerpen </a:t>
            </a:r>
            <a:r>
              <a:rPr kumimoji="0" lang="nl-BE" sz="1200" b="1" i="1" u="none" strike="noStrike" kern="1200" cap="none" spc="0" normalizeH="0" baseline="0" noProof="0" err="1">
                <a:ln>
                  <a:noFill/>
                </a:ln>
                <a:solidFill>
                  <a:prstClr val="black"/>
                </a:solidFill>
                <a:effectLst/>
                <a:uLnTx/>
                <a:uFillTx/>
                <a:latin typeface="Calibri"/>
                <a:ea typeface="+mn-ea"/>
                <a:cs typeface="+mn-cs"/>
              </a:rPr>
              <a:t>Afd</a:t>
            </a:r>
            <a:r>
              <a:rPr kumimoji="0" lang="nl-BE" sz="1200" b="1" i="1" u="none" strike="noStrike" kern="1200" cap="none" spc="0" normalizeH="0" baseline="0" noProof="0">
                <a:ln>
                  <a:noFill/>
                </a:ln>
                <a:solidFill>
                  <a:prstClr val="black"/>
                </a:solidFill>
                <a:effectLst/>
                <a:uLnTx/>
                <a:uFillTx/>
                <a:latin typeface="Calibri"/>
                <a:ea typeface="+mn-ea"/>
                <a:cs typeface="+mn-cs"/>
              </a:rPr>
              <a:t> Hasselt 23/10/20; AR 20/867)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1"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De vorige verkiezingen waren bijzonder door de maandenlange schorsing van de procedure wegens Covid,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Niettegenstaande er dus een nieuwe dag Y bepaald werd moeten de verkiesbaarheidsvoorwaarden waaronder de anciënniteit vervuld zijn op de oorspronkelijke dag 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De kandidatuur van een werknemer die oorspronkelijk voldeed aan de voorwaarden en die inmiddels de onderneming verlaten heeft, is geldig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Antwerpen </a:t>
            </a:r>
            <a:r>
              <a:rPr kumimoji="0" lang="nl-BE" sz="1200" b="1" i="1" u="none" strike="noStrike" kern="1200" cap="none" spc="0" normalizeH="0" baseline="0" noProof="0" err="1">
                <a:ln>
                  <a:noFill/>
                </a:ln>
                <a:solidFill>
                  <a:prstClr val="black"/>
                </a:solidFill>
                <a:effectLst/>
                <a:uLnTx/>
                <a:uFillTx/>
                <a:latin typeface="Calibri"/>
                <a:ea typeface="+mn-ea"/>
                <a:cs typeface="+mn-cs"/>
              </a:rPr>
              <a:t>Afd</a:t>
            </a:r>
            <a:r>
              <a:rPr kumimoji="0" lang="nl-BE" sz="1200" b="1" i="1" u="none" strike="noStrike" kern="1200" cap="none" spc="0" normalizeH="0" baseline="0" noProof="0">
                <a:ln>
                  <a:noFill/>
                </a:ln>
                <a:solidFill>
                  <a:prstClr val="black"/>
                </a:solidFill>
                <a:effectLst/>
                <a:uLnTx/>
                <a:uFillTx/>
                <a:latin typeface="Calibri"/>
                <a:ea typeface="+mn-ea"/>
                <a:cs typeface="+mn-cs"/>
              </a:rPr>
              <a:t> Hasselt 23/10/20; AR 202/873)</a:t>
            </a:r>
            <a:endParaRPr lang="nl-BE" b="1"/>
          </a:p>
          <a:p>
            <a:endParaRPr lang="nl-BE" b="1"/>
          </a:p>
          <a:p>
            <a:endParaRPr lang="nl-BE" b="1"/>
          </a:p>
          <a:p>
            <a:r>
              <a:rPr lang="nl-BE" b="0"/>
              <a:t>Onderneming met meerdere </a:t>
            </a:r>
            <a:r>
              <a:rPr lang="nl-BE" b="0" err="1"/>
              <a:t>TBE’s</a:t>
            </a:r>
            <a:r>
              <a:rPr lang="nl-BE" b="0"/>
              <a:t> binnen JE--- 6 maanden anciënniteit</a:t>
            </a:r>
            <a:r>
              <a:rPr lang="nl-BE" b="0" baseline="0"/>
              <a:t> binnen de JE volstaat (</a:t>
            </a:r>
            <a:r>
              <a:rPr lang="nl-BE" b="0" baseline="0" err="1"/>
              <a:t>Arb</a:t>
            </a:r>
            <a:r>
              <a:rPr lang="nl-BE" b="0" baseline="0"/>
              <a:t> Bergen en Antwerpen)</a:t>
            </a:r>
          </a:p>
          <a:p>
            <a:r>
              <a:rPr lang="nl-BE" b="0" baseline="0"/>
              <a:t>Onderbreking van 3 dagen tussen 2 arbeidsovereenkomsten--- anciënniteit loopt door (</a:t>
            </a:r>
            <a:r>
              <a:rPr lang="nl-BE" b="0" baseline="0" err="1"/>
              <a:t>Arb</a:t>
            </a:r>
            <a:r>
              <a:rPr lang="nl-BE" b="0" baseline="0"/>
              <a:t> Gent 95)</a:t>
            </a:r>
            <a:endParaRPr lang="nl-BE" b="0"/>
          </a:p>
          <a:p>
            <a:endParaRPr lang="nl-BE" b="0"/>
          </a:p>
          <a:p>
            <a:r>
              <a:rPr lang="nl-BE" sz="1200" b="0" i="0" u="none" strike="noStrike" kern="1200" baseline="0">
                <a:solidFill>
                  <a:schemeClr val="tx1"/>
                </a:solidFill>
                <a:latin typeface="+mn-lt"/>
                <a:ea typeface="+mn-ea"/>
                <a:cs typeface="+mn-cs"/>
              </a:rPr>
              <a:t>Een werknemer die op 16 november 2015 in dienst is getreden en die op dag Y minder dan 6 maanden zal tewerkgesteld zijn met een AO kan geen kandidaat zijn want de perioden van uitzendarbeid voorafgaand aan het sluiten van de arbeidsovereenkomst worden niet gelijkgesteld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Hasselt 26/4/16;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Charleroi 28/5/91)</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Conventionele anciënniteit komt niet mee in aanmerking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Kortrijk 7/5/08) en dit in tegenstelling tot de anciënniteit bij de </a:t>
            </a:r>
            <a:r>
              <a:rPr lang="nl-BE" sz="1200" b="0" i="0" u="none" strike="noStrike" kern="1200" baseline="0" err="1">
                <a:solidFill>
                  <a:schemeClr val="tx1"/>
                </a:solidFill>
                <a:latin typeface="+mn-lt"/>
                <a:ea typeface="+mn-ea"/>
                <a:cs typeface="+mn-cs"/>
              </a:rPr>
              <a:t>overlater</a:t>
            </a:r>
            <a:r>
              <a:rPr lang="nl-BE" sz="1200" b="0" i="0" u="none" strike="noStrike" kern="1200" baseline="0">
                <a:solidFill>
                  <a:schemeClr val="tx1"/>
                </a:solidFill>
                <a:latin typeface="+mn-lt"/>
                <a:ea typeface="+mn-ea"/>
                <a:cs typeface="+mn-cs"/>
              </a:rPr>
              <a:t> in het kader van CAO 32bis</a:t>
            </a:r>
          </a:p>
          <a:p>
            <a:r>
              <a:rPr lang="nl-BE" b="1"/>
              <a:t> Behoren</a:t>
            </a:r>
            <a:r>
              <a:rPr lang="nl-BE" b="1" baseline="0"/>
              <a:t> tot de categorie</a:t>
            </a:r>
          </a:p>
          <a:p>
            <a:pPr marL="0" marR="0" lvl="0" indent="0" algn="l" defTabSz="914400" rtl="0" eaLnBrk="1" fontAlgn="auto" latinLnBrk="0" hangingPunct="1">
              <a:lnSpc>
                <a:spcPct val="100000"/>
              </a:lnSpc>
              <a:spcBef>
                <a:spcPts val="0"/>
              </a:spcBef>
              <a:spcAft>
                <a:spcPts val="0"/>
              </a:spcAft>
              <a:buClrTx/>
              <a:buSzTx/>
              <a:buFontTx/>
              <a:buNone/>
              <a:tabLst/>
              <a:defRPr/>
            </a:pPr>
            <a:r>
              <a:rPr lang="nl-BE" u="sng"/>
              <a:t>Artikel 33 § 3 lid 2 verkiezingswet</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t>De kandidaten-arbeiders, kandidaten-bedienden, kandidaten-jeugdige werknemers en kandidaten-kaderleden moeten onderscheidenlijk behoren tot de categorie waarvoor zij ter verkiezing worden voorgedragen en moeten behoren tot de technische bedrijfseenheid waar hun kandidatuur wordt voorgedragen.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t>Het behoren tot een categorie van werknemers wordt vastgesteld </a:t>
            </a:r>
            <a:r>
              <a:rPr lang="nl-BE" b="1"/>
              <a:t>op basis van de kiezerslijst </a:t>
            </a:r>
            <a:r>
              <a:rPr lang="nl-BE"/>
              <a:t>waarop de werknemer is ingeschreven.</a:t>
            </a:r>
            <a:br>
              <a:rPr lang="nl-BE"/>
            </a:br>
            <a:r>
              <a:rPr lang="nl-BE"/>
              <a:t>Eenzelfde kandidaat mag niet op meer dan één kandidatenlijst worden voorgedragen.</a:t>
            </a:r>
            <a:endParaRPr lang="nl-BE" baseline="0"/>
          </a:p>
          <a:p>
            <a:endParaRPr lang="nl-BE" b="1" baseline="0"/>
          </a:p>
          <a:p>
            <a:r>
              <a:rPr lang="nl-BE" sz="1200" b="0" i="0" u="none" strike="noStrike" kern="1200" baseline="0">
                <a:solidFill>
                  <a:schemeClr val="tx1"/>
                </a:solidFill>
                <a:latin typeface="+mn-lt"/>
                <a:ea typeface="+mn-ea"/>
                <a:cs typeface="+mn-cs"/>
              </a:rPr>
              <a:t>Wanneer een werknemer die deel uitmaakt van de categorie van kaderleden voorgesteld wordt als kandidaat personeelsafgevaardigde voor de bedienden in de ondernemingsraad, is zijn kandidatuur onregelmatig en nietig zodat zijn naam moet worden verwijderd van de kandidatenlijst en, in voorkomend geval, eveneens van het stembiljet, zonder dat hij kan vervangen worden (???? Waarom niet kunnen vervangen vermits wel in dienst op x-30)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BXL 26/4/16) </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Een jong kaderlid moet op de lijst van J en niet kaders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Tongeren 28/4/95;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Brussel 3/5/00)</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Een kaderlid werd op de bediendenlijst voor de OR geplaatst--- ongeldige kandidatuur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Charleroi 25/4/08)</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Een WN wordt kader op 1/2 doch werd aangeplakt op de kiezerslijst voor bedienden op 6/2.</a:t>
            </a:r>
          </a:p>
          <a:p>
            <a:r>
              <a:rPr lang="nl-BE" sz="1200" b="0" i="0" u="none" strike="noStrike" kern="1200" baseline="0">
                <a:solidFill>
                  <a:schemeClr val="tx1"/>
                </a:solidFill>
                <a:latin typeface="+mn-lt"/>
                <a:ea typeface="+mn-ea"/>
                <a:cs typeface="+mn-cs"/>
              </a:rPr>
              <a:t>Tegen de aanplakking geen bezwaar dus is de ingediende kandidatuur op de kaderlijst ongeldig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Brussel 22/4/08)</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Hetzelfde geldt wanneer een kandidatuur van een werknemer wordt voorgedragen op een kandidatenlijst jeugdige werknemers wanneer de betrokkene op de verkiezingsdag ouder is dan 25 jaar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BXL 26/4/16;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Hasselt 28/4/16)</a:t>
            </a:r>
          </a:p>
          <a:p>
            <a:r>
              <a:rPr lang="nl-BE" sz="1200" b="0" i="0" u="none" strike="noStrike" kern="1200" baseline="0">
                <a:solidFill>
                  <a:schemeClr val="tx1"/>
                </a:solidFill>
                <a:latin typeface="+mn-lt"/>
                <a:ea typeface="+mn-ea"/>
                <a:cs typeface="+mn-cs"/>
              </a:rPr>
              <a:t>Kandidaat wordt 25 jaar op Y. Werd dus ten onrechte op de jongerenlijst geplaatst en dus ongeldige kandidatuur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Turnhout 20/4/00)</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Jongere &lt;25 jaar stond op lijst bedienden. Na bezwaar wordt er een jongerenlijst ingediend na X+35– ongeldig want laattijdig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BXL 23/4/04)</a:t>
            </a:r>
            <a:endParaRPr lang="nl-BE" b="1" baseline="0"/>
          </a:p>
          <a:p>
            <a:endParaRPr lang="nl-BE" b="1"/>
          </a:p>
          <a:p>
            <a:r>
              <a:rPr lang="nl-BE" b="1"/>
              <a:t>Behoren tot de TBE</a:t>
            </a:r>
          </a:p>
          <a:p>
            <a:endParaRPr lang="nl-BE" b="1"/>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Een kandidatuur van een WN die niet behoort tot de TBE is ongeldig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BXL 18/11/20; AR 20/3733;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Brussel 26/10/20; AR 20/3481)</a:t>
            </a:r>
          </a:p>
          <a:p>
            <a:endParaRPr lang="nl-BE" b="1"/>
          </a:p>
          <a:p>
            <a:r>
              <a:rPr lang="nl-BE" b="0"/>
              <a:t>Om kandidaat te zijn moet</a:t>
            </a:r>
            <a:r>
              <a:rPr lang="nl-BE" b="0" baseline="0"/>
              <a:t> de werknemer verbonden zijn met een AO met 1 van de werkgevers waaruit de TBE samengesteld is. Indien dat niet het geval is betreft het een nietige kandidatuur en moet betrokkene van de lijst verwijderd worden (</a:t>
            </a:r>
            <a:r>
              <a:rPr lang="nl-BE" b="0" baseline="0" err="1"/>
              <a:t>Arb</a:t>
            </a:r>
            <a:r>
              <a:rPr lang="nl-BE" b="0" baseline="0"/>
              <a:t> BXL 13/4/16)</a:t>
            </a:r>
          </a:p>
          <a:p>
            <a:endParaRPr lang="nl-BE" b="0" baseline="0"/>
          </a:p>
          <a:p>
            <a:r>
              <a:rPr lang="nl-BE" b="0" baseline="0"/>
              <a:t>Een werknemer die verbonden was met een vennootschap van dezelfde groep doch die niet opgenomen was in de TBE die verkiezingen organiseerde kan zich niet op een geldige wijze kandidaat stellen (</a:t>
            </a:r>
            <a:r>
              <a:rPr lang="nl-BE" b="0" baseline="0" err="1"/>
              <a:t>Arb</a:t>
            </a:r>
            <a:r>
              <a:rPr lang="nl-BE" b="0" baseline="0"/>
              <a:t> Sint-Niklaas 27/4/16)</a:t>
            </a:r>
          </a:p>
          <a:p>
            <a:endParaRPr lang="nl-BE" b="0" baseline="0"/>
          </a:p>
          <a:p>
            <a:r>
              <a:rPr lang="nl-BE" b="0" baseline="0"/>
              <a:t>Een werknemer die ontslagen werd op 8/1/16 kon zich niet op een geldige wijze kandidaat stellen omdat x-30 (start beschermingsperiode) zich op bedrijfsvlak situeerde op zondag 10/1/16.</a:t>
            </a:r>
          </a:p>
          <a:p>
            <a:r>
              <a:rPr lang="nl-BE" b="0" baseline="0"/>
              <a:t>Vermits de WG op x-30 geen actie moet doen kan men zich ook niet baseren op artikel 13§2 verkiezingswet die voorziet in de verschuiving naar de voorafgaande </a:t>
            </a:r>
            <a:r>
              <a:rPr lang="nl-BE" b="0" baseline="0" err="1"/>
              <a:t>activiteitsdag</a:t>
            </a:r>
            <a:r>
              <a:rPr lang="nl-BE" b="0" baseline="0"/>
              <a:t> wanneer de WG een handeling moet stellen op een zondag of een </a:t>
            </a:r>
            <a:r>
              <a:rPr lang="nl-BE" b="0" baseline="0" err="1"/>
              <a:t>inactiviteitsdag</a:t>
            </a:r>
            <a:r>
              <a:rPr lang="nl-BE" b="0" baseline="0"/>
              <a:t> (</a:t>
            </a:r>
            <a:r>
              <a:rPr lang="nl-BE" b="0" baseline="0" err="1"/>
              <a:t>Arb</a:t>
            </a:r>
            <a:r>
              <a:rPr lang="nl-BE" b="0" baseline="0"/>
              <a:t> BXL 18/4/16)</a:t>
            </a:r>
          </a:p>
          <a:p>
            <a:endParaRPr lang="nl-BE" b="0" baseline="0"/>
          </a:p>
          <a:p>
            <a:r>
              <a:rPr lang="nl-BE" b="0" baseline="0"/>
              <a:t>Een beschermde WN die ontslagen was in 2015 en wiens re-integratie geweigerd werd en die beschermingsvergoeding ontving werd door het NCK op de lijst geplaatst.</a:t>
            </a:r>
          </a:p>
          <a:p>
            <a:r>
              <a:rPr lang="nl-BE" b="0" baseline="0"/>
              <a:t>In een door betrokkene ingestelde discriminatievordering weigerde de Rb in kortgeding het ontslag nietig te verklaren wegens discriminatie,</a:t>
            </a:r>
          </a:p>
          <a:p>
            <a:r>
              <a:rPr lang="nl-BE" b="0" baseline="0"/>
              <a:t>Hoe dan ook kan de rechter in het kader van een procedure SV niet oordelen over een discriminatievordering– betrokken was geen WN meer en kon dus geen kandidaat zijn (</a:t>
            </a:r>
            <a:r>
              <a:rPr lang="nl-BE" b="0" baseline="0" err="1"/>
              <a:t>Arb</a:t>
            </a:r>
            <a:r>
              <a:rPr lang="nl-BE" b="0" baseline="0"/>
              <a:t> Brussel 2/5/16) </a:t>
            </a:r>
          </a:p>
          <a:p>
            <a:endParaRPr lang="nl-BE" b="0" baseline="0"/>
          </a:p>
          <a:p>
            <a:r>
              <a:rPr lang="nl-BE" b="0" baseline="0"/>
              <a:t>Een WN met uitsluitend prestaties in Nederland en enkel op de payroll om administratieve redenen behoort niet tot de TBE--- kan geen kandidaat zijn (</a:t>
            </a:r>
            <a:r>
              <a:rPr lang="nl-BE" b="0" baseline="0" err="1"/>
              <a:t>Arb</a:t>
            </a:r>
            <a:r>
              <a:rPr lang="nl-BE" b="0" baseline="0"/>
              <a:t> Antwerpen 19/4/12)</a:t>
            </a:r>
          </a:p>
        </p:txBody>
      </p:sp>
      <p:sp>
        <p:nvSpPr>
          <p:cNvPr id="4" name="Tijdelijke aanduiding voor datum 3"/>
          <p:cNvSpPr>
            <a:spLocks noGrp="1"/>
          </p:cNvSpPr>
          <p:nvPr>
            <p:ph type="dt" idx="10"/>
          </p:nvPr>
        </p:nvSpPr>
        <p:spPr/>
        <p:txBody>
          <a:bodyPr/>
          <a:lstStyle/>
          <a:p>
            <a:fld id="{E60F255C-419C-49FB-8455-E304F2C0CB33}"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6</a:t>
            </a:fld>
            <a:endParaRPr lang="nl-BE"/>
          </a:p>
        </p:txBody>
      </p:sp>
    </p:spTree>
    <p:extLst>
      <p:ext uri="{BB962C8B-B14F-4D97-AF65-F5344CB8AC3E}">
        <p14:creationId xmlns:p14="http://schemas.microsoft.com/office/powerpoint/2010/main" val="27289391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47500" lnSpcReduction="20000"/>
          </a:bodyPr>
          <a:lstStyle/>
          <a:p>
            <a:r>
              <a:rPr lang="nl-BE"/>
              <a:t> </a:t>
            </a:r>
            <a:r>
              <a:rPr lang="nl-BE" u="sng">
                <a:hlinkClick r:id="rId3" action="ppaction://hlinkfile"/>
              </a:rPr>
              <a:t>Art.</a:t>
            </a:r>
            <a:r>
              <a:rPr lang="nl-BE" u="sng"/>
              <a:t> </a:t>
            </a:r>
            <a:r>
              <a:rPr lang="nl-BE" u="sng">
                <a:hlinkClick r:id="rId4" action="ppaction://hlinkfile"/>
              </a:rPr>
              <a:t>54</a:t>
            </a:r>
            <a:r>
              <a:rPr lang="nl-BE" u="sng"/>
              <a:t> verkiezingswet</a:t>
            </a:r>
          </a:p>
          <a:p>
            <a:r>
              <a:rPr lang="nl-BE"/>
              <a:t>De voorzitter vergewist er zich van dat de stembiljetten rechthoekig </a:t>
            </a:r>
            <a:r>
              <a:rPr lang="nl-BE" b="1"/>
              <a:t>in vieren zijn gevouwen </a:t>
            </a:r>
            <a:r>
              <a:rPr lang="nl-BE"/>
              <a:t>zodat de vakken bovenaan de lijsten naar binnen zijn gekeerd; hij stempelt ze op de keerzijde, voor al de stembiljetten op dezelfde plaats, met een zegel waarop de datum van de verkiezingen is vermeld.</a:t>
            </a:r>
          </a:p>
          <a:p>
            <a:endParaRPr lang="nl-BE"/>
          </a:p>
          <a:p>
            <a:r>
              <a:rPr lang="nl-BE"/>
              <a:t>De stembiljetten moeten gemaakt zijn conform de bijlage bij de verkiezingswet</a:t>
            </a:r>
            <a:r>
              <a:rPr lang="nl-BE" baseline="0"/>
              <a:t> (Artikel 50 verkiezingswet)</a:t>
            </a:r>
          </a:p>
          <a:p>
            <a:r>
              <a:rPr lang="nl-BE"/>
              <a:t> In afwijking hierop</a:t>
            </a:r>
            <a:r>
              <a:rPr lang="nl-BE" baseline="0"/>
              <a:t> </a:t>
            </a:r>
            <a:r>
              <a:rPr lang="nl-BE"/>
              <a:t>is het in de ondernemingen die onder het Paritair Comité voor de beschutte werkplaatsen en de sociale werkplaatsen ressorteren, toegelaten om een foto van elke kandidaat op de stembiljetten toe te voegen overeenkomstig het model in bijlage bij deze wet, voor zover de handicap van de kiezers het rechtvaardigt en mits akkoord tussen de werkgever en alle representatieve werknemersorganisaties die kandidatenlijsten hebben ingediend.</a:t>
            </a:r>
          </a:p>
          <a:p>
            <a:endParaRPr lang="nl-BE"/>
          </a:p>
          <a:p>
            <a:r>
              <a:rPr lang="nl-BE"/>
              <a:t>Het gebruik van niet-conforme biljetten dat tot verwarring kon leiden geeft aanleiding tot</a:t>
            </a:r>
            <a:r>
              <a:rPr lang="nl-BE" baseline="0"/>
              <a:t> vernietiging van de verkiezingen (</a:t>
            </a:r>
            <a:r>
              <a:rPr lang="nl-BE" baseline="0" err="1"/>
              <a:t>Arb</a:t>
            </a:r>
            <a:r>
              <a:rPr lang="nl-BE" baseline="0"/>
              <a:t> Brussel 20/7/87)</a:t>
            </a:r>
            <a:endParaRPr lang="nl-BE"/>
          </a:p>
          <a:p>
            <a:endParaRPr lang="nl-BE"/>
          </a:p>
          <a:p>
            <a:r>
              <a:rPr lang="nl-BE"/>
              <a:t>De wetgeving</a:t>
            </a:r>
            <a:r>
              <a:rPr lang="nl-BE" baseline="0"/>
              <a:t> voorziet niet in een stemming bij </a:t>
            </a:r>
            <a:r>
              <a:rPr lang="nl-BE" b="1" baseline="0"/>
              <a:t>volmacht</a:t>
            </a:r>
            <a:endParaRPr lang="nl-BE" b="1"/>
          </a:p>
          <a:p>
            <a:endParaRPr lang="nl-BE"/>
          </a:p>
          <a:p>
            <a:r>
              <a:rPr lang="nl-BE" u="sng">
                <a:hlinkClick r:id="rId5" action="ppaction://hlinkfile"/>
              </a:rPr>
              <a:t>Art.</a:t>
            </a:r>
            <a:r>
              <a:rPr lang="nl-BE" u="sng"/>
              <a:t> </a:t>
            </a:r>
            <a:r>
              <a:rPr lang="nl-BE" u="sng">
                <a:hlinkClick r:id="rId6" action="ppaction://hlinkfile"/>
              </a:rPr>
              <a:t>53</a:t>
            </a:r>
            <a:r>
              <a:rPr lang="nl-BE" u="sng"/>
              <a:t> verkiezingswet</a:t>
            </a:r>
          </a:p>
          <a:p>
            <a:r>
              <a:rPr lang="nl-BE"/>
              <a:t>De voorzitter </a:t>
            </a:r>
            <a:r>
              <a:rPr lang="nl-BE" b="1"/>
              <a:t>handhaaft de orde </a:t>
            </a:r>
            <a:r>
              <a:rPr lang="nl-BE"/>
              <a:t>en zorgt ervoor dat de kiesverrichtingen regelmatig verlopen.</a:t>
            </a:r>
          </a:p>
          <a:p>
            <a:endParaRPr lang="nl-BE"/>
          </a:p>
          <a:p>
            <a:r>
              <a:rPr lang="nl-BE"/>
              <a:t>Hij kan wel geen kandidaat eigenhandig schrappen omdat</a:t>
            </a:r>
            <a:r>
              <a:rPr lang="nl-BE" baseline="0"/>
              <a:t> hij niet voldoet aan de verkiesbaarheidsvoorwaarden (</a:t>
            </a:r>
            <a:r>
              <a:rPr lang="nl-BE" baseline="0" err="1"/>
              <a:t>Arb</a:t>
            </a:r>
            <a:r>
              <a:rPr lang="nl-BE" baseline="0"/>
              <a:t> BXL 16/3/92; </a:t>
            </a:r>
            <a:r>
              <a:rPr lang="nl-BE" baseline="0" err="1"/>
              <a:t>Arb</a:t>
            </a:r>
            <a:r>
              <a:rPr lang="nl-BE" baseline="0"/>
              <a:t> Antwerpen 26/1/88)</a:t>
            </a:r>
          </a:p>
          <a:p>
            <a:endParaRPr lang="nl-BE"/>
          </a:p>
          <a:p>
            <a:r>
              <a:rPr lang="nl-BE"/>
              <a:t>Stemrecht </a:t>
            </a:r>
            <a:r>
              <a:rPr lang="nl-BE" b="1"/>
              <a:t>enkel voor kiezers op de definitieve kiezerslijst</a:t>
            </a:r>
            <a:r>
              <a:rPr lang="nl-BE"/>
              <a:t>,</a:t>
            </a:r>
          </a:p>
          <a:p>
            <a:r>
              <a:rPr lang="nl-BE"/>
              <a:t>Het tijdstip van de definitieve lijst is afhankelijk van al dan niet bezwaar </a:t>
            </a:r>
            <a:r>
              <a:rPr lang="nl-BE" baseline="0"/>
              <a:t>en/of beroep tegen X en de eventuele schoonmaak op X+77.</a:t>
            </a:r>
          </a:p>
          <a:p>
            <a:endParaRPr lang="nl-BE" baseline="0"/>
          </a:p>
          <a:p>
            <a:r>
              <a:rPr lang="nl-BE" baseline="0"/>
              <a:t>Op de dag van de verkiezingen zelf mag de voorzitter noch het stembureau aan die definitieve lijst raken (dus ook geen stemrecht weigeren aan kiezers die hoewel ze niet voldoen aan de voorwaarden toch op de definitieve kieslijsten stonden) noch stemrecht verlenen aan kiezers die weliswaar voldoen aan de voorwaarden doch niet op de definitieve kieslijsten stonden– niet-naleving die invloed zou kunnen hebben op het resultaat kan leiden tot procedure nietigverklaring</a:t>
            </a:r>
          </a:p>
          <a:p>
            <a:endParaRPr lang="nl-BE" baseline="0"/>
          </a:p>
          <a:p>
            <a:r>
              <a:rPr lang="nl-BE" baseline="0"/>
              <a:t>De stem uitgebracht door een kiezer die niet op de kieslijst staat leidt tot nietigverklaring want deze 1 stem kan in </a:t>
            </a:r>
            <a:r>
              <a:rPr lang="nl-BE" baseline="0" err="1"/>
              <a:t>casu</a:t>
            </a:r>
            <a:r>
              <a:rPr lang="nl-BE" baseline="0"/>
              <a:t> een invloed gehad hebben op het resultaat (</a:t>
            </a:r>
            <a:r>
              <a:rPr lang="nl-BE" baseline="0" err="1"/>
              <a:t>Arb</a:t>
            </a:r>
            <a:r>
              <a:rPr lang="nl-BE" baseline="0"/>
              <a:t> Antwerpen 14/7/08)</a:t>
            </a:r>
          </a:p>
          <a:p>
            <a:r>
              <a:rPr lang="nl-BE" baseline="0"/>
              <a:t>Een kiezer op de kieslijst mag stemmen ook als hij er ten onrechte op vermeld staat (</a:t>
            </a:r>
            <a:r>
              <a:rPr lang="nl-BE" baseline="0" err="1"/>
              <a:t>Arb</a:t>
            </a:r>
            <a:r>
              <a:rPr lang="nl-BE" baseline="0"/>
              <a:t> Brugge 23/10/11)</a:t>
            </a:r>
          </a:p>
          <a:p>
            <a:endParaRPr lang="nl-BE"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l-BE" b="1"/>
              <a:t>Kiezers zonder oproepingsbrief</a:t>
            </a:r>
            <a:r>
              <a:rPr lang="nl-BE"/>
              <a:t>–</a:t>
            </a:r>
            <a:r>
              <a:rPr lang="nl-BE" baseline="0"/>
              <a:t> mogen stemmen. Deze brief bij zich hebben wordt niet vermeld in de verkiezingswet</a:t>
            </a:r>
            <a:endParaRPr lang="nl-BE"/>
          </a:p>
          <a:p>
            <a:br>
              <a:rPr lang="nl-BE"/>
            </a:br>
            <a:r>
              <a:rPr lang="nl-BE" b="1"/>
              <a:t>Overhandiging stembiljetten voor zijn categorie </a:t>
            </a:r>
            <a:r>
              <a:rPr lang="nl-BE"/>
              <a:t>(eventueel 2 bij gemeenschappelijk kiescollege)</a:t>
            </a:r>
          </a:p>
          <a:p>
            <a:endParaRPr lang="nl-BE"/>
          </a:p>
          <a:p>
            <a:pPr marL="0" marR="0" lvl="0" indent="0" algn="l" defTabSz="914400" rtl="0" eaLnBrk="1" fontAlgn="auto" latinLnBrk="0" hangingPunct="1">
              <a:lnSpc>
                <a:spcPct val="100000"/>
              </a:lnSpc>
              <a:spcBef>
                <a:spcPts val="0"/>
              </a:spcBef>
              <a:spcAft>
                <a:spcPts val="0"/>
              </a:spcAft>
              <a:buClrTx/>
              <a:buSzTx/>
              <a:buFontTx/>
              <a:buNone/>
              <a:tabLst/>
              <a:defRPr/>
            </a:pPr>
            <a:r>
              <a:rPr lang="nl-BE" u="sng">
                <a:hlinkClick r:id="rId5" action="ppaction://hlinkfile"/>
              </a:rPr>
              <a:t>Art.</a:t>
            </a:r>
            <a:r>
              <a:rPr lang="nl-BE" u="sng"/>
              <a:t> </a:t>
            </a:r>
            <a:r>
              <a:rPr lang="nl-BE" u="sng">
                <a:hlinkClick r:id="rId6" action="ppaction://hlinkfile"/>
              </a:rPr>
              <a:t>5</a:t>
            </a:r>
            <a:r>
              <a:rPr lang="nl-BE" u="sng"/>
              <a:t>4 verkiezingswet</a:t>
            </a:r>
          </a:p>
          <a:p>
            <a:r>
              <a:rPr lang="nl-BE"/>
              <a:t>Indien er slechts 1 kiescollege is opgericht, ingeval gelijktijdig wordt gekozen voor de kandidaten-bedienden en voor de kandidaten-arbeiders, krijgt de kiezer van de voorzitter een stembiljet met de naam van de kandidaten-bedienden en een ander met de naam van de kandidaten-arbeiders.</a:t>
            </a:r>
          </a:p>
          <a:p>
            <a:r>
              <a:rPr lang="nl-BE"/>
              <a:t>Wanneer er slechts 1 kiescollege is opgericht, in geval alleen lijsten van kandidaten-bedienden zijn ingezonden, krijgt de kiezer van de voorzitter slechts één stembiljet met de naam van de kandidaten-bedienden; ingeval enkel lijsten van kandidaten-arbeiders zijn ingezonden, krijgt de kiezer van de voorzitter slechts één stembiljet met de naam van de kandidaten-arbeiders.</a:t>
            </a:r>
          </a:p>
          <a:p>
            <a:endParaRPr lang="nl-BE"/>
          </a:p>
          <a:p>
            <a:r>
              <a:rPr lang="nl-BE"/>
              <a:t>Wanneer afzonderlijke kiescolleges voor bedienden, voor arbeiders en voor kaderleden zijn opgericht, krijgt de kiezer van de voorzitter slechts 1 stembiljet, naargelang van de categorie van werknemers waartoe hij behoort. </a:t>
            </a:r>
          </a:p>
          <a:p>
            <a:endParaRPr lang="nl-BE"/>
          </a:p>
          <a:p>
            <a:r>
              <a:rPr lang="nl-BE"/>
              <a:t>Wanneer een gemeenschappelijk kiescollege voor de bedienden en de arbeiders en een afzonderlijk kiescollege voor de kaderleden zijn opgericht, ontvangen de kiezers die behoren tot het gemeenschappelijk kiescollege voor de bedienden en de arbeiders een stembiljet met de naam van de kandidaten-bedienden en een ander met de naam van de kandidaten-arbeiders, terwijl de kiezers die behoren tot het afzonderlijk kiescollege voor de kaderleden een stembiljet ontvangen met de naam van de kandidaten-kaderleden.</a:t>
            </a:r>
          </a:p>
          <a:p>
            <a:r>
              <a:rPr lang="nl-BE"/>
              <a:t>Wanneer een afzonderlijk kiescollege voor jeugdige werknemers is opgericht krijgen de kiezers jonger dan 25 jaar van de voorzitter slechts 1 stembiljet met de naam van de kandidaten-jeugdige werknemers.</a:t>
            </a:r>
          </a:p>
          <a:p>
            <a:endParaRPr lang="nl-BE"/>
          </a:p>
          <a:p>
            <a:r>
              <a:rPr lang="nl-BE"/>
              <a:t>Na zijn stem in het hiervoor bestemde gedeelte van het lokaal uitgebracht te hebben, </a:t>
            </a:r>
            <a:r>
              <a:rPr lang="nl-BE" b="1"/>
              <a:t>steekt de kiezer zijn gevouwen stembiljet in de stembu</a:t>
            </a:r>
            <a:r>
              <a:rPr lang="nl-BE"/>
              <a:t>s. </a:t>
            </a:r>
            <a:br>
              <a:rPr lang="nl-BE"/>
            </a:br>
            <a:r>
              <a:rPr lang="nl-BE"/>
              <a:t>Wanneer de kiezer de voorgaande bepalingen niet naleeft kan de voorzitter zijn stembiljet terugnemen en vernietigen, doch moet hij hem een ander geven. De voorzitter moet op dezelfde wijze te werk gaan zo de kiezer zijn stembiljet beschadigt.</a:t>
            </a:r>
            <a:br>
              <a:rPr lang="nl-BE"/>
            </a:br>
            <a:br>
              <a:rPr lang="nl-BE"/>
            </a:br>
            <a:r>
              <a:rPr lang="nl-BE"/>
              <a:t> </a:t>
            </a:r>
            <a:r>
              <a:rPr lang="nl-BE">
                <a:hlinkClick r:id="rId6" action="ppaction://hlinkfile"/>
              </a:rPr>
              <a:t>Art.</a:t>
            </a:r>
            <a:r>
              <a:rPr lang="nl-BE"/>
              <a:t> </a:t>
            </a:r>
            <a:r>
              <a:rPr lang="nl-BE">
                <a:hlinkClick r:id="rId7" action="ppaction://hlinkfile"/>
              </a:rPr>
              <a:t>55</a:t>
            </a:r>
            <a:r>
              <a:rPr lang="nl-BE"/>
              <a:t> verkiezingswet</a:t>
            </a:r>
          </a:p>
          <a:p>
            <a:r>
              <a:rPr lang="nl-BE"/>
              <a:t>De kiezer, die wegens zijn lichamelijke toestand niet alleen naar de voor de stemming bestemde plaats kan gaan of zelf zijn stem niet kan uitbrengen, mag met de toestemming van de voorzitter zich door iemand laten [</a:t>
            </a:r>
            <a:r>
              <a:rPr lang="nl-BE" sz="1200" kern="1200" baseline="30000">
                <a:solidFill>
                  <a:schemeClr val="tx1"/>
                </a:solidFill>
                <a:effectLst/>
                <a:latin typeface="+mn-lt"/>
                <a:ea typeface="+mn-ea"/>
                <a:cs typeface="+mn-cs"/>
                <a:hlinkClick r:id="rId8" action="ppaction://hlinkfile" tooltip="&lt;W 2019-04-04/35, art. 23, 005; Inwerkingtreding : 30-04-2019&gt;"/>
              </a:rPr>
              <a:t>1</a:t>
            </a:r>
            <a:r>
              <a:rPr lang="nl-BE"/>
              <a:t> begeleiden</a:t>
            </a:r>
            <a:r>
              <a:rPr lang="nl-BE" baseline="0"/>
              <a:t> </a:t>
            </a:r>
            <a:r>
              <a:rPr lang="nl-BE"/>
              <a:t>of bijstaan.</a:t>
            </a:r>
          </a:p>
          <a:p>
            <a:endParaRPr lang="nl-BE"/>
          </a:p>
          <a:p>
            <a:endParaRPr lang="nl-BE"/>
          </a:p>
          <a:p>
            <a:endParaRPr lang="nl-BE"/>
          </a:p>
        </p:txBody>
      </p:sp>
      <p:sp>
        <p:nvSpPr>
          <p:cNvPr id="4" name="Tijdelijke aanduiding voor datum 3"/>
          <p:cNvSpPr>
            <a:spLocks noGrp="1"/>
          </p:cNvSpPr>
          <p:nvPr>
            <p:ph type="dt" idx="10"/>
          </p:nvPr>
        </p:nvSpPr>
        <p:spPr/>
        <p:txBody>
          <a:bodyPr/>
          <a:lstStyle/>
          <a:p>
            <a:fld id="{47E1558D-FBA5-4468-A761-65D5EDD389F5}"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60</a:t>
            </a:fld>
            <a:endParaRPr lang="nl-BE"/>
          </a:p>
        </p:txBody>
      </p:sp>
    </p:spTree>
    <p:extLst>
      <p:ext uri="{BB962C8B-B14F-4D97-AF65-F5344CB8AC3E}">
        <p14:creationId xmlns:p14="http://schemas.microsoft.com/office/powerpoint/2010/main" val="21432225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492B2-20CB-454E-8AA3-E43BF3DB4E3A}" type="datetime1">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5/01/2024</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FFCE2-AD00-441A-9884-3553CEA43671}"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27086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u="none" baseline="0"/>
              <a:t>Lijst of naamstem</a:t>
            </a:r>
          </a:p>
          <a:p>
            <a:r>
              <a:rPr lang="nl-BE" u="sng">
                <a:hlinkClick r:id="rId3" action="ppaction://hlinkfile"/>
              </a:rPr>
              <a:t>Art.</a:t>
            </a:r>
            <a:r>
              <a:rPr lang="nl-BE" u="sng"/>
              <a:t> </a:t>
            </a:r>
            <a:r>
              <a:rPr lang="nl-BE" u="sng">
                <a:hlinkClick r:id="rId4" action="ppaction://hlinkfile"/>
              </a:rPr>
              <a:t>56</a:t>
            </a:r>
            <a:r>
              <a:rPr lang="nl-BE" u="sng" baseline="0"/>
              <a:t> verkiezingswet</a:t>
            </a:r>
          </a:p>
          <a:p>
            <a:r>
              <a:rPr lang="nl-BE"/>
              <a:t>De kiezer mag niet meer stemmen uitbrengen dan er gewone mandaten te begeven zijn.</a:t>
            </a:r>
            <a:br>
              <a:rPr lang="nl-BE"/>
            </a:br>
            <a:r>
              <a:rPr lang="nl-BE"/>
              <a:t>Indien de kiezer de voorkeur wil geven aan één enkele der voorgedragen lijsten en hij met de orde van voordracht der kandidaten van deze lijst instemt, brengt hij zijn stem uit in het vakje </a:t>
            </a:r>
            <a:r>
              <a:rPr lang="nl-BE" b="1"/>
              <a:t>bovenaan de lijst</a:t>
            </a:r>
            <a:r>
              <a:rPr lang="nl-BE"/>
              <a:t>.</a:t>
            </a:r>
            <a:br>
              <a:rPr lang="nl-BE"/>
            </a:br>
            <a:r>
              <a:rPr lang="nl-BE"/>
              <a:t>Wenst hij deze orde te wijzigen, dan brengt hij één of meer naamstemmen uit in het vakje naast de </a:t>
            </a:r>
            <a:r>
              <a:rPr lang="nl-BE" b="1"/>
              <a:t>naam van één of meerdere kandidaten</a:t>
            </a:r>
            <a:r>
              <a:rPr lang="nl-BE"/>
              <a:t>, aan wie hij zijn voorkeurstem wil geven.</a:t>
            </a:r>
          </a:p>
          <a:p>
            <a:endParaRPr lang="nl-BE"/>
          </a:p>
          <a:p>
            <a:pPr marL="0" marR="0" lvl="0" indent="0" algn="l" defTabSz="914400" rtl="0" eaLnBrk="1" fontAlgn="auto" latinLnBrk="0" hangingPunct="1">
              <a:lnSpc>
                <a:spcPct val="100000"/>
              </a:lnSpc>
              <a:spcBef>
                <a:spcPts val="0"/>
              </a:spcBef>
              <a:spcAft>
                <a:spcPts val="0"/>
              </a:spcAft>
              <a:buClrTx/>
              <a:buSzTx/>
              <a:buFontTx/>
              <a:buNone/>
              <a:tabLst/>
              <a:defRPr/>
            </a:pPr>
            <a:r>
              <a:rPr lang="nl-BE" b="1"/>
              <a:t>Lijststem + naamstem of te veel naamstemmen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u="sng">
                <a:hlinkClick r:id="rId3" action="ppaction://hlinkfile"/>
              </a:rPr>
              <a:t>Art.</a:t>
            </a:r>
            <a:r>
              <a:rPr lang="nl-BE" u="sng"/>
              <a:t> 60</a:t>
            </a:r>
            <a:r>
              <a:rPr lang="nl-BE" u="sng" baseline="0"/>
              <a:t> verkiezingswet</a:t>
            </a:r>
            <a:endParaRPr lang="nl-BE" b="1" u="sng" baseline="0"/>
          </a:p>
          <a:p>
            <a:r>
              <a:rPr lang="nl-BE" b="1"/>
              <a:t>De biljetten met een stem bovenaan de lijst en met een stem voor 1 of meer kandidaten van dezelfde lijst, worden in de eerste categorie gerangschikt</a:t>
            </a:r>
            <a:r>
              <a:rPr lang="nl-BE" b="0"/>
              <a:t>; de </a:t>
            </a:r>
            <a:r>
              <a:rPr lang="nl-BE"/>
              <a:t>stem bovenaan de lijst wordt dan als de enig geldige beschouwd. Hetzelfde geldt indien het biljet </a:t>
            </a:r>
            <a:r>
              <a:rPr lang="nl-BE" b="1"/>
              <a:t>meer naamstemmen </a:t>
            </a:r>
            <a:r>
              <a:rPr lang="nl-BE"/>
              <a:t>telt dan er werkelijke </a:t>
            </a:r>
            <a:r>
              <a:rPr lang="nl-BE" b="1"/>
              <a:t>mandaten t</a:t>
            </a:r>
            <a:r>
              <a:rPr lang="nl-BE"/>
              <a:t>oe te wijzen zijn.</a:t>
            </a:r>
            <a:br>
              <a:rPr lang="nl-BE"/>
            </a:br>
            <a:endParaRPr lang="nl-BE"/>
          </a:p>
          <a:p>
            <a:r>
              <a:rPr lang="nl-BE" b="1"/>
              <a:t>Vergissing kiezer (artikel 54 verkiezingswet)</a:t>
            </a:r>
          </a:p>
          <a:p>
            <a:r>
              <a:rPr lang="nl-BE"/>
              <a:t>Wanneer de kiezer de voorgaande bepalingen niet naleeft kan de voorzitter zijn stembiljet terugnemen en vernietigen, doch moet hij hem een ander geven.</a:t>
            </a:r>
          </a:p>
          <a:p>
            <a:r>
              <a:rPr lang="nl-BE"/>
              <a:t>De voorzitter moet op dezelfde wijze te werk gaan zo de kiezer zijn stembiljet beschadigt.</a:t>
            </a:r>
          </a:p>
          <a:p>
            <a:endParaRPr lang="nl-BE"/>
          </a:p>
          <a:p>
            <a:r>
              <a:rPr lang="nl-BE" b="1"/>
              <a:t>Stembiljetten bij stemming per brief</a:t>
            </a:r>
          </a:p>
          <a:p>
            <a:r>
              <a:rPr lang="nl-BE" u="sng">
                <a:hlinkClick r:id="rId5" action="ppaction://hlinkfile"/>
              </a:rPr>
              <a:t>Art.</a:t>
            </a:r>
            <a:r>
              <a:rPr lang="nl-BE" u="sng"/>
              <a:t> </a:t>
            </a:r>
            <a:r>
              <a:rPr lang="nl-BE" u="sng">
                <a:hlinkClick r:id="rId6" action="ppaction://hlinkfile"/>
              </a:rPr>
              <a:t>59</a:t>
            </a:r>
            <a:r>
              <a:rPr lang="nl-BE" u="sng"/>
              <a:t> verkiezingswet</a:t>
            </a:r>
          </a:p>
          <a:p>
            <a:r>
              <a:rPr lang="nl-BE"/>
              <a:t>Wanneer de stemming gesloten is en voordat het bureau het proces-verbaal van de verkiezingen sluit, geeft de voorzitter aan het bureau de omslagen die hij van de per brief stemmende kiezers heeft ontvangen</a:t>
            </a:r>
            <a:r>
              <a:rPr lang="nl-BE" b="1"/>
              <a:t>, zonder deze te openen</a:t>
            </a:r>
            <a:r>
              <a:rPr lang="nl-BE"/>
              <a:t>.</a:t>
            </a:r>
            <a:br>
              <a:rPr lang="nl-BE"/>
            </a:br>
            <a:r>
              <a:rPr lang="nl-BE"/>
              <a:t>Zoals van de overige kiezers die aan de stemming in de onderneming hebben deelgenomen, wordt ook de naam van ieder per brief stemmende kiezer, bij de ontvangst, door de secretaris </a:t>
            </a:r>
            <a:r>
              <a:rPr lang="nl-BE" b="1"/>
              <a:t>aangestipt op de kiezerslijst </a:t>
            </a:r>
            <a:r>
              <a:rPr lang="nl-BE"/>
              <a:t>die voor de verzending van de stembiljetten heeft gediend. (-&gt; op basis van buitenste omslag)</a:t>
            </a:r>
            <a:br>
              <a:rPr lang="nl-BE"/>
            </a:br>
            <a:r>
              <a:rPr lang="nl-BE"/>
              <a:t>De voorzitter opent de buitenomslagen en </a:t>
            </a:r>
            <a:r>
              <a:rPr lang="nl-BE" b="1"/>
              <a:t>steekt de </a:t>
            </a:r>
            <a:r>
              <a:rPr lang="nl-BE" b="1" err="1"/>
              <a:t>binnenomslagen</a:t>
            </a:r>
            <a:r>
              <a:rPr lang="nl-BE" b="1"/>
              <a:t> met stembiljetten </a:t>
            </a:r>
            <a:r>
              <a:rPr lang="nl-BE"/>
              <a:t>in de daarvoor bestemde stembus, </a:t>
            </a:r>
            <a:r>
              <a:rPr lang="nl-BE" b="1"/>
              <a:t>zonder dat deze mogen geopend worden.</a:t>
            </a:r>
          </a:p>
        </p:txBody>
      </p:sp>
      <p:sp>
        <p:nvSpPr>
          <p:cNvPr id="4" name="Tijdelijke aanduiding voor datum 3"/>
          <p:cNvSpPr>
            <a:spLocks noGrp="1"/>
          </p:cNvSpPr>
          <p:nvPr>
            <p:ph type="dt" idx="10"/>
          </p:nvPr>
        </p:nvSpPr>
        <p:spPr/>
        <p:txBody>
          <a:bodyPr/>
          <a:lstStyle/>
          <a:p>
            <a:fld id="{F1DDE331-26AD-480D-9C53-C95DD604E8B6}"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62</a:t>
            </a:fld>
            <a:endParaRPr lang="nl-BE"/>
          </a:p>
        </p:txBody>
      </p:sp>
    </p:spTree>
    <p:extLst>
      <p:ext uri="{BB962C8B-B14F-4D97-AF65-F5344CB8AC3E}">
        <p14:creationId xmlns:p14="http://schemas.microsoft.com/office/powerpoint/2010/main" val="17512456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r>
              <a:rPr lang="nl-BE" b="1"/>
              <a:t>Sluiting stemverrichting</a:t>
            </a:r>
          </a:p>
          <a:p>
            <a:r>
              <a:rPr lang="nl-BE" u="sng">
                <a:hlinkClick r:id="rId3" action="ppaction://hlinkfile"/>
              </a:rPr>
              <a:t>Art.</a:t>
            </a:r>
            <a:r>
              <a:rPr lang="nl-BE" u="sng"/>
              <a:t> </a:t>
            </a:r>
            <a:r>
              <a:rPr lang="nl-BE" u="sng">
                <a:hlinkClick r:id="rId4" action="ppaction://hlinkfile"/>
              </a:rPr>
              <a:t>59</a:t>
            </a:r>
            <a:r>
              <a:rPr lang="nl-BE" u="sng"/>
              <a:t> verkiezingswet</a:t>
            </a:r>
          </a:p>
          <a:p>
            <a:r>
              <a:rPr lang="nl-BE"/>
              <a:t> Wanneer de stemming gesloten is en voordat het bureau het proces-verbaal van de verkiezingen sluit, geeft de voorzitter aan het bureau de omslagen die hij van de per brief stemmende kiezers heeft ontvangen, zonder deze te openen.</a:t>
            </a:r>
          </a:p>
          <a:p>
            <a:endParaRPr lang="nl-BE"/>
          </a:p>
          <a:p>
            <a:r>
              <a:rPr lang="nl-BE"/>
              <a:t>Het bureau maakt vervolgens </a:t>
            </a:r>
            <a:r>
              <a:rPr lang="nl-BE" b="1"/>
              <a:t>het proces-verbaal </a:t>
            </a:r>
            <a:r>
              <a:rPr lang="nl-BE"/>
              <a:t>op en tekent het aantal kiezers op die aan de stemming hebben deelgenomen, alsmede het aantal teruggenomen en ongebruikte stembiljetten.</a:t>
            </a:r>
            <a:br>
              <a:rPr lang="nl-BE"/>
            </a:br>
            <a:r>
              <a:rPr lang="nl-BE"/>
              <a:t>De teruggenomen en de ongebruikte stembiljetten, alsmede de lijsten die voor het aanstippen hebben gediend, welke door de leden van het bureau die deze bijhielden en door de voorzitter zijn ondertekend, worden in een verzegelde omslag gestoken.</a:t>
            </a:r>
            <a:br>
              <a:rPr lang="nl-BE"/>
            </a:br>
            <a:endParaRPr lang="nl-BE"/>
          </a:p>
          <a:p>
            <a:r>
              <a:rPr lang="nl-BE"/>
              <a:t>Indien slechts 1 kiescollege bestaat in geval gelijktijdig wordt gekozen voor de kandidaten-arbeiders en voor de kandidaten-bedienden, geschieden voornoemde verrichtingen afzonderlijk.</a:t>
            </a:r>
          </a:p>
          <a:p>
            <a:r>
              <a:rPr lang="nl-BE"/>
              <a:t>Dit geldt ook wanneer een kiescollege voor jeugdige werknemers is opgericht.</a:t>
            </a:r>
            <a:br>
              <a:rPr lang="nl-BE"/>
            </a:br>
            <a:endParaRPr lang="nl-BE"/>
          </a:p>
          <a:p>
            <a:r>
              <a:rPr lang="nl-BE"/>
              <a:t>Wanneer de kiesverrichtingen verschillende dagen duren, neemt de voorzitter van het bureau alle nodige maatregelen ter bewaring van de stembussen, van de stembiljetten en van de documenten betreffende de kiesverrichtingen. </a:t>
            </a:r>
          </a:p>
          <a:p>
            <a:endParaRPr lang="nl-BE"/>
          </a:p>
          <a:p>
            <a:r>
              <a:rPr lang="nl-BE" b="1"/>
              <a:t>Indeling</a:t>
            </a:r>
            <a:r>
              <a:rPr lang="nl-BE" b="1" baseline="0"/>
              <a:t> stembiljetten</a:t>
            </a:r>
          </a:p>
          <a:p>
            <a:r>
              <a:rPr lang="nl-BE" u="sng">
                <a:hlinkClick r:id="rId5" action="ppaction://hlinkfile"/>
              </a:rPr>
              <a:t>Art.</a:t>
            </a:r>
            <a:r>
              <a:rPr lang="nl-BE" u="sng"/>
              <a:t> </a:t>
            </a:r>
            <a:r>
              <a:rPr lang="nl-BE" u="sng">
                <a:hlinkClick r:id="rId6" action="ppaction://hlinkfile"/>
              </a:rPr>
              <a:t>60</a:t>
            </a:r>
            <a:r>
              <a:rPr lang="nl-BE" u="sng"/>
              <a:t> verkiezingswet</a:t>
            </a:r>
          </a:p>
          <a:p>
            <a:r>
              <a:rPr lang="nl-BE"/>
              <a:t>De voorzitter opent de stembus, haalt er de omslagen uit met de per brief uitgebrachte stemmen en opent deze omslagen.</a:t>
            </a:r>
          </a:p>
          <a:p>
            <a:r>
              <a:rPr lang="nl-BE"/>
              <a:t>Wanneer een omslag verscheidene stembiljetten bevat, dan worden deze ongeldig verklaard.</a:t>
            </a:r>
          </a:p>
          <a:p>
            <a:r>
              <a:rPr lang="nl-BE"/>
              <a:t>De overige stembiljetten worden opnieuw in de stembus gebracht en de inhoud ervan wordt gemengd.</a:t>
            </a:r>
          </a:p>
          <a:p>
            <a:endParaRPr lang="nl-BE"/>
          </a:p>
          <a:p>
            <a:r>
              <a:rPr lang="nl-BE"/>
              <a:t>De voorzitter ledigt de stembus, telt de stembiljetten, tekent het aantal op in het proces-verbaal, ontvouwt ze en deelt ze met medewerking van de bijzitters in de volgende categorieën in :</a:t>
            </a:r>
            <a:br>
              <a:rPr lang="nl-BE"/>
            </a:br>
            <a:r>
              <a:rPr lang="nl-BE"/>
              <a:t>  1° stembiljetten met geldige stemmen voor 1 enkele lijst of voor 1 of meer kandidaten van deze lijst; in een afzonderlijke categorie wordt voorzien voor elke lijst in de volgorde van de nummers van deze lijsten;</a:t>
            </a:r>
            <a:br>
              <a:rPr lang="nl-BE"/>
            </a:br>
            <a:r>
              <a:rPr lang="nl-BE"/>
              <a:t>  2° verdachte stembiljetten;</a:t>
            </a:r>
            <a:br>
              <a:rPr lang="nl-BE"/>
            </a:br>
            <a:r>
              <a:rPr lang="nl-BE"/>
              <a:t>  3° ongeldige stembiljetten;</a:t>
            </a:r>
            <a:br>
              <a:rPr lang="nl-BE"/>
            </a:br>
            <a:r>
              <a:rPr lang="nl-BE"/>
              <a:t>  4° blanco stembiljetten.</a:t>
            </a:r>
            <a:endParaRPr lang="nl-BE" b="1"/>
          </a:p>
        </p:txBody>
      </p:sp>
      <p:sp>
        <p:nvSpPr>
          <p:cNvPr id="4" name="Tijdelijke aanduiding voor datum 3"/>
          <p:cNvSpPr>
            <a:spLocks noGrp="1"/>
          </p:cNvSpPr>
          <p:nvPr>
            <p:ph type="dt" idx="10"/>
          </p:nvPr>
        </p:nvSpPr>
        <p:spPr/>
        <p:txBody>
          <a:bodyPr/>
          <a:lstStyle/>
          <a:p>
            <a:fld id="{467A7AED-6610-4B8E-8A45-714C15478E22}"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63</a:t>
            </a:fld>
            <a:endParaRPr lang="nl-BE"/>
          </a:p>
        </p:txBody>
      </p:sp>
    </p:spTree>
    <p:extLst>
      <p:ext uri="{BB962C8B-B14F-4D97-AF65-F5344CB8AC3E}">
        <p14:creationId xmlns:p14="http://schemas.microsoft.com/office/powerpoint/2010/main" val="13160683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u="sng"/>
              <a:t>Art</a:t>
            </a:r>
            <a:r>
              <a:rPr lang="nl-BE" u="sng" baseline="0"/>
              <a:t> </a:t>
            </a:r>
            <a:r>
              <a:rPr lang="nl-BE" u="sng"/>
              <a:t>60</a:t>
            </a:r>
            <a:r>
              <a:rPr lang="nl-BE" u="sng" baseline="0"/>
              <a:t> verkiezingswet</a:t>
            </a:r>
          </a:p>
          <a:p>
            <a:endParaRPr lang="nl-BE"/>
          </a:p>
          <a:p>
            <a:r>
              <a:rPr lang="nl-BE"/>
              <a:t>Blanco zijn de stembiljetten waarop geen enkele stem is uitgebracht.</a:t>
            </a:r>
          </a:p>
          <a:p>
            <a:endParaRPr lang="nl-BE"/>
          </a:p>
          <a:p>
            <a:r>
              <a:rPr lang="nl-BE" u="sng">
                <a:hlinkClick r:id="rId3" action="ppaction://hlinkfile"/>
              </a:rPr>
              <a:t>Art.</a:t>
            </a:r>
            <a:r>
              <a:rPr lang="nl-BE" u="sng"/>
              <a:t> </a:t>
            </a:r>
            <a:r>
              <a:rPr lang="nl-BE" u="sng">
                <a:hlinkClick r:id="rId4" action="ppaction://hlinkfile"/>
              </a:rPr>
              <a:t>62</a:t>
            </a:r>
            <a:r>
              <a:rPr lang="nl-BE" u="sng"/>
              <a:t> verkiezingswet</a:t>
            </a:r>
          </a:p>
          <a:p>
            <a:r>
              <a:rPr lang="nl-BE"/>
              <a:t>Bij de verdachte stembiljetten rangschikt de voorzitter de stembiljetten waaromtrent hijzelf aan de geldigheid twijfelt of waaromtrent een ander lid van het bureau voorbehoud meent te moeten maken over de geldigheid ervan. Hij </a:t>
            </a:r>
            <a:r>
              <a:rPr lang="nl-BE" b="1"/>
              <a:t>parafeer</a:t>
            </a:r>
            <a:r>
              <a:rPr lang="nl-BE"/>
              <a:t>t deze verdachte stembiljetten.</a:t>
            </a:r>
          </a:p>
          <a:p>
            <a:endParaRPr lang="nl-BE"/>
          </a:p>
          <a:p>
            <a:r>
              <a:rPr lang="nl-BE"/>
              <a:t>De verdachte stembiljetten worden volgens de </a:t>
            </a:r>
            <a:r>
              <a:rPr lang="nl-BE" b="1"/>
              <a:t>beslissing van de voorzitter </a:t>
            </a:r>
            <a:r>
              <a:rPr lang="nl-BE"/>
              <a:t>bij de categorie gevoegd waartoe zij behoren.</a:t>
            </a:r>
            <a:br>
              <a:rPr lang="nl-BE"/>
            </a:br>
            <a:r>
              <a:rPr lang="nl-BE"/>
              <a:t>De voorzitter vermeldt in het proces-verbaal het voorbehoud dat hijzelf of één of meer leden van het bureau menen te moeten behouden.</a:t>
            </a:r>
          </a:p>
          <a:p>
            <a:endParaRPr lang="nl-BE"/>
          </a:p>
          <a:p>
            <a:r>
              <a:rPr lang="nl-BE"/>
              <a:t>Ten</a:t>
            </a:r>
            <a:r>
              <a:rPr lang="nl-BE" baseline="0"/>
              <a:t> aanzien van de beslissing van de voorzitter inzake geldigheid heeft de </a:t>
            </a:r>
            <a:r>
              <a:rPr lang="nl-BE" baseline="0" err="1"/>
              <a:t>rb</a:t>
            </a:r>
            <a:r>
              <a:rPr lang="nl-BE" baseline="0"/>
              <a:t> een controlebevoegdheid (</a:t>
            </a:r>
            <a:r>
              <a:rPr lang="nl-BE" baseline="0" err="1"/>
              <a:t>Arb</a:t>
            </a:r>
            <a:r>
              <a:rPr lang="nl-BE" baseline="0"/>
              <a:t> Brussel 206/08)</a:t>
            </a:r>
            <a:endParaRPr lang="nl-BE"/>
          </a:p>
        </p:txBody>
      </p:sp>
      <p:sp>
        <p:nvSpPr>
          <p:cNvPr id="4" name="Tijdelijke aanduiding voor datum 3"/>
          <p:cNvSpPr>
            <a:spLocks noGrp="1"/>
          </p:cNvSpPr>
          <p:nvPr>
            <p:ph type="dt" idx="10"/>
          </p:nvPr>
        </p:nvSpPr>
        <p:spPr/>
        <p:txBody>
          <a:bodyPr/>
          <a:lstStyle/>
          <a:p>
            <a:fld id="{CCC9A79D-4BB5-41D3-9904-EAB2AA346933}"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64</a:t>
            </a:fld>
            <a:endParaRPr lang="nl-BE"/>
          </a:p>
        </p:txBody>
      </p:sp>
    </p:spTree>
    <p:extLst>
      <p:ext uri="{BB962C8B-B14F-4D97-AF65-F5344CB8AC3E}">
        <p14:creationId xmlns:p14="http://schemas.microsoft.com/office/powerpoint/2010/main" val="29648021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r>
              <a:rPr lang="nl-BE">
                <a:solidFill>
                  <a:srgbClr val="003478"/>
                </a:solidFill>
                <a:hlinkClick r:id="rId3" action="ppaction://hlinkfile"/>
              </a:rPr>
              <a:t>Art.</a:t>
            </a:r>
            <a:r>
              <a:rPr lang="nl-BE">
                <a:solidFill>
                  <a:srgbClr val="003478"/>
                </a:solidFill>
              </a:rPr>
              <a:t> </a:t>
            </a:r>
            <a:r>
              <a:rPr lang="nl-BE">
                <a:solidFill>
                  <a:srgbClr val="003478"/>
                </a:solidFill>
                <a:hlinkClick r:id="rId4" action="ppaction://hlinkfile"/>
              </a:rPr>
              <a:t>61 verkiezingswet</a:t>
            </a:r>
            <a:endParaRPr lang="nl-BE">
              <a:solidFill>
                <a:srgbClr val="003478"/>
              </a:solidFill>
            </a:endParaRPr>
          </a:p>
          <a:p>
            <a:r>
              <a:rPr lang="nl-BE"/>
              <a:t>Ongeldig zijn :</a:t>
            </a:r>
            <a:br>
              <a:rPr lang="nl-BE"/>
            </a:br>
            <a:r>
              <a:rPr lang="nl-BE"/>
              <a:t>  1° de andere stembiljetten dan die welke aan de kiezer zijn overhandigd op het ogenblik van de stemming;</a:t>
            </a:r>
            <a:br>
              <a:rPr lang="nl-BE"/>
            </a:br>
            <a:r>
              <a:rPr lang="nl-BE"/>
              <a:t>  2° de stembiljetten waarop meer dan 1 stem bovenaan een lijst is uitgebracht;</a:t>
            </a:r>
            <a:br>
              <a:rPr lang="nl-BE"/>
            </a:br>
            <a:r>
              <a:rPr lang="nl-BE"/>
              <a:t>  3° de stembiljetten waarop de kiezer 1 stem bovenaan een lijst en tevens 1 of meer stemmen voor één kandidaat of meerdere kandidaten van een andere lijst of meerdere andere lijsten heeft uitgebracht of de stembiljetten met       </a:t>
            </a:r>
            <a:r>
              <a:rPr lang="nl-BE" baseline="0"/>
              <a:t>    </a:t>
            </a:r>
            <a:r>
              <a:rPr lang="nl-BE"/>
              <a:t>stemmen voor kandidaten van verschillende lijsten;</a:t>
            </a:r>
            <a:br>
              <a:rPr lang="nl-BE"/>
            </a:br>
            <a:r>
              <a:rPr lang="nl-BE"/>
              <a:t>  4° de stembiljetten waarvan de vorm of de afmetingen zijn veranderd of die binnenin enig papier of voorwerp bevatten of waarvan de kiezer door een teken, een doorhaling of een merk kan worden herkend.</a:t>
            </a:r>
            <a:br>
              <a:rPr lang="nl-BE"/>
            </a:br>
            <a:r>
              <a:rPr lang="nl-BE"/>
              <a:t>  Het teken van de stemming, zelfs wanneer het op onvolmaakte wijze is aangebracht, wordt als een geldig uitgebrachte stem beschouwd tenzij het duidelijk in de bedoeling van de kiezer lag het stembiljet herkenbaar te maken</a:t>
            </a:r>
          </a:p>
          <a:p>
            <a:endParaRPr lang="nl-BE">
              <a:hlinkClick r:id="rId5" action="ppaction://hlinkfile"/>
            </a:endParaRPr>
          </a:p>
          <a:p>
            <a:r>
              <a:rPr lang="nl-BE" u="sng">
                <a:hlinkClick r:id="rId6" action="ppaction://hlinkfile"/>
              </a:rPr>
              <a:t>Art.</a:t>
            </a:r>
            <a:r>
              <a:rPr lang="nl-BE" u="sng"/>
              <a:t> </a:t>
            </a:r>
            <a:r>
              <a:rPr lang="nl-BE" u="sng">
                <a:hlinkClick r:id="rId7" action="ppaction://hlinkfile"/>
              </a:rPr>
              <a:t>60</a:t>
            </a:r>
            <a:r>
              <a:rPr lang="nl-BE" u="sng"/>
              <a:t> verkiezingswet</a:t>
            </a:r>
          </a:p>
          <a:p>
            <a:r>
              <a:rPr lang="nl-BE"/>
              <a:t>De voorzitter opent de stembus, haalt er de omslagen uit met de per brief uitgebrachte stemmen en opent deze omslagen.</a:t>
            </a:r>
          </a:p>
          <a:p>
            <a:r>
              <a:rPr lang="nl-BE"/>
              <a:t>Wanneer een omslag verscheidene stembiljetten bevat, dan worden deze ongeldig verklaard. </a:t>
            </a:r>
            <a:endParaRPr lang="nl-BE">
              <a:hlinkClick r:id="rId5" action="ppaction://hlinkfile"/>
            </a:endParaRPr>
          </a:p>
          <a:p>
            <a:endParaRPr lang="nl-BE">
              <a:hlinkClick r:id="rId5" action="ppaction://hlinkfile"/>
            </a:endParaRPr>
          </a:p>
          <a:p>
            <a:r>
              <a:rPr lang="nl-BE" b="0">
                <a:hlinkClick r:id="rId5" action="ppaction://hlinkfile"/>
              </a:rPr>
              <a:t>Art.</a:t>
            </a:r>
            <a:r>
              <a:rPr lang="nl-BE" b="0"/>
              <a:t> </a:t>
            </a:r>
            <a:r>
              <a:rPr lang="nl-BE" b="0">
                <a:hlinkClick r:id="rId6" action="ppaction://hlinkfile"/>
              </a:rPr>
              <a:t>58 verkiezingswet</a:t>
            </a:r>
            <a:endParaRPr lang="nl-BE" b="0"/>
          </a:p>
          <a:p>
            <a:r>
              <a:rPr lang="nl-BE"/>
              <a:t>Indien de stemming per brief geschiedt, steekt de kiezer, na zijn stem te hebben uitgebracht, het stembiljet gevouwen, zoals bij artikel 54, eerste lid, is bepaald, terug in de eerste omslag</a:t>
            </a:r>
          </a:p>
          <a:p>
            <a:r>
              <a:rPr lang="nl-BE"/>
              <a:t>Worden als ongeldig beschouwd :</a:t>
            </a:r>
            <a:br>
              <a:rPr lang="nl-BE"/>
            </a:br>
            <a:r>
              <a:rPr lang="nl-BE"/>
              <a:t>  1° de na het sluiten van de stemming binnengekomen stembiljetten;</a:t>
            </a:r>
            <a:br>
              <a:rPr lang="nl-BE"/>
            </a:br>
            <a:r>
              <a:rPr lang="nl-BE"/>
              <a:t>  2° de stembiljetten teruggezonden in een omslag waarop de handtekening van de kiezer, zoals bepaald in artikel 57, zesde lid, ontbreekt;</a:t>
            </a:r>
            <a:br>
              <a:rPr lang="nl-BE"/>
            </a:br>
            <a:r>
              <a:rPr lang="nl-BE"/>
              <a:t>  3° de stembiljetten teruggezonden door een kiezer die reeds is komen stemmen in het stembureau.</a:t>
            </a:r>
            <a:br>
              <a:rPr lang="nl-BE"/>
            </a:br>
            <a:endParaRPr lang="nl-BE"/>
          </a:p>
        </p:txBody>
      </p:sp>
      <p:sp>
        <p:nvSpPr>
          <p:cNvPr id="4" name="Tijdelijke aanduiding voor datum 3"/>
          <p:cNvSpPr>
            <a:spLocks noGrp="1"/>
          </p:cNvSpPr>
          <p:nvPr>
            <p:ph type="dt" idx="10"/>
          </p:nvPr>
        </p:nvSpPr>
        <p:spPr/>
        <p:txBody>
          <a:bodyPr/>
          <a:lstStyle/>
          <a:p>
            <a:fld id="{3B53BD69-A659-49DE-BC4E-985331F50F86}"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65</a:t>
            </a:fld>
            <a:endParaRPr lang="nl-BE"/>
          </a:p>
        </p:txBody>
      </p:sp>
    </p:spTree>
    <p:extLst>
      <p:ext uri="{BB962C8B-B14F-4D97-AF65-F5344CB8AC3E}">
        <p14:creationId xmlns:p14="http://schemas.microsoft.com/office/powerpoint/2010/main" val="40948757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25000" lnSpcReduction="20000"/>
          </a:bodyPr>
          <a:lstStyle/>
          <a:p>
            <a:r>
              <a:rPr lang="nl-BE">
                <a:solidFill>
                  <a:srgbClr val="003478"/>
                </a:solidFill>
                <a:hlinkClick r:id="rId3" action="ppaction://hlinkfile"/>
              </a:rPr>
              <a:t>Art.</a:t>
            </a:r>
            <a:r>
              <a:rPr lang="nl-BE">
                <a:solidFill>
                  <a:srgbClr val="003478"/>
                </a:solidFill>
              </a:rPr>
              <a:t> </a:t>
            </a:r>
            <a:r>
              <a:rPr lang="nl-BE">
                <a:solidFill>
                  <a:srgbClr val="003478"/>
                </a:solidFill>
                <a:hlinkClick r:id="rId4" action="ppaction://hlinkfile"/>
              </a:rPr>
              <a:t>61 verkiezingswet</a:t>
            </a:r>
            <a:endParaRPr lang="nl-BE">
              <a:solidFill>
                <a:srgbClr val="003478"/>
              </a:solidFill>
            </a:endParaRPr>
          </a:p>
          <a:p>
            <a:r>
              <a:rPr lang="nl-BE"/>
              <a:t>Ongeldig zijn :</a:t>
            </a:r>
            <a:br>
              <a:rPr lang="nl-BE"/>
            </a:br>
            <a:r>
              <a:rPr lang="nl-BE"/>
              <a:t>    4° de stembiljetten waarvan de vorm of de afmetingen zijn veranderd of die binnenin enig papier of voorwerp bevatten of waarvan de kiezer door een teken, een doorhaling of een merk </a:t>
            </a:r>
            <a:r>
              <a:rPr lang="nl-BE" b="1"/>
              <a:t>kan worden herkend</a:t>
            </a:r>
            <a:r>
              <a:rPr lang="nl-BE"/>
              <a:t>.</a:t>
            </a:r>
          </a:p>
          <a:p>
            <a:endParaRPr lang="nl-BE"/>
          </a:p>
          <a:p>
            <a:r>
              <a:rPr lang="nl-BE" sz="1200" b="0" i="0" u="none" strike="noStrike" kern="1200" baseline="0">
                <a:solidFill>
                  <a:schemeClr val="tx1"/>
                </a:solidFill>
                <a:latin typeface="+mn-lt"/>
                <a:ea typeface="+mn-ea"/>
                <a:cs typeface="+mn-cs"/>
              </a:rPr>
              <a:t>Betwisting over het niet in aanmerking nemen van drie stembiljetten.</a:t>
            </a:r>
          </a:p>
          <a:p>
            <a:r>
              <a:rPr lang="nl-BE" sz="1200" b="0" i="0" u="none" strike="noStrike" kern="1200" baseline="0">
                <a:solidFill>
                  <a:schemeClr val="tx1"/>
                </a:solidFill>
                <a:latin typeface="+mn-lt"/>
                <a:ea typeface="+mn-ea"/>
                <a:cs typeface="+mn-cs"/>
              </a:rPr>
              <a:t>Twee ongeldig verklaard omdat ze een onvolmaakt aangebracht merkteken vertoonden, zonder dat de bedoeling bleek dat de kiezer wilde dat het stembiljet herkenbaar zou zijn.</a:t>
            </a:r>
          </a:p>
          <a:p>
            <a:r>
              <a:rPr lang="nl-BE" sz="1200" b="0" i="0" u="none" strike="noStrike" kern="1200" baseline="0">
                <a:solidFill>
                  <a:schemeClr val="tx1"/>
                </a:solidFill>
                <a:latin typeface="+mn-lt"/>
                <a:ea typeface="+mn-ea"/>
                <a:cs typeface="+mn-cs"/>
              </a:rPr>
              <a:t>Het derde stembiljet dat een heldere rode en goed zichtbare vlek vertoonde waarmee zijn auteur herkenbaar kon zijn werd ongeldig verklaard (A.H. Luik 14/9/16)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Twee stembiljetten met bic moeten geldig verklaard worden want dit wijst er niet op dat ze het vrijwillig gedaan hebben noch dat ze herkenbaar zijn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Binche 28/6/16)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Stemmen met kruis i.p.v. vakje kleuren werden ongeldig verklaard omdat zulks zo stond in het aangeplakte kiesreglement,</a:t>
            </a:r>
          </a:p>
          <a:p>
            <a:r>
              <a:rPr lang="nl-BE" sz="1200" b="0" i="0" u="none" strike="noStrike" kern="1200" baseline="0">
                <a:solidFill>
                  <a:schemeClr val="tx1"/>
                </a:solidFill>
                <a:latin typeface="+mn-lt"/>
                <a:ea typeface="+mn-ea"/>
                <a:cs typeface="+mn-cs"/>
              </a:rPr>
              <a:t>Het eigen reglement heeft geen voorrang op regels van verkiezingswet--- geldig stembiljet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Bergen 24/6/16)</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u="none" strike="noStrike" kern="1200" baseline="0">
                <a:solidFill>
                  <a:schemeClr val="tx1"/>
                </a:solidFill>
                <a:latin typeface="+mn-lt"/>
                <a:ea typeface="+mn-ea"/>
                <a:cs typeface="+mn-cs"/>
              </a:rPr>
              <a:t>Twee kiezers plaatsten een X i.p.v. bolletje te kleuren– geldig want niet herkenbaar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Oudenaarde 2/7/12) </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Twee stembiljetten waren gekleurd met rode balpen i.p.v. met zwart --- geldig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Aalst 15/6/16)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Een stembiljet dat niet is ingevuld met de zwarte kiesbalpen of waarvan de kleur van het gebruikte potlood of balpen niet overeenstemt met de kleur van de kiesbalpen kan niet enkel om die reden ongeldig kan worden verklaard, behalve als de kiezer, zelfs ongewild, hierdoor geïdentificeerd kan worden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Gent 13/7/12)</a:t>
            </a:r>
          </a:p>
          <a:p>
            <a:endParaRPr lang="nl-BE" i="1"/>
          </a:p>
          <a:p>
            <a:r>
              <a:rPr lang="nl-BE" i="0"/>
              <a:t>Stembiljetten</a:t>
            </a:r>
            <a:r>
              <a:rPr lang="nl-BE" i="0" baseline="0"/>
              <a:t> met rode balpen i.p.v. zwarte ongeldig verklaren en anderzijds diegene die met blauwe bic hadden gestemd goedkeuren is een niet consequente houding– met rood ook geldig (</a:t>
            </a:r>
            <a:r>
              <a:rPr lang="nl-BE" i="0" baseline="0" err="1"/>
              <a:t>Arb</a:t>
            </a:r>
            <a:r>
              <a:rPr lang="nl-BE" i="0" baseline="0"/>
              <a:t> Antwerpen 29/6/12; </a:t>
            </a:r>
            <a:r>
              <a:rPr lang="nl-BE" i="0" baseline="0" err="1"/>
              <a:t>Arb</a:t>
            </a:r>
            <a:r>
              <a:rPr lang="nl-BE" i="0" baseline="0"/>
              <a:t> Hasselt 23/6/08)</a:t>
            </a:r>
          </a:p>
          <a:p>
            <a:endParaRPr lang="nl-BE" i="1" baseline="0"/>
          </a:p>
          <a:p>
            <a:r>
              <a:rPr lang="nl-BE" sz="1200" b="0" i="0" u="none" strike="noStrike" kern="1200" baseline="0">
                <a:solidFill>
                  <a:schemeClr val="tx1"/>
                </a:solidFill>
                <a:latin typeface="+mn-lt"/>
                <a:ea typeface="+mn-ea"/>
                <a:cs typeface="+mn-cs"/>
              </a:rPr>
              <a:t>Bij de beoordeling of het mogelijk is de kiezer te identificeren speelt de omvang van het kiezerskorps een rol (A.H. 13/2/84)</a:t>
            </a:r>
          </a:p>
          <a:p>
            <a:r>
              <a:rPr lang="nl-BE" sz="1200" b="0" i="0" u="none" strike="noStrike" kern="1200" baseline="0">
                <a:solidFill>
                  <a:schemeClr val="tx1"/>
                </a:solidFill>
                <a:latin typeface="+mn-lt"/>
                <a:ea typeface="+mn-ea"/>
                <a:cs typeface="+mn-cs"/>
              </a:rPr>
              <a:t>Bij een kleiner kiezerskorps is een kiezer immers sneller herkenbaar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Leuven 11/7/08)</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Wanneer een groot aantal stemmen afgewezen werden (45) en geen richtlijnen gegeven werden aan de kiezer (kruis, </a:t>
            </a:r>
            <a:r>
              <a:rPr lang="nl-BE" sz="1200" b="0" i="0" u="none" strike="noStrike" kern="1200" baseline="0" err="1">
                <a:solidFill>
                  <a:schemeClr val="tx1"/>
                </a:solidFill>
                <a:latin typeface="+mn-lt"/>
                <a:ea typeface="+mn-ea"/>
                <a:cs typeface="+mn-cs"/>
              </a:rPr>
              <a:t>enz</a:t>
            </a:r>
            <a:r>
              <a:rPr lang="nl-BE" sz="1200" b="0" i="0" u="none" strike="noStrike" kern="1200" baseline="0">
                <a:solidFill>
                  <a:schemeClr val="tx1"/>
                </a:solidFill>
                <a:latin typeface="+mn-lt"/>
                <a:ea typeface="+mn-ea"/>
                <a:cs typeface="+mn-cs"/>
              </a:rPr>
              <a:t>) is het risico op herkenbaarheid onbestaand dus </a:t>
            </a:r>
            <a:r>
              <a:rPr lang="nl-BE" sz="1200" b="0" i="0" u="none" strike="noStrike" kern="1200" baseline="0" err="1">
                <a:solidFill>
                  <a:schemeClr val="tx1"/>
                </a:solidFill>
                <a:latin typeface="+mn-lt"/>
                <a:ea typeface="+mn-ea"/>
                <a:cs typeface="+mn-cs"/>
              </a:rPr>
              <a:t>nie</a:t>
            </a:r>
            <a:r>
              <a:rPr lang="nl-BE" sz="1200" b="0" i="0" u="none" strike="noStrike" kern="1200" baseline="0">
                <a:solidFill>
                  <a:schemeClr val="tx1"/>
                </a:solidFill>
                <a:latin typeface="+mn-lt"/>
                <a:ea typeface="+mn-ea"/>
                <a:cs typeface="+mn-cs"/>
              </a:rPr>
              <a:t> tongeldig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Hasselt 28/6/12)</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27 op 74 stembiljetten werden als ongeldig aanzien omdat bolletje niet volledig ingekleurd was– geen identificatie dus geldig stembiljet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Antwerpen 29/6/12)</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12 op 100 stembiljetten niet in het rood– geen bewijs van bedoeling herkenbaar te zijn dus geldig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Gent 13/6/12)</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1 enkel stembiljet in blauw – ongeldig want identificatie mogelijk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Hasselt 11/7/12)</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9 stembiljetten in blauw--- niet ongeldig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Charleroi 18/7/12)</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Blauwe bic en slechts 1 kiezer per brief– herkenbaar en dus ongeldig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Brussel 20/6/08)</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1 stembiljet met kruis– ongeldig want identificatie mogelijk gelet op een klein kiezerskorps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Brussel 4/7/08)</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Stembiljet met </a:t>
            </a:r>
            <a:r>
              <a:rPr lang="nl-BE" sz="1200" b="0" i="0" u="none" strike="noStrike" kern="1200" baseline="0" err="1">
                <a:solidFill>
                  <a:schemeClr val="tx1"/>
                </a:solidFill>
                <a:latin typeface="+mn-lt"/>
                <a:ea typeface="+mn-ea"/>
                <a:cs typeface="+mn-cs"/>
              </a:rPr>
              <a:t>tipexx</a:t>
            </a:r>
            <a:r>
              <a:rPr lang="nl-BE" sz="1200" b="0" i="0" u="none" strike="noStrike" kern="1200" baseline="0">
                <a:solidFill>
                  <a:schemeClr val="tx1"/>
                </a:solidFill>
                <a:latin typeface="+mn-lt"/>
                <a:ea typeface="+mn-ea"/>
                <a:cs typeface="+mn-cs"/>
              </a:rPr>
              <a:t> verbeterd is geldig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Luik 7/4/92)</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Twee met kruis en 1 met blauwe bic– ongeldig want </a:t>
            </a:r>
            <a:r>
              <a:rPr lang="nl-BE" sz="1200" b="0" i="0" u="none" strike="noStrike" kern="1200" baseline="0" err="1">
                <a:solidFill>
                  <a:schemeClr val="tx1"/>
                </a:solidFill>
                <a:latin typeface="+mn-lt"/>
                <a:ea typeface="+mn-ea"/>
                <a:cs typeface="+mn-cs"/>
              </a:rPr>
              <a:t>rb</a:t>
            </a:r>
            <a:r>
              <a:rPr lang="nl-BE" sz="1200" b="0" i="0" u="none" strike="noStrike" kern="1200" baseline="0">
                <a:solidFill>
                  <a:schemeClr val="tx1"/>
                </a:solidFill>
                <a:latin typeface="+mn-lt"/>
                <a:ea typeface="+mn-ea"/>
                <a:cs typeface="+mn-cs"/>
              </a:rPr>
              <a:t> heeft slechts een marginaal controlerecht zolang het stembureau een correcte toepassing maakt van de wetgeving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Brugge 23/6/08)</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Twee stembiljetten in blauw en 1 van d e2 had kenbaar gemaakt dat hij met blauw had gestemd en voor welke kandidaten– ongeldig want het geheim van de stemming geschonden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Antwerpen 14/7/08)</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Een stem niet werd uitgebracht door inkleuring van het bolletje met het rode potlood maar door het zetten van een kruisje met een blauwe balpen.</a:t>
            </a:r>
          </a:p>
          <a:p>
            <a:r>
              <a:rPr lang="nl-BE" sz="1200" b="0" i="0" u="none" strike="noStrike" kern="1200" baseline="0">
                <a:solidFill>
                  <a:schemeClr val="tx1"/>
                </a:solidFill>
                <a:latin typeface="+mn-lt"/>
                <a:ea typeface="+mn-ea"/>
                <a:cs typeface="+mn-cs"/>
              </a:rPr>
              <a:t>Hierbij is het niet relevant dat voor alle kiescolleges samen 105 stemmen werden uitgebracht niet relevant doch wel de 15 uitgebrachte stemmen voor de betrokken categorie zijnde KP. In </a:t>
            </a:r>
            <a:r>
              <a:rPr lang="nl-BE" sz="1200" b="0" i="0" u="none" strike="noStrike" kern="1200" baseline="0" err="1">
                <a:solidFill>
                  <a:schemeClr val="tx1"/>
                </a:solidFill>
                <a:latin typeface="+mn-lt"/>
                <a:ea typeface="+mn-ea"/>
                <a:cs typeface="+mn-cs"/>
              </a:rPr>
              <a:t>casu</a:t>
            </a:r>
            <a:r>
              <a:rPr lang="nl-BE" sz="1200" b="0" i="0" u="none" strike="noStrike" kern="1200" baseline="0">
                <a:solidFill>
                  <a:schemeClr val="tx1"/>
                </a:solidFill>
                <a:latin typeface="+mn-lt"/>
                <a:ea typeface="+mn-ea"/>
                <a:cs typeface="+mn-cs"/>
              </a:rPr>
              <a:t> risico op herkenbaarheid --- ongeldig stembiljet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BXL 6/7/16)</a:t>
            </a:r>
          </a:p>
          <a:p>
            <a:endParaRPr lang="nl-BE" sz="1200" b="0" i="0" u="none" strike="noStrike" kern="1200" baseline="0">
              <a:solidFill>
                <a:schemeClr val="tx1"/>
              </a:solidFill>
              <a:latin typeface="+mn-lt"/>
              <a:ea typeface="+mn-ea"/>
              <a:cs typeface="+mn-cs"/>
            </a:endParaRPr>
          </a:p>
          <a:p>
            <a:endParaRPr lang="nl-BE" sz="1200" b="0" i="0" u="none" strike="noStrike" kern="1200" baseline="0">
              <a:solidFill>
                <a:schemeClr val="tx1"/>
              </a:solidFill>
              <a:latin typeface="+mn-lt"/>
              <a:ea typeface="+mn-ea"/>
              <a:cs typeface="+mn-cs"/>
            </a:endParaRPr>
          </a:p>
          <a:p>
            <a:r>
              <a:rPr lang="nl-BE" sz="1200" b="0" i="0" u="sng" strike="noStrike" kern="1200" baseline="0">
                <a:solidFill>
                  <a:schemeClr val="tx1"/>
                </a:solidFill>
                <a:latin typeface="+mn-lt"/>
                <a:ea typeface="+mn-ea"/>
                <a:cs typeface="+mn-cs"/>
              </a:rPr>
              <a:t>Niet kunnen stemmen</a:t>
            </a:r>
          </a:p>
          <a:p>
            <a:r>
              <a:rPr lang="nl-BE" sz="1200" b="0" i="0" u="none" strike="noStrike" kern="1200" baseline="0">
                <a:solidFill>
                  <a:schemeClr val="tx1"/>
                </a:solidFill>
                <a:latin typeface="+mn-lt"/>
                <a:ea typeface="+mn-ea"/>
                <a:cs typeface="+mn-cs"/>
              </a:rPr>
              <a:t>Een vakorganisatie vraagt de nietigverklaring van de verkiezingen omdat  3 WN verhinderd zouden zijn geweest om deel te nemen omdat</a:t>
            </a:r>
          </a:p>
          <a:p>
            <a:r>
              <a:rPr lang="nl-BE" sz="1200" b="0" i="0" u="none" strike="noStrike" kern="1200" baseline="0">
                <a:solidFill>
                  <a:schemeClr val="tx1"/>
                </a:solidFill>
                <a:latin typeface="+mn-lt"/>
                <a:ea typeface="+mn-ea"/>
                <a:cs typeface="+mn-cs"/>
              </a:rPr>
              <a:t>de werkgever hun instructies had gegeven die verband hielden met hun functie.</a:t>
            </a:r>
          </a:p>
          <a:p>
            <a:r>
              <a:rPr lang="nl-BE" sz="1200" b="0" i="0" u="none" strike="noStrike" kern="1200" baseline="0">
                <a:solidFill>
                  <a:schemeClr val="tx1"/>
                </a:solidFill>
                <a:latin typeface="+mn-lt"/>
                <a:ea typeface="+mn-ea"/>
                <a:cs typeface="+mn-cs"/>
              </a:rPr>
              <a:t>De vakorganisatie was evenwel akkoord gegaan met 2 slechts stemmomenten en had geen stemming per brief gevraagd</a:t>
            </a:r>
          </a:p>
          <a:p>
            <a:r>
              <a:rPr lang="nl-BE" sz="1200" b="0" i="0" u="none" strike="noStrike" kern="1200" baseline="0">
                <a:solidFill>
                  <a:schemeClr val="tx1"/>
                </a:solidFill>
                <a:latin typeface="+mn-lt"/>
                <a:ea typeface="+mn-ea"/>
                <a:cs typeface="+mn-cs"/>
              </a:rPr>
              <a:t>Uit niets blijkt dat de onderneming de uitoefening van het stemrecht verhinderd heeft.</a:t>
            </a:r>
          </a:p>
          <a:p>
            <a:r>
              <a:rPr lang="nl-BE" sz="1200" b="0" i="0" u="none" strike="noStrike" kern="1200" baseline="0">
                <a:solidFill>
                  <a:schemeClr val="tx1"/>
                </a:solidFill>
                <a:latin typeface="+mn-lt"/>
                <a:ea typeface="+mn-ea"/>
                <a:cs typeface="+mn-cs"/>
              </a:rPr>
              <a:t>Het was trouwens proportioneel, gelet op de werkorganisatie en de goede werking in het operatiekwartier, om aan 1 werkneemster te vragen haar stem uit te brengen tijdens de (betaalde) pauze,</a:t>
            </a:r>
          </a:p>
          <a:p>
            <a:r>
              <a:rPr lang="nl-BE" sz="1200" b="0" i="0" u="none" strike="noStrike" kern="1200" baseline="0">
                <a:solidFill>
                  <a:schemeClr val="tx1"/>
                </a:solidFill>
                <a:latin typeface="+mn-lt"/>
                <a:ea typeface="+mn-ea"/>
                <a:cs typeface="+mn-cs"/>
              </a:rPr>
              <a:t>Dat aan een derde WN gevraagd werd haar stem bij de aanvang van het stembureau uit te brengen en zich dan naar de rustruimte te begeven i.p.v. tegemoet te komen aan haar vraag om haar 1 uur langer te laten werken om op het einde daarvan te stemmen, kan ook niet als verhindering aanzien worden--- geen nietigverklaring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Namen 15/7/16) </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WG had op eigen initiatief zonder toestemming van het bevoegde orgaan een WN geschrapt op de kieslijsten omdat hij de onderneming verlaten had,</a:t>
            </a:r>
          </a:p>
          <a:p>
            <a:r>
              <a:rPr lang="nl-BE" sz="1200" b="0" i="0" u="none" strike="noStrike" kern="1200" baseline="0">
                <a:solidFill>
                  <a:schemeClr val="tx1"/>
                </a:solidFill>
                <a:latin typeface="+mn-lt"/>
                <a:ea typeface="+mn-ea"/>
                <a:cs typeface="+mn-cs"/>
              </a:rPr>
              <a:t>Vakorganisatie was niet consequent en vroeg alleen de nietigverklaring voor arbeiders terwijl er een gemeenschappelijk kiescollege was voor A en B,</a:t>
            </a:r>
          </a:p>
          <a:p>
            <a:r>
              <a:rPr lang="nl-BE" sz="1200" b="0" i="0" u="none" strike="noStrike" kern="1200" baseline="0">
                <a:solidFill>
                  <a:schemeClr val="tx1"/>
                </a:solidFill>
                <a:latin typeface="+mn-lt"/>
                <a:ea typeface="+mn-ea"/>
                <a:cs typeface="+mn-cs"/>
              </a:rPr>
              <a:t>De rechtbank stelt geen rekening te kunnen houden met de verklaring van het ACV dat betrokkene voor haar ging stemmen (strijdig met de wet),</a:t>
            </a:r>
          </a:p>
          <a:p>
            <a:r>
              <a:rPr lang="nl-BE" sz="1200" b="0" i="0" u="none" strike="noStrike" kern="1200" baseline="0">
                <a:solidFill>
                  <a:schemeClr val="tx1"/>
                </a:solidFill>
                <a:latin typeface="+mn-lt"/>
                <a:ea typeface="+mn-ea"/>
                <a:cs typeface="+mn-cs"/>
              </a:rPr>
              <a:t>Rechtbank wijst de vordering af omdat er geen sprake was van fraude of kwade trouw in hoofde van de WG die een persoon die niet meer voldeed aan de kiesvoorwaarden geschrapt had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Leuven 29/6/16)  </a:t>
            </a:r>
            <a:endParaRPr lang="nl-BE" i="0" u="sng"/>
          </a:p>
          <a:p>
            <a:endParaRPr lang="nl-BE" i="0" u="sng"/>
          </a:p>
          <a:p>
            <a:r>
              <a:rPr lang="nl-BE" sz="1200" b="0" i="0" u="none" strike="noStrike" kern="1200" baseline="0">
                <a:solidFill>
                  <a:schemeClr val="tx1"/>
                </a:solidFill>
                <a:latin typeface="+mn-lt"/>
                <a:ea typeface="+mn-ea"/>
                <a:cs typeface="+mn-cs"/>
              </a:rPr>
              <a:t>Geen nietigverklaring verkiezingen niettegenstaande een kiezer opgeroepen was voor het college bediende terwijl hij arbeider is, omdat deze</a:t>
            </a:r>
          </a:p>
          <a:p>
            <a:r>
              <a:rPr lang="nl-BE" sz="1200" b="0" i="0" u="none" strike="noStrike" kern="1200" baseline="0">
                <a:solidFill>
                  <a:schemeClr val="tx1"/>
                </a:solidFill>
                <a:latin typeface="+mn-lt"/>
                <a:ea typeface="+mn-ea"/>
                <a:cs typeface="+mn-cs"/>
              </a:rPr>
              <a:t>administratieve vergissing geen invloed kan hebben gehad op het resultaat, nu de TBE beschikte over een gemeenschappelijk kiescollege A en B</a:t>
            </a:r>
          </a:p>
          <a:p>
            <a:r>
              <a:rPr lang="nl-BE" sz="1200" b="0" i="0" u="none" strike="noStrike" kern="1200" baseline="0">
                <a:solidFill>
                  <a:schemeClr val="tx1"/>
                </a:solidFill>
                <a:latin typeface="+mn-lt"/>
                <a:ea typeface="+mn-ea"/>
                <a:cs typeface="+mn-cs"/>
              </a:rPr>
              <a:t>waardoor elke WN kon stemmen voor de 2 categorieën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Brussel 16/6/16)</a:t>
            </a:r>
          </a:p>
          <a:p>
            <a:br>
              <a:rPr lang="nl-BE"/>
            </a:br>
            <a:endParaRPr lang="nl-BE" b="0">
              <a:hlinkClick r:id="rId5" action="ppaction://hlinkfile"/>
            </a:endParaRPr>
          </a:p>
          <a:p>
            <a:r>
              <a:rPr lang="nl-BE" b="0">
                <a:hlinkClick r:id="rId5" action="ppaction://hlinkfile"/>
              </a:rPr>
              <a:t>Art.</a:t>
            </a:r>
            <a:r>
              <a:rPr lang="nl-BE" b="0"/>
              <a:t> </a:t>
            </a:r>
            <a:r>
              <a:rPr lang="nl-BE" b="0">
                <a:hlinkClick r:id="rId6" action="ppaction://hlinkfile"/>
              </a:rPr>
              <a:t>58 verkiezingswet</a:t>
            </a:r>
            <a:endParaRPr lang="nl-BE" b="0"/>
          </a:p>
          <a:p>
            <a:r>
              <a:rPr lang="nl-BE"/>
              <a:t>Indien de stemming per brief geschiedt, steekt de kiezer, na zijn stem te hebben uitgebracht, het stembiljet gevouwen, zoals bij artikel 54, eerste lid, is bepaald, terug in de eerste omslag</a:t>
            </a:r>
          </a:p>
          <a:p>
            <a:r>
              <a:rPr lang="nl-BE"/>
              <a:t>Worden als ongeldig beschouwd :</a:t>
            </a:r>
            <a:br>
              <a:rPr lang="nl-BE"/>
            </a:br>
            <a:r>
              <a:rPr lang="nl-BE"/>
              <a:t>  1° de na het sluiten van de stemming binnengekomen stembiljetten;</a:t>
            </a:r>
            <a:br>
              <a:rPr lang="nl-BE"/>
            </a:br>
            <a:r>
              <a:rPr lang="nl-BE"/>
              <a:t>  2° de stembiljetten teruggezonden in een omslag waarop de handtekening van de kiezer, zoals bepaald in artikel 57, zesde lid, ontbreekt;</a:t>
            </a:r>
            <a:br>
              <a:rPr lang="nl-BE"/>
            </a:br>
            <a:r>
              <a:rPr lang="nl-BE"/>
              <a:t>  3° de stembiljetten teruggezonden door een kiezer </a:t>
            </a:r>
            <a:r>
              <a:rPr lang="nl-BE" b="1"/>
              <a:t>die reeds is komen stemmen in het stembureau</a:t>
            </a:r>
            <a:r>
              <a:rPr lang="nl-BE"/>
              <a:t>.</a:t>
            </a:r>
            <a:br>
              <a:rPr lang="nl-BE"/>
            </a:br>
            <a:endParaRPr lang="nl-BE"/>
          </a:p>
          <a:p>
            <a:endParaRPr lang="nl-BE"/>
          </a:p>
          <a:p>
            <a:r>
              <a:rPr lang="nl-BE"/>
              <a:t>De</a:t>
            </a:r>
            <a:r>
              <a:rPr lang="nl-BE" baseline="0"/>
              <a:t> </a:t>
            </a:r>
            <a:r>
              <a:rPr lang="nl-BE" b="1" baseline="0"/>
              <a:t>na de sluiting binnengekomen stembiljetten</a:t>
            </a:r>
            <a:r>
              <a:rPr lang="nl-BE" baseline="0"/>
              <a:t>: trage werking </a:t>
            </a:r>
            <a:r>
              <a:rPr lang="nl-BE" baseline="0" err="1"/>
              <a:t>Bpost</a:t>
            </a:r>
            <a:r>
              <a:rPr lang="nl-BE" baseline="0"/>
              <a:t> is geen overmacht (Antwerpen 12/7/91)</a:t>
            </a:r>
          </a:p>
          <a:p>
            <a:endParaRPr lang="nl-BE" baseline="0"/>
          </a:p>
          <a:p>
            <a:r>
              <a:rPr lang="nl-BE" b="1" baseline="0"/>
              <a:t>Handtekening ontbreekt </a:t>
            </a:r>
            <a:r>
              <a:rPr lang="nl-BE" baseline="0"/>
              <a:t>op envelop stemming per brief– ongeldig stembiljet (</a:t>
            </a:r>
            <a:r>
              <a:rPr lang="nl-BE" baseline="0" err="1"/>
              <a:t>Arb</a:t>
            </a:r>
            <a:r>
              <a:rPr lang="nl-BE" baseline="0"/>
              <a:t> Brussel 11/7/00)</a:t>
            </a:r>
          </a:p>
          <a:p>
            <a:r>
              <a:rPr lang="nl-BE" baseline="0"/>
              <a:t>7 kiezers hadden op teruggestuurde enveloppen bij stemming per brief niet hun naam + voornaam vermeld + handtekeningen--- waren niet te identificeren en dus ongeldig (</a:t>
            </a:r>
            <a:r>
              <a:rPr lang="nl-BE" baseline="0" err="1"/>
              <a:t>Arb</a:t>
            </a:r>
            <a:r>
              <a:rPr lang="nl-BE" baseline="0"/>
              <a:t> Hasselt 17/7/08)</a:t>
            </a:r>
          </a:p>
          <a:p>
            <a:r>
              <a:rPr lang="nl-BE" sz="1200" b="0" i="0" u="none" strike="noStrike" kern="1200" baseline="0">
                <a:solidFill>
                  <a:schemeClr val="tx1"/>
                </a:solidFill>
                <a:latin typeface="+mn-lt"/>
                <a:ea typeface="+mn-ea"/>
                <a:cs typeface="+mn-cs"/>
              </a:rPr>
              <a:t>Het stembureau heeft terecht de stemmen per brief, waarvan de enveloppe niet de handtekening van de kiezer droeg, als ongeldig beschouwd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Sint-Niklaas 6/6/16)</a:t>
            </a:r>
          </a:p>
          <a:p>
            <a:endParaRPr lang="nl-BE" baseline="0"/>
          </a:p>
          <a:p>
            <a:endParaRPr lang="nl-BE" baseline="0"/>
          </a:p>
          <a:p>
            <a:r>
              <a:rPr lang="nl-BE" sz="1200" b="0" i="0" u="none" strike="noStrike" kern="1200" baseline="0">
                <a:solidFill>
                  <a:schemeClr val="tx1"/>
                </a:solidFill>
                <a:latin typeface="+mn-lt"/>
                <a:ea typeface="+mn-ea"/>
                <a:cs typeface="+mn-cs"/>
              </a:rPr>
              <a:t>In onderneming met stemming per brief  besluit het stembureau unaniem op de verkiezingsdag nog niet over te gaan tot de stemopneming en tot de berekening van het resultaat, maar nog een dag te wachten op de terugkeer van de stemmen per brief. De dag nadien komen 9 stembiljetten via de post</a:t>
            </a:r>
          </a:p>
          <a:p>
            <a:r>
              <a:rPr lang="nl-BE" sz="1200" b="0" i="0" u="none" strike="noStrike" kern="1200" baseline="0">
                <a:solidFill>
                  <a:schemeClr val="tx1"/>
                </a:solidFill>
                <a:latin typeface="+mn-lt"/>
                <a:ea typeface="+mn-ea"/>
                <a:cs typeface="+mn-cs"/>
              </a:rPr>
              <a:t>toe die geldig worden verklaard.</a:t>
            </a:r>
          </a:p>
          <a:p>
            <a:r>
              <a:rPr lang="nl-BE" sz="1200" b="0" i="0" u="none" strike="noStrike" kern="1200" baseline="0">
                <a:solidFill>
                  <a:schemeClr val="tx1"/>
                </a:solidFill>
                <a:latin typeface="+mn-lt"/>
                <a:ea typeface="+mn-ea"/>
                <a:cs typeface="+mn-cs"/>
              </a:rPr>
              <a:t>Zelfs bij het verdagen van de stemopneming diende de voorzitter van het stembureau de op 13/5 (en dus laattijdig) binnengekomen</a:t>
            </a:r>
          </a:p>
          <a:p>
            <a:r>
              <a:rPr lang="nl-BE" sz="1200" b="0" i="0" u="none" strike="noStrike" kern="1200" baseline="0">
                <a:solidFill>
                  <a:schemeClr val="tx1"/>
                </a:solidFill>
                <a:latin typeface="+mn-lt"/>
                <a:ea typeface="+mn-ea"/>
                <a:cs typeface="+mn-cs"/>
              </a:rPr>
              <a:t>stembiljetten ongeldig te verklaren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Gent 27/6/16)</a:t>
            </a:r>
          </a:p>
          <a:p>
            <a:endParaRPr lang="nl-BE" sz="1200" b="0" i="1" u="none" strike="noStrike" kern="1200" baseline="0">
              <a:solidFill>
                <a:schemeClr val="tx1"/>
              </a:solidFill>
              <a:latin typeface="+mn-lt"/>
              <a:ea typeface="+mn-ea"/>
              <a:cs typeface="+mn-cs"/>
            </a:endParaRPr>
          </a:p>
          <a:p>
            <a:endParaRPr lang="nl-BE" baseline="0"/>
          </a:p>
          <a:p>
            <a:endParaRPr lang="nl-BE" baseline="0"/>
          </a:p>
          <a:p>
            <a:r>
              <a:rPr lang="nl-BE" baseline="0"/>
              <a:t>Herkenbaar : telkens terugkerende betwistingen blauw—rood, X i.p.v. bolletje gekleurd</a:t>
            </a:r>
          </a:p>
          <a:p>
            <a:r>
              <a:rPr lang="nl-BE" baseline="0"/>
              <a:t>% kan impact hebben op herkenbaarheid</a:t>
            </a:r>
            <a:endParaRPr lang="nl-BE"/>
          </a:p>
        </p:txBody>
      </p:sp>
      <p:sp>
        <p:nvSpPr>
          <p:cNvPr id="4" name="Tijdelijke aanduiding voor datum 3"/>
          <p:cNvSpPr>
            <a:spLocks noGrp="1"/>
          </p:cNvSpPr>
          <p:nvPr>
            <p:ph type="dt" idx="10"/>
          </p:nvPr>
        </p:nvSpPr>
        <p:spPr/>
        <p:txBody>
          <a:bodyPr/>
          <a:lstStyle/>
          <a:p>
            <a:fld id="{0E6E9674-E7F8-4390-9177-4D56B5192B0F}"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66</a:t>
            </a:fld>
            <a:endParaRPr lang="nl-BE"/>
          </a:p>
        </p:txBody>
      </p:sp>
    </p:spTree>
    <p:extLst>
      <p:ext uri="{BB962C8B-B14F-4D97-AF65-F5344CB8AC3E}">
        <p14:creationId xmlns:p14="http://schemas.microsoft.com/office/powerpoint/2010/main" val="26590916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u="sng">
                <a:hlinkClick r:id="rId3" action="ppaction://hlinkfile"/>
              </a:rPr>
              <a:t>Art.</a:t>
            </a:r>
            <a:r>
              <a:rPr lang="nl-BE" u="sng"/>
              <a:t> </a:t>
            </a:r>
            <a:r>
              <a:rPr lang="nl-BE" u="sng">
                <a:hlinkClick r:id="rId4" action="ppaction://hlinkfile"/>
              </a:rPr>
              <a:t>63</a:t>
            </a:r>
            <a:r>
              <a:rPr lang="nl-BE" u="sng"/>
              <a:t> verkiezingswet</a:t>
            </a:r>
            <a:r>
              <a:rPr lang="nl-BE"/>
              <a:t>.</a:t>
            </a:r>
          </a:p>
          <a:p>
            <a:r>
              <a:rPr lang="nl-BE"/>
              <a:t>Het bureau stelt vast en bepaalt het aantal ongeldige en blanco stembiljetten en, voor elke lijst, het aantal bovenaan de lijst uitgebrachte stemmen, het aantal stemmen die enkel op kandidaten van de lijst zijn uitgebracht en het aantal door iedere kandidaat behaalde naamstemmen.</a:t>
            </a:r>
          </a:p>
          <a:p>
            <a:r>
              <a:rPr lang="nl-BE"/>
              <a:t>Al deze getallen worden </a:t>
            </a:r>
            <a:r>
              <a:rPr lang="nl-BE" b="1"/>
              <a:t>in het proces-verbaal opgenomen</a:t>
            </a:r>
            <a:r>
              <a:rPr lang="nl-BE"/>
              <a:t>.</a:t>
            </a:r>
            <a:br>
              <a:rPr lang="nl-BE"/>
            </a:br>
            <a:endParaRPr lang="nl-BE"/>
          </a:p>
          <a:p>
            <a:r>
              <a:rPr lang="nl-BE"/>
              <a:t>Na afloop van deze verrichtingen worden de stembiljetten gerangschikt zoals bij artikel 60, vierde lid, 1°, 3° en 4° is bepaald en worden zij in afzonderlijke en te sluiten omslagen gestoken. </a:t>
            </a:r>
          </a:p>
          <a:p>
            <a:r>
              <a:rPr lang="nl-BE" b="1"/>
              <a:t>De voorzitter zendt deze omslagen aan de voorzitter van het hoofdbureau; indien er geen hoofdbureau is, zendt hij ze onverwijld aan de werkgever.</a:t>
            </a:r>
          </a:p>
          <a:p>
            <a:endParaRPr lang="nl-BE"/>
          </a:p>
          <a:p>
            <a:r>
              <a:rPr lang="nl-BE"/>
              <a:t>Zoals</a:t>
            </a:r>
            <a:r>
              <a:rPr lang="nl-BE" baseline="0"/>
              <a:t> reeds op slide 90 gesteld  bevat het PV ook</a:t>
            </a:r>
            <a:r>
              <a:rPr lang="nl-BE"/>
              <a:t> het aantal kiezers die aan de stemming hebben deelgenomen, alsmede het aantal teruggenomen en ongebruikte stembiljetten</a:t>
            </a:r>
            <a:r>
              <a:rPr lang="nl-BE" baseline="0"/>
              <a:t> (Artikel 59 verkiezingswet)</a:t>
            </a:r>
            <a:br>
              <a:rPr lang="nl-BE"/>
            </a:br>
            <a:endParaRPr lang="nl-BE"/>
          </a:p>
        </p:txBody>
      </p:sp>
      <p:sp>
        <p:nvSpPr>
          <p:cNvPr id="4" name="Tijdelijke aanduiding voor datum 3"/>
          <p:cNvSpPr>
            <a:spLocks noGrp="1"/>
          </p:cNvSpPr>
          <p:nvPr>
            <p:ph type="dt" idx="10"/>
          </p:nvPr>
        </p:nvSpPr>
        <p:spPr/>
        <p:txBody>
          <a:bodyPr/>
          <a:lstStyle/>
          <a:p>
            <a:fld id="{212CEBFB-BD67-4228-9C5F-976C44E8BAD3}"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67</a:t>
            </a:fld>
            <a:endParaRPr lang="nl-BE"/>
          </a:p>
        </p:txBody>
      </p:sp>
    </p:spTree>
    <p:extLst>
      <p:ext uri="{BB962C8B-B14F-4D97-AF65-F5344CB8AC3E}">
        <p14:creationId xmlns:p14="http://schemas.microsoft.com/office/powerpoint/2010/main" val="19569878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atum 3"/>
          <p:cNvSpPr>
            <a:spLocks noGrp="1"/>
          </p:cNvSpPr>
          <p:nvPr>
            <p:ph type="dt" idx="1"/>
          </p:nvPr>
        </p:nvSpPr>
        <p:spPr/>
        <p:txBody>
          <a:bodyPr/>
          <a:lstStyle/>
          <a:p>
            <a:fld id="{E641F8F9-87AE-4597-B092-CE04DE768321}" type="datetime1">
              <a:rPr lang="nl-BE" smtClean="0"/>
              <a:t>5/01/2024</a:t>
            </a:fld>
            <a:endParaRPr lang="nl-BE"/>
          </a:p>
        </p:txBody>
      </p:sp>
      <p:sp>
        <p:nvSpPr>
          <p:cNvPr id="5" name="Tijdelijke aanduiding voor dianummer 4"/>
          <p:cNvSpPr>
            <a:spLocks noGrp="1"/>
          </p:cNvSpPr>
          <p:nvPr>
            <p:ph type="sldNum" sz="quarter" idx="5"/>
          </p:nvPr>
        </p:nvSpPr>
        <p:spPr/>
        <p:txBody>
          <a:bodyPr/>
          <a:lstStyle/>
          <a:p>
            <a:fld id="{F96FFCE2-AD00-441A-9884-3553CEA43671}" type="slidenum">
              <a:rPr lang="nl-BE" smtClean="0"/>
              <a:pPr/>
              <a:t>71</a:t>
            </a:fld>
            <a:endParaRPr lang="nl-BE"/>
          </a:p>
        </p:txBody>
      </p:sp>
    </p:spTree>
    <p:extLst>
      <p:ext uri="{BB962C8B-B14F-4D97-AF65-F5344CB8AC3E}">
        <p14:creationId xmlns:p14="http://schemas.microsoft.com/office/powerpoint/2010/main" val="42880777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0492B2-20CB-454E-8AA3-E43BF3DB4E3A}" type="datetime1">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5/01/2024</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FFCE2-AD00-441A-9884-3553CEA43671}"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8722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a:lnSpc>
                <a:spcPct val="80000"/>
              </a:lnSpc>
              <a:defRPr/>
            </a:pPr>
            <a:r>
              <a:rPr lang="nl-BE" altLang="nl-BE" sz="2600">
                <a:latin typeface="Calibri" panose="020F0502020204030204" pitchFamily="34" charset="0"/>
                <a:cs typeface="Times New Roman" panose="02020603050405020304" pitchFamily="18" charset="0"/>
              </a:rPr>
              <a:t>Ik werk op de </a:t>
            </a:r>
            <a:r>
              <a:rPr lang="nl-BE" altLang="nl-BE" sz="2600" b="1">
                <a:latin typeface="Calibri" panose="020F0502020204030204" pitchFamily="34" charset="0"/>
                <a:cs typeface="Times New Roman" panose="02020603050405020304" pitchFamily="18" charset="0"/>
              </a:rPr>
              <a:t>personeelsdienst</a:t>
            </a:r>
            <a:r>
              <a:rPr lang="nl-BE" altLang="nl-BE" sz="2600">
                <a:latin typeface="Calibri" panose="020F0502020204030204" pitchFamily="34" charset="0"/>
                <a:cs typeface="Times New Roman" panose="02020603050405020304" pitchFamily="18" charset="0"/>
              </a:rPr>
              <a:t> (geen leidinggevende functie), kan ik mij kandidaat stellen?</a:t>
            </a:r>
          </a:p>
          <a:p>
            <a:pPr lvl="1">
              <a:lnSpc>
                <a:spcPct val="80000"/>
              </a:lnSpc>
              <a:defRPr/>
            </a:pPr>
            <a:r>
              <a:rPr lang="nl-BE" altLang="nl-BE" sz="2200">
                <a:latin typeface="Calibri" panose="020F0502020204030204" pitchFamily="34" charset="0"/>
                <a:cs typeface="Times New Roman" panose="02020603050405020304" pitchFamily="18" charset="0"/>
              </a:rPr>
              <a:t>Ja</a:t>
            </a:r>
          </a:p>
          <a:p>
            <a:endParaRPr lang="nl-BE" b="1" baseline="0"/>
          </a:p>
          <a:p>
            <a:r>
              <a:rPr lang="nl-BE" b="1" baseline="0"/>
              <a:t>Uitsluitingen</a:t>
            </a:r>
          </a:p>
          <a:p>
            <a:r>
              <a:rPr lang="nl-BE" sz="1200" b="0" i="0" u="none" strike="noStrike" kern="1200" baseline="0">
                <a:solidFill>
                  <a:schemeClr val="tx1"/>
                </a:solidFill>
                <a:latin typeface="+mn-lt"/>
                <a:ea typeface="+mn-ea"/>
                <a:cs typeface="+mn-cs"/>
              </a:rPr>
              <a:t>Werknemers die op de definitieve lijst van het LP binnen de TBE, zoals vastgesteld op dag X, staan mogen niet voorgedragen worden als kandidaat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Dendermonde 20/4/16)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Een vertrouwenspersoon is niet verkiesbaar. Deze reden van onverkiesbaarheid dient te vervuld te zijn op Y.</a:t>
            </a:r>
          </a:p>
          <a:p>
            <a:r>
              <a:rPr lang="nl-BE" sz="1200" b="0" i="0" u="none" strike="noStrike" kern="1200" baseline="0">
                <a:solidFill>
                  <a:schemeClr val="tx1"/>
                </a:solidFill>
                <a:latin typeface="+mn-lt"/>
                <a:ea typeface="+mn-ea"/>
                <a:cs typeface="+mn-cs"/>
              </a:rPr>
              <a:t>Vermits de kandidaat weliswaar na zijn kandidatuur maar vóór Y het bewijs aanbrengt ontslag te hebben genomen uit zijn functie als vertrouwenspersoon staat niets zijn kandidatuur in de weg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Brussel 4/5/16;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Charleroi 7/10/16)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De uitsluiting voor de preventieadviseur geldt zowel voor de effectieve al de plaatsvervanger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BXL 21/4/08)</a:t>
            </a:r>
          </a:p>
          <a:p>
            <a:r>
              <a:rPr lang="nl-BE" sz="1200" b="0" i="0" u="none" strike="noStrike" kern="1200" baseline="0">
                <a:solidFill>
                  <a:schemeClr val="tx1"/>
                </a:solidFill>
                <a:latin typeface="+mn-lt"/>
                <a:ea typeface="+mn-ea"/>
                <a:cs typeface="+mn-cs"/>
              </a:rPr>
              <a:t>Een adjunct preventieadviseur kan geen kandidaat zijn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Kortrijk 21/4/08)</a:t>
            </a:r>
          </a:p>
          <a:p>
            <a:r>
              <a:rPr lang="nl-BE" sz="1200" b="0" i="0" u="none" strike="noStrike" kern="1200" baseline="0">
                <a:solidFill>
                  <a:schemeClr val="tx1"/>
                </a:solidFill>
                <a:latin typeface="+mn-lt"/>
                <a:ea typeface="+mn-ea"/>
                <a:cs typeface="+mn-cs"/>
              </a:rPr>
              <a:t>Een WN die na het vertrek van de preventieadviseur een opleiding volgt en hem zou opvolgen kan wel kandidaat zijn want hij was nog niet aangesteld door het comité en nog niet begonnen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Oudenaarde 24/4/12)</a:t>
            </a:r>
          </a:p>
          <a:p>
            <a:endParaRPr lang="nl-BE" sz="1200" b="0" i="0" u="none" strike="noStrike" kern="1200" baseline="0">
              <a:solidFill>
                <a:schemeClr val="tx1"/>
              </a:solidFill>
              <a:latin typeface="+mn-lt"/>
              <a:ea typeface="+mn-ea"/>
              <a:cs typeface="+mn-cs"/>
            </a:endParaRPr>
          </a:p>
          <a:p>
            <a:r>
              <a:rPr lang="nl-BE" b="1" baseline="0"/>
              <a:t>Functie op personeelsdienst</a:t>
            </a:r>
          </a:p>
          <a:p>
            <a:r>
              <a:rPr lang="nl-BE" b="0" baseline="0"/>
              <a:t>De uitoefening van dergelijke functie kan geen belemmering zijn om kandidaat te zijn (</a:t>
            </a:r>
            <a:r>
              <a:rPr lang="nl-BE" b="0" baseline="0" err="1"/>
              <a:t>Arb</a:t>
            </a:r>
            <a:r>
              <a:rPr lang="nl-BE" b="0" baseline="0"/>
              <a:t> Brussel 15/4/08)</a:t>
            </a:r>
          </a:p>
          <a:p>
            <a:endParaRPr lang="nl-BE" b="0"/>
          </a:p>
          <a:p>
            <a:endParaRPr lang="nl-BE" b="1"/>
          </a:p>
        </p:txBody>
      </p:sp>
      <p:sp>
        <p:nvSpPr>
          <p:cNvPr id="4" name="Tijdelijke aanduiding voor datum 3"/>
          <p:cNvSpPr>
            <a:spLocks noGrp="1"/>
          </p:cNvSpPr>
          <p:nvPr>
            <p:ph type="dt" idx="10"/>
          </p:nvPr>
        </p:nvSpPr>
        <p:spPr/>
        <p:txBody>
          <a:bodyPr/>
          <a:lstStyle/>
          <a:p>
            <a:fld id="{B985BC3F-B675-4323-B6B1-77EF0BD8483D}"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7</a:t>
            </a:fld>
            <a:endParaRPr lang="nl-BE"/>
          </a:p>
        </p:txBody>
      </p:sp>
    </p:spTree>
    <p:extLst>
      <p:ext uri="{BB962C8B-B14F-4D97-AF65-F5344CB8AC3E}">
        <p14:creationId xmlns:p14="http://schemas.microsoft.com/office/powerpoint/2010/main" val="9502410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u="sng">
                <a:hlinkClick r:id="rId3" action="ppaction://hlinkfile"/>
              </a:rPr>
              <a:t>Art.</a:t>
            </a:r>
            <a:r>
              <a:rPr lang="nl-BE" u="sng"/>
              <a:t> </a:t>
            </a:r>
            <a:r>
              <a:rPr lang="nl-BE" u="sng">
                <a:hlinkClick r:id="rId4" action="ppaction://hlinkfile"/>
              </a:rPr>
              <a:t>64</a:t>
            </a:r>
            <a:r>
              <a:rPr lang="nl-BE" u="sng"/>
              <a:t> verkiezingswet</a:t>
            </a:r>
          </a:p>
          <a:p>
            <a:r>
              <a:rPr lang="nl-BE"/>
              <a:t>Het bureau verdeelt de mandaten en wijst de gewone en plaatsvervangende gekozenen aan, dadelijk na de sluiting van de opnemingsverrichtingen.</a:t>
            </a:r>
            <a:br>
              <a:rPr lang="nl-BE"/>
            </a:br>
            <a:r>
              <a:rPr lang="nl-BE"/>
              <a:t>Indien er een hoofdbureau is, worden de processen-verbaal van de andere bureaus naar dit bureau gezonden, dat een algemene telling houdt van de uitslagen der stemming, de mandaten verdeelt en de gekozenen aanwijst.</a:t>
            </a:r>
          </a:p>
        </p:txBody>
      </p:sp>
      <p:sp>
        <p:nvSpPr>
          <p:cNvPr id="4" name="Tijdelijke aanduiding voor datum 3"/>
          <p:cNvSpPr>
            <a:spLocks noGrp="1"/>
          </p:cNvSpPr>
          <p:nvPr>
            <p:ph type="dt" idx="10"/>
          </p:nvPr>
        </p:nvSpPr>
        <p:spPr/>
        <p:txBody>
          <a:bodyPr/>
          <a:lstStyle/>
          <a:p>
            <a:fld id="{3791856E-099A-4533-A523-E68E72BF63C5}"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73</a:t>
            </a:fld>
            <a:endParaRPr lang="nl-BE"/>
          </a:p>
        </p:txBody>
      </p:sp>
    </p:spTree>
    <p:extLst>
      <p:ext uri="{BB962C8B-B14F-4D97-AF65-F5344CB8AC3E}">
        <p14:creationId xmlns:p14="http://schemas.microsoft.com/office/powerpoint/2010/main" val="25021536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u="sng">
                <a:hlinkClick r:id="rId3" action="ppaction://hlinkfile"/>
              </a:rPr>
              <a:t>Art.</a:t>
            </a:r>
            <a:r>
              <a:rPr lang="nl-BE" u="sng"/>
              <a:t> </a:t>
            </a:r>
            <a:r>
              <a:rPr lang="nl-BE" u="sng">
                <a:hlinkClick r:id="rId4" action="ppaction://hlinkfile"/>
              </a:rPr>
              <a:t>64</a:t>
            </a:r>
            <a:r>
              <a:rPr lang="nl-BE" u="sng"/>
              <a:t> verkiezingswet</a:t>
            </a:r>
          </a:p>
          <a:p>
            <a:r>
              <a:rPr lang="nl-BE"/>
              <a:t>Het bureau verdeelt de mandaten en wijst de gewone en plaatsvervangende gekozenen aan, dadelijk na de sluiting van de opnemingsverrichtingen.</a:t>
            </a:r>
            <a:br>
              <a:rPr lang="nl-BE"/>
            </a:br>
            <a:r>
              <a:rPr lang="nl-BE"/>
              <a:t>Indien er een hoofdbureau is, worden de processen-verbaal van de andere bureaus naar dit bureau gezonden, dat een algemene telling houdt van de uitslagen der stemming, de mandaten verdeelt en de gekozenen aanwijst.</a:t>
            </a:r>
          </a:p>
          <a:p>
            <a:endParaRPr lang="nl-BE"/>
          </a:p>
          <a:p>
            <a:r>
              <a:rPr lang="nl-BE"/>
              <a:t>Verkiesbaarheidscijfer</a:t>
            </a:r>
            <a:r>
              <a:rPr lang="nl-BE" baseline="0"/>
              <a:t> is het cijfer dat elke kandidaat in principe moet behalen om verkozen te zijn (</a:t>
            </a:r>
            <a:r>
              <a:rPr lang="nl-BE" baseline="0" err="1"/>
              <a:t>uitz</a:t>
            </a:r>
            <a:r>
              <a:rPr lang="nl-BE" baseline="0"/>
              <a:t>. er zijn nog mandaten voor die lijst en er zijn geen kandidaten meer die dat verkiesbaarheidscijfer behalen--- kandidaten met meeste stemmen) </a:t>
            </a:r>
            <a:endParaRPr lang="nl-BE"/>
          </a:p>
        </p:txBody>
      </p:sp>
      <p:sp>
        <p:nvSpPr>
          <p:cNvPr id="4" name="Tijdelijke aanduiding voor datum 3"/>
          <p:cNvSpPr>
            <a:spLocks noGrp="1"/>
          </p:cNvSpPr>
          <p:nvPr>
            <p:ph type="dt" idx="10"/>
          </p:nvPr>
        </p:nvSpPr>
        <p:spPr/>
        <p:txBody>
          <a:bodyPr/>
          <a:lstStyle/>
          <a:p>
            <a:fld id="{43E9877E-AA75-44B2-A178-D2EEDEBE4D46}"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74</a:t>
            </a:fld>
            <a:endParaRPr lang="nl-BE"/>
          </a:p>
        </p:txBody>
      </p:sp>
    </p:spTree>
    <p:extLst>
      <p:ext uri="{BB962C8B-B14F-4D97-AF65-F5344CB8AC3E}">
        <p14:creationId xmlns:p14="http://schemas.microsoft.com/office/powerpoint/2010/main" val="9957888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u="sng">
                <a:hlinkClick r:id="rId3" action="ppaction://hlinkfile"/>
              </a:rPr>
              <a:t>Art.</a:t>
            </a:r>
            <a:r>
              <a:rPr lang="nl-BE" u="sng"/>
              <a:t> </a:t>
            </a:r>
            <a:r>
              <a:rPr lang="nl-BE" u="sng">
                <a:hlinkClick r:id="rId4" action="ppaction://hlinkfile"/>
              </a:rPr>
              <a:t>65</a:t>
            </a:r>
            <a:r>
              <a:rPr lang="nl-BE" u="sng"/>
              <a:t> verkiezingswet </a:t>
            </a:r>
          </a:p>
          <a:p>
            <a:r>
              <a:rPr lang="nl-BE"/>
              <a:t>Het </a:t>
            </a:r>
            <a:r>
              <a:rPr lang="nl-BE" b="1"/>
              <a:t>kiescijfer</a:t>
            </a:r>
            <a:r>
              <a:rPr lang="nl-BE"/>
              <a:t> van elke lijst, dat gelijk is aan het aantal biljetten met een geldige lijststem of waarop enkel geldige stemmen voor één of meer kandidaten op de lijst voorkomen.</a:t>
            </a:r>
          </a:p>
          <a:p>
            <a:endParaRPr lang="nl-BE"/>
          </a:p>
          <a:p>
            <a:r>
              <a:rPr lang="nl-BE"/>
              <a:t>De biljetten die bovenaan werden ingevuld en ten voordele van een of meerdere kandidaten van dezelfde lijst worden beschouwd als lijststemmen</a:t>
            </a:r>
            <a:r>
              <a:rPr lang="nl-BE" baseline="0"/>
              <a:t> (dus </a:t>
            </a:r>
            <a:r>
              <a:rPr lang="nl-BE" b="1" baseline="0"/>
              <a:t>LS + NS = LS</a:t>
            </a:r>
            <a:r>
              <a:rPr lang="nl-BE" baseline="0"/>
              <a:t>)</a:t>
            </a:r>
          </a:p>
          <a:p>
            <a:endParaRPr lang="nl-BE" baseline="0"/>
          </a:p>
          <a:p>
            <a:r>
              <a:rPr lang="nl-BE" baseline="0"/>
              <a:t>Komt erop neer: </a:t>
            </a:r>
            <a:r>
              <a:rPr lang="nl-BE" b="1" baseline="0"/>
              <a:t>alle geldige stembiljetten per lijst</a:t>
            </a:r>
            <a:br>
              <a:rPr lang="nl-BE"/>
            </a:br>
            <a:endParaRPr lang="nl-BE"/>
          </a:p>
        </p:txBody>
      </p:sp>
      <p:sp>
        <p:nvSpPr>
          <p:cNvPr id="4" name="Tijdelijke aanduiding voor datum 3"/>
          <p:cNvSpPr>
            <a:spLocks noGrp="1"/>
          </p:cNvSpPr>
          <p:nvPr>
            <p:ph type="dt" idx="10"/>
          </p:nvPr>
        </p:nvSpPr>
        <p:spPr/>
        <p:txBody>
          <a:bodyPr/>
          <a:lstStyle/>
          <a:p>
            <a:fld id="{323DD01A-0323-4032-8C3A-AC35A29000FE}"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75</a:t>
            </a:fld>
            <a:endParaRPr lang="nl-BE"/>
          </a:p>
        </p:txBody>
      </p:sp>
    </p:spTree>
    <p:extLst>
      <p:ext uri="{BB962C8B-B14F-4D97-AF65-F5344CB8AC3E}">
        <p14:creationId xmlns:p14="http://schemas.microsoft.com/office/powerpoint/2010/main" val="7163838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atum 3"/>
          <p:cNvSpPr>
            <a:spLocks noGrp="1"/>
          </p:cNvSpPr>
          <p:nvPr>
            <p:ph type="dt" idx="1"/>
          </p:nvPr>
        </p:nvSpPr>
        <p:spPr/>
        <p:txBody>
          <a:bodyPr/>
          <a:lstStyle/>
          <a:p>
            <a:fld id="{3433EE99-8B73-4864-B51F-0BBED0696205}" type="datetime1">
              <a:rPr lang="nl-BE" smtClean="0"/>
              <a:t>5/01/2024</a:t>
            </a:fld>
            <a:endParaRPr lang="nl-BE"/>
          </a:p>
        </p:txBody>
      </p:sp>
      <p:sp>
        <p:nvSpPr>
          <p:cNvPr id="5" name="Tijdelijke aanduiding voor dianummer 4"/>
          <p:cNvSpPr>
            <a:spLocks noGrp="1"/>
          </p:cNvSpPr>
          <p:nvPr>
            <p:ph type="sldNum" sz="quarter" idx="5"/>
          </p:nvPr>
        </p:nvSpPr>
        <p:spPr/>
        <p:txBody>
          <a:bodyPr/>
          <a:lstStyle/>
          <a:p>
            <a:fld id="{F96FFCE2-AD00-441A-9884-3553CEA43671}" type="slidenum">
              <a:rPr lang="nl-BE" smtClean="0"/>
              <a:pPr/>
              <a:t>76</a:t>
            </a:fld>
            <a:endParaRPr lang="nl-BE"/>
          </a:p>
        </p:txBody>
      </p:sp>
    </p:spTree>
    <p:extLst>
      <p:ext uri="{BB962C8B-B14F-4D97-AF65-F5344CB8AC3E}">
        <p14:creationId xmlns:p14="http://schemas.microsoft.com/office/powerpoint/2010/main" val="14144493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u="sng">
                <a:hlinkClick r:id="rId3" action="ppaction://hlinkfile"/>
              </a:rPr>
              <a:t>Art.</a:t>
            </a:r>
            <a:r>
              <a:rPr lang="nl-BE" u="sng"/>
              <a:t> </a:t>
            </a:r>
            <a:r>
              <a:rPr lang="nl-BE" u="sng">
                <a:hlinkClick r:id="rId4" action="ppaction://hlinkfile"/>
              </a:rPr>
              <a:t>65</a:t>
            </a:r>
            <a:r>
              <a:rPr lang="nl-BE" u="sng"/>
              <a:t>. verkiezingswet</a:t>
            </a:r>
          </a:p>
          <a:p>
            <a:r>
              <a:rPr lang="nl-BE"/>
              <a:t>Wanneer er meerdere lijsten zijn, deelt het bureau het kiescijfer van elke lijst, dat gelijk is aan het aantal biljetten met een geldige lijststem of waarop enkel geldige stemmen voor</a:t>
            </a:r>
            <a:r>
              <a:rPr lang="nl-BE" baseline="0"/>
              <a:t> 1</a:t>
            </a:r>
            <a:r>
              <a:rPr lang="nl-BE"/>
              <a:t> of meer kandidaten op de lijst voorkomen, achtereenvolgens door 1, 2, 3, 4, enz. en rangschikt de quotiënten, opgesteld in 2 decimalen, naar de orde van belangrijkheid tot een totaal aantal quotiënten, gelijk aan het aantal te verkiezen gewone leden, is bereikt</a:t>
            </a:r>
          </a:p>
          <a:p>
            <a:endParaRPr lang="nl-BE"/>
          </a:p>
          <a:p>
            <a:r>
              <a:rPr lang="nl-BE"/>
              <a:t>Bij verdeling zonder rekening te houden met de decimalen– verbetering verkiezingsuitslag (</a:t>
            </a:r>
            <a:r>
              <a:rPr lang="nl-BE" err="1"/>
              <a:t>Arb</a:t>
            </a:r>
            <a:r>
              <a:rPr lang="nl-BE"/>
              <a:t> Brussel 18/6/04)</a:t>
            </a:r>
          </a:p>
        </p:txBody>
      </p:sp>
      <p:sp>
        <p:nvSpPr>
          <p:cNvPr id="4" name="Tijdelijke aanduiding voor datum 3"/>
          <p:cNvSpPr>
            <a:spLocks noGrp="1"/>
          </p:cNvSpPr>
          <p:nvPr>
            <p:ph type="dt" idx="10"/>
          </p:nvPr>
        </p:nvSpPr>
        <p:spPr/>
        <p:txBody>
          <a:bodyPr/>
          <a:lstStyle/>
          <a:p>
            <a:fld id="{FFE5FAA9-9068-46D0-8D37-58E7A42170F3}"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77</a:t>
            </a:fld>
            <a:endParaRPr lang="nl-BE"/>
          </a:p>
        </p:txBody>
      </p:sp>
    </p:spTree>
    <p:extLst>
      <p:ext uri="{BB962C8B-B14F-4D97-AF65-F5344CB8AC3E}">
        <p14:creationId xmlns:p14="http://schemas.microsoft.com/office/powerpoint/2010/main" val="28912076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u="sng">
                <a:hlinkClick r:id="rId3" action="ppaction://hlinkfile"/>
              </a:rPr>
              <a:t>Art.</a:t>
            </a:r>
            <a:r>
              <a:rPr lang="nl-BE" u="sng"/>
              <a:t> </a:t>
            </a:r>
            <a:r>
              <a:rPr lang="nl-BE" u="sng">
                <a:hlinkClick r:id="rId4" action="ppaction://hlinkfile"/>
              </a:rPr>
              <a:t>65</a:t>
            </a:r>
            <a:r>
              <a:rPr lang="nl-BE" u="sng"/>
              <a:t> verkiezingswet </a:t>
            </a:r>
          </a:p>
          <a:p>
            <a:r>
              <a:rPr lang="nl-BE"/>
              <a:t>Wanneer een mandaat met gelijk recht aan verschillende lijsten toekomt, wordt het toegekend aan de lijst met het hoogste kiescijfer.</a:t>
            </a:r>
          </a:p>
          <a:p>
            <a:r>
              <a:rPr lang="nl-BE"/>
              <a:t>Bij staking van kiescijfers wordt het mandaat toegekend aan de lijst waarop de kandidaat voorkomt die, in toepassing van de bij artikel 66 vastgestelde procedure, het bijkomend mandaat toegekend zou krijgen dat aan zijn lijst toekomt en die </a:t>
            </a:r>
            <a:r>
              <a:rPr lang="nl-BE" b="1"/>
              <a:t>de meeste stemmen heeft behaald</a:t>
            </a:r>
            <a:r>
              <a:rPr lang="nl-BE"/>
              <a:t>, rekening houdend met de lijststemmen en de naamstemmen, of in geval van gelijkheid aan de kandidaat die in de onderneming </a:t>
            </a:r>
            <a:r>
              <a:rPr lang="nl-BE" b="1"/>
              <a:t>de grootste anciënniteit </a:t>
            </a:r>
            <a:r>
              <a:rPr lang="nl-BE"/>
              <a:t>heeft.</a:t>
            </a:r>
          </a:p>
          <a:p>
            <a:endParaRPr lang="nl-BE"/>
          </a:p>
          <a:p>
            <a:r>
              <a:rPr lang="nl-BE"/>
              <a:t>De</a:t>
            </a:r>
            <a:r>
              <a:rPr lang="nl-BE" baseline="0"/>
              <a:t> notie anciënniteit is dezelfde als voor de berekening van de opzegtermijn (A.H. Brussel 23/8/85)</a:t>
            </a:r>
          </a:p>
          <a:p>
            <a:endParaRPr lang="nl-BE" baseline="0"/>
          </a:p>
          <a:p>
            <a:r>
              <a:rPr lang="nl-BE" b="1" baseline="0"/>
              <a:t>Voorbeeld voor KP bij gelijk stemmenaantal</a:t>
            </a:r>
          </a:p>
          <a:p>
            <a:r>
              <a:rPr lang="nl-BE" b="0" baseline="0"/>
              <a:t>Kandidaat A op lijst 1 20 jaar in de onderneming doch slechts 5 jaar kader</a:t>
            </a:r>
          </a:p>
          <a:p>
            <a:r>
              <a:rPr lang="nl-BE" b="0" baseline="0"/>
              <a:t>Kandidaat B op lijst 2 12 jaar anciënniteit en in dienst getreden als kaderlid</a:t>
            </a:r>
          </a:p>
          <a:p>
            <a:r>
              <a:rPr lang="nl-BE" b="0" baseline="0"/>
              <a:t>Mandaat gaat naar de organisatie van kandidaat A want heeft de meeste anciënniteit</a:t>
            </a:r>
            <a:endParaRPr lang="nl-BE" b="0"/>
          </a:p>
        </p:txBody>
      </p:sp>
      <p:sp>
        <p:nvSpPr>
          <p:cNvPr id="4" name="Tijdelijke aanduiding voor datum 3"/>
          <p:cNvSpPr>
            <a:spLocks noGrp="1"/>
          </p:cNvSpPr>
          <p:nvPr>
            <p:ph type="dt" idx="10"/>
          </p:nvPr>
        </p:nvSpPr>
        <p:spPr/>
        <p:txBody>
          <a:bodyPr/>
          <a:lstStyle/>
          <a:p>
            <a:fld id="{417F2DF7-DDC9-4B19-AF62-B851270D457C}"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78</a:t>
            </a:fld>
            <a:endParaRPr lang="nl-BE"/>
          </a:p>
        </p:txBody>
      </p:sp>
    </p:spTree>
    <p:extLst>
      <p:ext uri="{BB962C8B-B14F-4D97-AF65-F5344CB8AC3E}">
        <p14:creationId xmlns:p14="http://schemas.microsoft.com/office/powerpoint/2010/main" val="592227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Eerste</a:t>
            </a:r>
            <a:r>
              <a:rPr lang="nl-BE" baseline="0"/>
              <a:t> stap bepalen kiescijfer (lijststembiljetten + naamstembiljetten)</a:t>
            </a:r>
            <a:endParaRPr lang="nl-BE"/>
          </a:p>
        </p:txBody>
      </p:sp>
      <p:sp>
        <p:nvSpPr>
          <p:cNvPr id="4" name="Tijdelijke aanduiding voor datum 3"/>
          <p:cNvSpPr>
            <a:spLocks noGrp="1"/>
          </p:cNvSpPr>
          <p:nvPr>
            <p:ph type="dt" idx="10"/>
          </p:nvPr>
        </p:nvSpPr>
        <p:spPr/>
        <p:txBody>
          <a:bodyPr/>
          <a:lstStyle/>
          <a:p>
            <a:fld id="{EB76C13A-1CE5-4284-ACF7-0E5941D3AD3E}"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80</a:t>
            </a:fld>
            <a:endParaRPr lang="nl-BE"/>
          </a:p>
        </p:txBody>
      </p:sp>
    </p:spTree>
    <p:extLst>
      <p:ext uri="{BB962C8B-B14F-4D97-AF65-F5344CB8AC3E}">
        <p14:creationId xmlns:p14="http://schemas.microsoft.com/office/powerpoint/2010/main" val="22742102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Kiescijfer delen</a:t>
            </a:r>
            <a:r>
              <a:rPr lang="nl-BE" baseline="0"/>
              <a:t> door 1,2,3, </a:t>
            </a:r>
            <a:r>
              <a:rPr lang="nl-BE" baseline="0" err="1"/>
              <a:t>enz</a:t>
            </a:r>
            <a:r>
              <a:rPr lang="nl-BE" baseline="0"/>
              <a:t>…  en nuttige quotiënten bepalen</a:t>
            </a:r>
            <a:endParaRPr lang="nl-BE"/>
          </a:p>
        </p:txBody>
      </p:sp>
      <p:sp>
        <p:nvSpPr>
          <p:cNvPr id="4" name="Tijdelijke aanduiding voor datum 3"/>
          <p:cNvSpPr>
            <a:spLocks noGrp="1"/>
          </p:cNvSpPr>
          <p:nvPr>
            <p:ph type="dt" idx="10"/>
          </p:nvPr>
        </p:nvSpPr>
        <p:spPr/>
        <p:txBody>
          <a:bodyPr/>
          <a:lstStyle/>
          <a:p>
            <a:fld id="{07C8B9CF-4113-45F2-9B78-97FF80667621}"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81</a:t>
            </a:fld>
            <a:endParaRPr lang="nl-BE"/>
          </a:p>
        </p:txBody>
      </p:sp>
    </p:spTree>
    <p:extLst>
      <p:ext uri="{BB962C8B-B14F-4D97-AF65-F5344CB8AC3E}">
        <p14:creationId xmlns:p14="http://schemas.microsoft.com/office/powerpoint/2010/main" val="31036523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Kiescijfer delen</a:t>
            </a:r>
            <a:r>
              <a:rPr lang="nl-BE" baseline="0"/>
              <a:t> door 1,2,3, </a:t>
            </a:r>
            <a:r>
              <a:rPr lang="nl-BE" baseline="0" err="1"/>
              <a:t>enz</a:t>
            </a:r>
            <a:r>
              <a:rPr lang="nl-BE" baseline="0"/>
              <a:t>…  en nuttige quotiënten bepalen</a:t>
            </a:r>
            <a:endParaRPr lang="nl-BE"/>
          </a:p>
        </p:txBody>
      </p:sp>
      <p:sp>
        <p:nvSpPr>
          <p:cNvPr id="4" name="Tijdelijke aanduiding voor datum 3"/>
          <p:cNvSpPr>
            <a:spLocks noGrp="1"/>
          </p:cNvSpPr>
          <p:nvPr>
            <p:ph type="dt" idx="10"/>
          </p:nvPr>
        </p:nvSpPr>
        <p:spPr/>
        <p:txBody>
          <a:bodyPr/>
          <a:lstStyle/>
          <a:p>
            <a:fld id="{96EFBC3E-8642-43D0-922D-4FBAD77FEB48}"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82</a:t>
            </a:fld>
            <a:endParaRPr lang="nl-BE"/>
          </a:p>
        </p:txBody>
      </p:sp>
    </p:spTree>
    <p:extLst>
      <p:ext uri="{BB962C8B-B14F-4D97-AF65-F5344CB8AC3E}">
        <p14:creationId xmlns:p14="http://schemas.microsoft.com/office/powerpoint/2010/main" val="3085441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atum 3"/>
          <p:cNvSpPr>
            <a:spLocks noGrp="1"/>
          </p:cNvSpPr>
          <p:nvPr>
            <p:ph type="dt" idx="10"/>
          </p:nvPr>
        </p:nvSpPr>
        <p:spPr/>
        <p:txBody>
          <a:bodyPr/>
          <a:lstStyle/>
          <a:p>
            <a:fld id="{D4ABD622-5541-45B7-9424-9B4562D12292}"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83</a:t>
            </a:fld>
            <a:endParaRPr lang="nl-BE"/>
          </a:p>
        </p:txBody>
      </p:sp>
    </p:spTree>
    <p:extLst>
      <p:ext uri="{BB962C8B-B14F-4D97-AF65-F5344CB8AC3E}">
        <p14:creationId xmlns:p14="http://schemas.microsoft.com/office/powerpoint/2010/main" val="4246784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25000" lnSpcReduction="20000"/>
          </a:bodyPr>
          <a:lstStyle/>
          <a:p>
            <a:r>
              <a:rPr lang="nl-BE" altLang="nl-BE" sz="2600">
                <a:latin typeface="Calibri" panose="020F0502020204030204" pitchFamily="34" charset="0"/>
              </a:rPr>
              <a:t>Ik ben een </a:t>
            </a:r>
            <a:r>
              <a:rPr lang="nl-BE" altLang="nl-BE" sz="2600" b="1">
                <a:latin typeface="Calibri" panose="020F0502020204030204" pitchFamily="34" charset="0"/>
              </a:rPr>
              <a:t>Franstalige werknemer </a:t>
            </a:r>
            <a:r>
              <a:rPr lang="nl-BE" altLang="nl-BE" sz="2600">
                <a:latin typeface="Calibri" panose="020F0502020204030204" pitchFamily="34" charset="0"/>
              </a:rPr>
              <a:t>in een overwegend </a:t>
            </a:r>
            <a:r>
              <a:rPr lang="nl-BE" altLang="nl-BE" sz="2600" b="1">
                <a:latin typeface="Calibri" panose="020F0502020204030204" pitchFamily="34" charset="0"/>
              </a:rPr>
              <a:t>Nederlandstalige TBE</a:t>
            </a:r>
            <a:r>
              <a:rPr lang="nl-BE" altLang="nl-BE" sz="2600">
                <a:latin typeface="Calibri" panose="020F0502020204030204" pitchFamily="34" charset="0"/>
              </a:rPr>
              <a:t>, kan ik mij kandidaat stellen?</a:t>
            </a:r>
          </a:p>
          <a:p>
            <a:pPr lvl="1"/>
            <a:r>
              <a:rPr lang="nl-BE" altLang="nl-BE" sz="2200">
                <a:latin typeface="Calibri" panose="020F0502020204030204" pitchFamily="34" charset="0"/>
              </a:rPr>
              <a:t>Ja - Geen andere voorwaarden (bv. talenkennis, slechte prestaties)</a:t>
            </a:r>
          </a:p>
          <a:p>
            <a:r>
              <a:rPr lang="nl-BE" altLang="nl-BE" sz="2600">
                <a:latin typeface="Calibri" panose="020F0502020204030204" pitchFamily="34" charset="0"/>
              </a:rPr>
              <a:t>Ik ben een </a:t>
            </a:r>
            <a:r>
              <a:rPr lang="nl-BE" altLang="nl-BE" sz="2600" b="1">
                <a:latin typeface="Calibri" panose="020F0502020204030204" pitchFamily="34" charset="0"/>
              </a:rPr>
              <a:t>uitzendkracht</a:t>
            </a:r>
            <a:r>
              <a:rPr lang="nl-BE" altLang="nl-BE" sz="2600">
                <a:latin typeface="Calibri" panose="020F0502020204030204" pitchFamily="34" charset="0"/>
              </a:rPr>
              <a:t>, kan ik mij kandidaat stellen?</a:t>
            </a:r>
          </a:p>
          <a:p>
            <a:pPr lvl="1"/>
            <a:r>
              <a:rPr lang="nl-BE" altLang="nl-BE" sz="2200">
                <a:latin typeface="Calibri" panose="020F0502020204030204" pitchFamily="34" charset="0"/>
              </a:rPr>
              <a:t>Nee</a:t>
            </a:r>
          </a:p>
          <a:p>
            <a:r>
              <a:rPr lang="nl-BE" altLang="nl-BE" sz="2600">
                <a:latin typeface="Calibri" panose="020F0502020204030204" pitchFamily="34" charset="0"/>
              </a:rPr>
              <a:t>Ik ben een werknemer met een </a:t>
            </a:r>
            <a:r>
              <a:rPr lang="nl-BE" altLang="nl-BE" sz="2600" b="1">
                <a:latin typeface="Calibri" panose="020F0502020204030204" pitchFamily="34" charset="0"/>
              </a:rPr>
              <a:t>contract van bepaalde duur</a:t>
            </a:r>
            <a:r>
              <a:rPr lang="nl-BE" altLang="nl-BE" sz="2600">
                <a:latin typeface="Calibri" panose="020F0502020204030204" pitchFamily="34" charset="0"/>
              </a:rPr>
              <a:t>, kan ik mij kandidaat stellen?</a:t>
            </a:r>
          </a:p>
          <a:p>
            <a:pPr lvl="1"/>
            <a:r>
              <a:rPr lang="nl-BE" altLang="nl-BE" sz="2200">
                <a:latin typeface="Calibri" panose="020F0502020204030204" pitchFamily="34" charset="0"/>
              </a:rPr>
              <a:t>Ja, maar bescherming eindigt bij bereiken einddatum</a:t>
            </a:r>
          </a:p>
          <a:p>
            <a:r>
              <a:rPr lang="nl-BE" altLang="nl-BE" sz="2600">
                <a:latin typeface="Calibri" panose="020F0502020204030204" pitchFamily="34" charset="0"/>
              </a:rPr>
              <a:t>Ik heb </a:t>
            </a:r>
            <a:r>
              <a:rPr lang="nl-BE" altLang="nl-BE" sz="2600" b="1">
                <a:latin typeface="Calibri" panose="020F0502020204030204" pitchFamily="34" charset="0"/>
              </a:rPr>
              <a:t>geen interesse in de werking van/deelname aan de overlegorganen</a:t>
            </a:r>
            <a:r>
              <a:rPr lang="nl-BE" altLang="nl-BE" sz="2600">
                <a:latin typeface="Calibri" panose="020F0502020204030204" pitchFamily="34" charset="0"/>
              </a:rPr>
              <a:t> maar stel me louter kandidaat met het oog op de bescherming, wat pleeg ik dan?</a:t>
            </a:r>
          </a:p>
          <a:p>
            <a:pPr lvl="1"/>
            <a:r>
              <a:rPr lang="nl-BE" altLang="nl-BE" sz="2200">
                <a:latin typeface="Calibri" panose="020F0502020204030204" pitchFamily="34" charset="0"/>
              </a:rPr>
              <a:t>Rechtsmisbruik</a:t>
            </a:r>
          </a:p>
          <a:p>
            <a:endParaRPr lang="nl-BE" b="1"/>
          </a:p>
          <a:p>
            <a:endParaRPr lang="nl-BE" b="1"/>
          </a:p>
          <a:p>
            <a:r>
              <a:rPr lang="nl-BE" b="1"/>
              <a:t>Talenkennis</a:t>
            </a:r>
          </a:p>
          <a:p>
            <a:r>
              <a:rPr lang="nl-BE" b="0"/>
              <a:t>Kennis van het Nederlands</a:t>
            </a:r>
            <a:r>
              <a:rPr lang="nl-BE" b="0" baseline="0"/>
              <a:t> is geen verkiesbaarheidsvoorwaarde. WN kan kandidaat zijn niettegenstaande de vergaderingen conform de wet in het Nederlands moeten gebeuren en hij geen Nederlands kent (Cas 16/1/84)</a:t>
            </a:r>
          </a:p>
          <a:p>
            <a:endParaRPr lang="nl-BE" b="0" baseline="0"/>
          </a:p>
          <a:p>
            <a:r>
              <a:rPr lang="nl-BE" b="1" baseline="0"/>
              <a:t>Uitzendkracht</a:t>
            </a:r>
          </a:p>
          <a:p>
            <a:r>
              <a:rPr lang="nl-BE" b="0" baseline="0"/>
              <a:t>Een interimaris kan geen kandidaat zijn. </a:t>
            </a:r>
          </a:p>
          <a:p>
            <a:r>
              <a:rPr lang="nl-BE" b="0" baseline="0"/>
              <a:t>Het statuut van interimaris kan niet betwist worden in het kader van een procedure SV om zich kandidaat te kunnen stellen (</a:t>
            </a:r>
            <a:r>
              <a:rPr lang="nl-BE" b="0" baseline="0" err="1"/>
              <a:t>Arb</a:t>
            </a:r>
            <a:r>
              <a:rPr lang="nl-BE" b="0" baseline="0"/>
              <a:t> Luik 23/4/12)</a:t>
            </a:r>
          </a:p>
          <a:p>
            <a:endParaRPr lang="nl-BE" b="0" baseline="0"/>
          </a:p>
          <a:p>
            <a:r>
              <a:rPr lang="nl-BE" b="1" baseline="0"/>
              <a:t>WN met contract bepaalde duur</a:t>
            </a:r>
          </a:p>
          <a:p>
            <a:r>
              <a:rPr lang="nl-BE" b="0" baseline="0"/>
              <a:t>Kan kandidaat zijn doch de bescherming eindigt bij bereiken einddatum contract bepaalde duur</a:t>
            </a:r>
          </a:p>
          <a:p>
            <a:endParaRPr lang="nl-BE" b="0" baseline="0"/>
          </a:p>
          <a:p>
            <a:r>
              <a:rPr lang="nl-BE" b="1"/>
              <a:t>Rechtsmisbruik</a:t>
            </a:r>
          </a:p>
          <a:p>
            <a:r>
              <a:rPr lang="nl-BE" sz="1200" b="0" i="0" u="none" strike="noStrike" kern="1200" baseline="0">
                <a:solidFill>
                  <a:schemeClr val="tx1"/>
                </a:solidFill>
                <a:latin typeface="+mn-lt"/>
                <a:ea typeface="+mn-ea"/>
                <a:cs typeface="+mn-cs"/>
              </a:rPr>
              <a:t>Een kandidatuur kan aldus abusief zijn wanneer ze wordt ingediend met een andere doelstelling dan het uitoefenen van het mandaat van personeelsafgevaardigde in een overlegorgaan.</a:t>
            </a:r>
          </a:p>
          <a:p>
            <a:r>
              <a:rPr lang="nl-BE" sz="1200" b="0" i="0" u="none" strike="noStrike" kern="1200" baseline="0">
                <a:solidFill>
                  <a:schemeClr val="tx1"/>
                </a:solidFill>
                <a:latin typeface="+mn-lt"/>
                <a:ea typeface="+mn-ea"/>
                <a:cs typeface="+mn-cs"/>
              </a:rPr>
              <a:t>Dit kan onder meer het geval zijn indien de kandidatuur enkel werd voorgedragen om op onrechtmatige wijze te kunnen genieten van de ontslagbescherming of om een ontslag ongedaan te maken.</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Mogelijke rechtsgronden: artikel 37 verkiezingswet, artikel 1382 BW of 1134 BW (rechtspraak verdeeld over de rechtsgrond)</a:t>
            </a:r>
          </a:p>
          <a:p>
            <a:endParaRPr lang="nl-BE"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De bewijslast van het rechtsmisbruik ligt bij diegene die het inroept, Dit bewijs kan geleverd worden met alle rechtsmiddelen met inbegrip van vermoedens,</a:t>
            </a:r>
            <a:br>
              <a:rPr kumimoji="0" lang="nl-BE" sz="1200" b="1" i="1" u="none" strike="noStrike" kern="1200" cap="none" spc="0" normalizeH="0" baseline="0" noProof="0">
                <a:ln>
                  <a:noFill/>
                </a:ln>
                <a:solidFill>
                  <a:prstClr val="black"/>
                </a:solidFill>
                <a:effectLst/>
                <a:uLnTx/>
                <a:uFillTx/>
                <a:latin typeface="Calibri"/>
                <a:ea typeface="+mn-ea"/>
                <a:cs typeface="+mn-cs"/>
              </a:rPr>
            </a:br>
            <a:r>
              <a:rPr kumimoji="0" lang="nl-BE" sz="1200" b="1" i="1" u="none" strike="noStrike" kern="1200" cap="none" spc="0" normalizeH="0" baseline="0" noProof="0">
                <a:ln>
                  <a:noFill/>
                </a:ln>
                <a:solidFill>
                  <a:prstClr val="black"/>
                </a:solidFill>
                <a:effectLst/>
                <a:uLnTx/>
                <a:uFillTx/>
                <a:latin typeface="Calibri"/>
                <a:ea typeface="+mn-ea"/>
                <a:cs typeface="+mn-cs"/>
              </a:rPr>
              <a:t>In geval van twijfel is het bewijs niet geleverd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BXL 25/4/16; AR 16/3666)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Doorgaans worden in dergelijke geschillen de volgende elementen ingeroepen:</a:t>
            </a:r>
          </a:p>
          <a:p>
            <a:r>
              <a:rPr lang="nl-BE" sz="1200" b="0" i="0" u="none" strike="noStrike" kern="1200" baseline="0">
                <a:solidFill>
                  <a:schemeClr val="tx1"/>
                </a:solidFill>
                <a:latin typeface="+mn-lt"/>
                <a:ea typeface="+mn-ea"/>
                <a:cs typeface="+mn-cs"/>
              </a:rPr>
              <a:t>- de totale desinteresse van de werknemer voor het ondernemingsgebeuren</a:t>
            </a:r>
          </a:p>
          <a:p>
            <a:pPr marL="0" indent="0">
              <a:buFontTx/>
              <a:buNone/>
            </a:pPr>
            <a:r>
              <a:rPr lang="nl-BE" sz="1200" b="0" i="0" u="none" strike="noStrike" kern="1200" baseline="0">
                <a:solidFill>
                  <a:schemeClr val="tx1"/>
                </a:solidFill>
                <a:latin typeface="+mn-lt"/>
                <a:ea typeface="+mn-ea"/>
                <a:cs typeface="+mn-cs"/>
              </a:rPr>
              <a:t>- het gebrek aan belangstelling voor de personeelsvertegenwoordiging</a:t>
            </a:r>
          </a:p>
          <a:p>
            <a:pPr marL="0" indent="0">
              <a:buFontTx/>
              <a:buNone/>
            </a:pPr>
            <a:r>
              <a:rPr lang="nl-BE" sz="1200" b="0" i="0" u="none" strike="noStrike" kern="1200" baseline="0">
                <a:solidFill>
                  <a:schemeClr val="tx1"/>
                </a:solidFill>
                <a:latin typeface="+mn-lt"/>
                <a:ea typeface="+mn-ea"/>
                <a:cs typeface="+mn-cs"/>
              </a:rPr>
              <a:t>- de afwezigheid van de werknemer sinds meerdere maanden</a:t>
            </a:r>
          </a:p>
          <a:p>
            <a:pPr marL="171450" indent="-171450">
              <a:buFontTx/>
              <a:buChar char="-"/>
            </a:pPr>
            <a:endParaRPr lang="nl-BE" sz="1200" b="0" i="0" u="none" strike="noStrike" kern="1200" baseline="0">
              <a:solidFill>
                <a:schemeClr val="tx1"/>
              </a:solidFill>
              <a:latin typeface="+mn-lt"/>
              <a:ea typeface="+mn-ea"/>
              <a:cs typeface="+mn-cs"/>
            </a:endParaRPr>
          </a:p>
          <a:p>
            <a:pPr marL="0" indent="0">
              <a:buFontTx/>
              <a:buNone/>
            </a:pPr>
            <a:r>
              <a:rPr lang="nl-BE" sz="1200" b="0" i="0" u="none" strike="noStrike" kern="1200" baseline="0">
                <a:solidFill>
                  <a:schemeClr val="tx1"/>
                </a:solidFill>
                <a:latin typeface="+mn-lt"/>
                <a:ea typeface="+mn-ea"/>
                <a:cs typeface="+mn-cs"/>
              </a:rPr>
              <a:t>Het gebrek aan interesse in het verleden voor het syndicaal leven is geen aanduiding van rechtsmisbruik </a:t>
            </a:r>
            <a:r>
              <a:rPr lang="nl-BE" sz="1200" b="0" i="0" u="none" strike="noStrike" kern="1200" baseline="0" err="1">
                <a:solidFill>
                  <a:schemeClr val="tx1"/>
                </a:solidFill>
                <a:latin typeface="+mn-lt"/>
                <a:ea typeface="+mn-ea"/>
                <a:cs typeface="+mn-cs"/>
              </a:rPr>
              <a:t>zoniet</a:t>
            </a:r>
            <a:r>
              <a:rPr lang="nl-BE" sz="1200" b="0" i="0" u="none" strike="noStrike" kern="1200" baseline="0">
                <a:solidFill>
                  <a:schemeClr val="tx1"/>
                </a:solidFill>
                <a:latin typeface="+mn-lt"/>
                <a:ea typeface="+mn-ea"/>
                <a:cs typeface="+mn-cs"/>
              </a:rPr>
              <a:t> zou niemand zich voor het eerst kunnen kandidaat stellen, Er kan aan een WN niet verweten worden om eerst onderhandeld te hebben met het ACV om vervolgens met kennis van zaken te kiezen voor het ABVV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Brussel 22/4/16) </a:t>
            </a:r>
          </a:p>
          <a:p>
            <a:pPr marL="171450" indent="-171450">
              <a:buFontTx/>
              <a:buChar char="-"/>
            </a:pPr>
            <a:endParaRPr lang="nl-BE"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De rechter beschikt slechts over een marginale controlebevoegdheid </a:t>
            </a:r>
            <a:r>
              <a:rPr kumimoji="0" lang="nl-BE" sz="1200" b="1" i="1" u="none" strike="noStrike" kern="1200" cap="none" spc="0" normalizeH="0" baseline="0" noProof="0" err="1">
                <a:ln>
                  <a:noFill/>
                </a:ln>
                <a:solidFill>
                  <a:prstClr val="black"/>
                </a:solidFill>
                <a:effectLst/>
                <a:uLnTx/>
                <a:uFillTx/>
                <a:latin typeface="Calibri"/>
                <a:ea typeface="+mn-ea"/>
                <a:cs typeface="+mn-cs"/>
              </a:rPr>
              <a:t>mbt</a:t>
            </a:r>
            <a:r>
              <a:rPr kumimoji="0" lang="nl-BE" sz="1200" b="1" i="1" u="none" strike="noStrike" kern="1200" cap="none" spc="0" normalizeH="0" baseline="0" noProof="0">
                <a:ln>
                  <a:noFill/>
                </a:ln>
                <a:solidFill>
                  <a:prstClr val="black"/>
                </a:solidFill>
                <a:effectLst/>
                <a:uLnTx/>
                <a:uFillTx/>
                <a:latin typeface="Calibri"/>
                <a:ea typeface="+mn-ea"/>
                <a:cs typeface="+mn-cs"/>
              </a:rPr>
              <a:t> rechtsmisbruik. Het kan geen oordeel vellen over de opportuniteit van de kandidaat aangezien die controle toekomt aan de kiezers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BXL 28/4/16; AR 16/4119)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De voordracht van de kandidatuur behoort tot de autonomie van de vakorganisatie. Het is haar exclusieve verantwoordelijkheid en indien ze geen gepaste kandidaat voordraagt zal dit in de verkiezingsuitslag afgestraft worden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Gent </a:t>
            </a:r>
            <a:r>
              <a:rPr kumimoji="0" lang="nl-BE" sz="1200" b="1" i="1" u="none" strike="noStrike" kern="1200" cap="none" spc="0" normalizeH="0" baseline="0" noProof="0" err="1">
                <a:ln>
                  <a:noFill/>
                </a:ln>
                <a:solidFill>
                  <a:prstClr val="black"/>
                </a:solidFill>
                <a:effectLst/>
                <a:uLnTx/>
                <a:uFillTx/>
                <a:latin typeface="Calibri"/>
                <a:ea typeface="+mn-ea"/>
                <a:cs typeface="+mn-cs"/>
              </a:rPr>
              <a:t>Afd</a:t>
            </a:r>
            <a:r>
              <a:rPr kumimoji="0" lang="nl-BE" sz="1200" b="1" i="1" u="none" strike="noStrike" kern="1200" cap="none" spc="0" normalizeH="0" baseline="0" noProof="0">
                <a:ln>
                  <a:noFill/>
                </a:ln>
                <a:solidFill>
                  <a:prstClr val="black"/>
                </a:solidFill>
                <a:effectLst/>
                <a:uLnTx/>
                <a:uFillTx/>
                <a:latin typeface="Calibri"/>
                <a:ea typeface="+mn-ea"/>
                <a:cs typeface="+mn-cs"/>
              </a:rPr>
              <a:t> Sint </a:t>
            </a:r>
            <a:r>
              <a:rPr kumimoji="0" lang="nl-BE" sz="1200" b="1" i="1" u="none" strike="noStrike" kern="1200" cap="none" spc="0" normalizeH="0" baseline="0" noProof="0" err="1">
                <a:ln>
                  <a:noFill/>
                </a:ln>
                <a:solidFill>
                  <a:prstClr val="black"/>
                </a:solidFill>
                <a:effectLst/>
                <a:uLnTx/>
                <a:uFillTx/>
                <a:latin typeface="Calibri"/>
                <a:ea typeface="+mn-ea"/>
                <a:cs typeface="+mn-cs"/>
              </a:rPr>
              <a:t>Niklaas</a:t>
            </a:r>
            <a:r>
              <a:rPr kumimoji="0" lang="nl-BE" sz="1200" b="1" i="1" u="none" strike="noStrike" kern="1200" cap="none" spc="0" normalizeH="0" baseline="0" noProof="0">
                <a:ln>
                  <a:noFill/>
                </a:ln>
                <a:solidFill>
                  <a:prstClr val="black"/>
                </a:solidFill>
                <a:effectLst/>
                <a:uLnTx/>
                <a:uFillTx/>
                <a:latin typeface="Calibri"/>
                <a:ea typeface="+mn-ea"/>
                <a:cs typeface="+mn-cs"/>
              </a:rPr>
              <a:t> 3/11/20; AR 20/865)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1"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De aanvaarding van rechtsmisbruik moet voorbehouden worden aan bijna niet te betwisten situaties waarbij het duidelijk is dat de kandidatuur totaal vreemd is aan de goede werking van de overlegorganen en het zeker of quasi zeker is dat de kandidaat zijn missie niet zal uitoefenen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BXL 30/10/20; AR 20/3571) (opgelet in De tekst van de JTT gaat het over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Bergen en in de voetnoot BXL)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1"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Professionele moeilijkheden kunnen soms het gevolg zijn van een syndicale roeping. Dergelijke moeilijkheden moeten met de nodige omzichtigheid behandeld worden en kunnen op zichzelf dus niet als rechtsmisbruik aanzien worden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BXL 21/4/16; AR 16/3672)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1"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Kandidatuur slechts gesteld </a:t>
            </a:r>
            <a:r>
              <a:rPr kumimoji="0" lang="nl-BE" sz="1200" b="1" i="1" u="none" strike="noStrike" kern="1200" cap="none" spc="0" normalizeH="0" baseline="0" noProof="0" err="1">
                <a:ln>
                  <a:noFill/>
                </a:ln>
                <a:solidFill>
                  <a:prstClr val="black"/>
                </a:solidFill>
                <a:effectLst/>
                <a:uLnTx/>
                <a:uFillTx/>
                <a:latin typeface="Calibri"/>
                <a:ea typeface="+mn-ea"/>
                <a:cs typeface="+mn-cs"/>
              </a:rPr>
              <a:t>nav</a:t>
            </a:r>
            <a:r>
              <a:rPr kumimoji="0" lang="nl-BE" sz="1200" b="1" i="1" u="none" strike="noStrike" kern="1200" cap="none" spc="0" normalizeH="0" baseline="0" noProof="0">
                <a:ln>
                  <a:noFill/>
                </a:ln>
                <a:solidFill>
                  <a:prstClr val="black"/>
                </a:solidFill>
                <a:effectLst/>
                <a:uLnTx/>
                <a:uFillTx/>
                <a:latin typeface="Calibri"/>
                <a:ea typeface="+mn-ea"/>
                <a:cs typeface="+mn-cs"/>
              </a:rPr>
              <a:t> intrekking van een andere kandidaat en voordien nooit kandidaat. Uit dossier blijkt dat zij noch aan de afgevaardigde bestuurder, noch aan haar hiërarchisch oversten of collega’s informatie omtrent haar werkzaamheden (HR) wou verstrekken, Wenste de job exclusief voor zich te houden wat haaks stond op de beslissing van de onderneming aanpassingen door te voeren teneinde te kunnen digitaliseren. De kandidatuur was volgens de </a:t>
            </a:r>
            <a:r>
              <a:rPr kumimoji="0" lang="nl-BE" sz="1200" b="1" i="1" u="none" strike="noStrike" kern="1200" cap="none" spc="0" normalizeH="0" baseline="0" noProof="0" err="1">
                <a:ln>
                  <a:noFill/>
                </a:ln>
                <a:solidFill>
                  <a:prstClr val="black"/>
                </a:solidFill>
                <a:effectLst/>
                <a:uLnTx/>
                <a:uFillTx/>
                <a:latin typeface="Calibri"/>
                <a:ea typeface="+mn-ea"/>
                <a:cs typeface="+mn-cs"/>
              </a:rPr>
              <a:t>rb</a:t>
            </a:r>
            <a:r>
              <a:rPr kumimoji="0" lang="nl-BE" sz="1200" b="1" i="1" u="none" strike="noStrike" kern="1200" cap="none" spc="0" normalizeH="0" baseline="0" noProof="0">
                <a:ln>
                  <a:noFill/>
                </a:ln>
                <a:solidFill>
                  <a:prstClr val="black"/>
                </a:solidFill>
                <a:effectLst/>
                <a:uLnTx/>
                <a:uFillTx/>
                <a:latin typeface="Calibri"/>
                <a:ea typeface="+mn-ea"/>
                <a:cs typeface="+mn-cs"/>
              </a:rPr>
              <a:t> dan ook ingegeven om zich in te dekken tegen elke verandering of wijziging van haar functie of verantwoordelijkheden en dus om een eventueel ontslag te vermijden dus rechtsmisbruik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Gent 3/11/20; AR 20/1004)</a:t>
            </a:r>
          </a:p>
          <a:p>
            <a:pPr marL="171450" indent="-171450">
              <a:buFontTx/>
              <a:buChar char="-"/>
            </a:pPr>
            <a:endParaRPr lang="nl-BE" sz="1200" b="0" i="0" u="none" strike="noStrike" kern="1200" baseline="0">
              <a:solidFill>
                <a:schemeClr val="tx1"/>
              </a:solidFill>
              <a:latin typeface="+mn-lt"/>
              <a:ea typeface="+mn-ea"/>
              <a:cs typeface="+mn-cs"/>
            </a:endParaRPr>
          </a:p>
          <a:p>
            <a:pPr marL="0" indent="0">
              <a:buFontTx/>
              <a:buNone/>
            </a:pPr>
            <a:endParaRPr lang="nl-BE" b="0" u="sng"/>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sng" strike="noStrike" kern="1200" cap="none" spc="0" normalizeH="0" baseline="0" noProof="0">
                <a:ln>
                  <a:noFill/>
                </a:ln>
                <a:solidFill>
                  <a:prstClr val="black"/>
                </a:solidFill>
                <a:effectLst/>
                <a:uLnTx/>
                <a:uFillTx/>
                <a:latin typeface="Calibri"/>
                <a:ea typeface="+mn-ea"/>
                <a:cs typeface="+mn-cs"/>
              </a:rPr>
              <a:t>Desinteresse voor syndicaal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sng"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Hoewel hij bij de verkiezingen van 2016 verkozen was (lijst ABVV) weerhield de </a:t>
            </a:r>
            <a:r>
              <a:rPr kumimoji="0" lang="nl-BE" sz="1200" b="1" i="1" u="none" strike="noStrike" kern="1200" cap="none" spc="0" normalizeH="0" baseline="0" noProof="0" err="1">
                <a:ln>
                  <a:noFill/>
                </a:ln>
                <a:solidFill>
                  <a:prstClr val="black"/>
                </a:solidFill>
                <a:effectLst/>
                <a:uLnTx/>
                <a:uFillTx/>
                <a:latin typeface="Calibri"/>
                <a:ea typeface="+mn-ea"/>
                <a:cs typeface="+mn-cs"/>
              </a:rPr>
              <a:t>rb</a:t>
            </a:r>
            <a:r>
              <a:rPr kumimoji="0" lang="nl-BE" sz="1200" b="1" i="1" u="none" strike="noStrike" kern="1200" cap="none" spc="0" normalizeH="0" baseline="0" noProof="0">
                <a:ln>
                  <a:noFill/>
                </a:ln>
                <a:solidFill>
                  <a:prstClr val="black"/>
                </a:solidFill>
                <a:effectLst/>
                <a:uLnTx/>
                <a:uFillTx/>
                <a:latin typeface="Calibri"/>
                <a:ea typeface="+mn-ea"/>
                <a:cs typeface="+mn-cs"/>
              </a:rPr>
              <a:t> toch een syndicale desinteresse naar aanleiding van zijn kandidatuur in 2020. Nadat hij als plaatsvervanger reeds in 2017 een effectief mandaat bekwam in het kader van de vervanging van een effectieve nam hij slechts 3 x deel aan vergaderingen van het comité. De laatste 2 jaar van zijn mandaat zelfs aan geen enkele vergadering. De door hem ingeroepen argumenteren counteren deze desinteresse niet, zo gaf hij niet aan op welke manier hij in 2020 campagne ging voeren (stond op lijst ACV dat geen enkele verkozene had in 2016). Sinds 2016 had hij 320 ziektedagen en bovendien had hij tal van opmerkingen gekregen over zijn functioneren, Er zijn bijgevolg ernstige vermoedens dat de kandidatuur niet tot doel heeft deel te nemen aan het overleg doch wel rechtsmisbruik uitmaakt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BXL 30/10/20; AR 20/3572)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1" i="1" u="none" strike="noStrike" kern="1200" cap="none" spc="0" normalizeH="0" baseline="0" noProof="0">
              <a:ln>
                <a:noFill/>
              </a:ln>
              <a:solidFill>
                <a:prstClr val="black"/>
              </a:solidFill>
              <a:effectLst/>
              <a:uLnTx/>
              <a:uFillTx/>
              <a:latin typeface="Calibri"/>
              <a:ea typeface="+mn-ea"/>
              <a:cs typeface="+mn-cs"/>
            </a:endParaRPr>
          </a:p>
          <a:p>
            <a:pPr marL="0" indent="0">
              <a:buFontTx/>
              <a:buNone/>
            </a:pPr>
            <a:r>
              <a:rPr lang="nl-BE" b="0" u="sng"/>
              <a:t>Voorafgaande</a:t>
            </a:r>
            <a:r>
              <a:rPr lang="nl-BE" b="0" u="sng" baseline="0"/>
              <a:t> verwittigingen</a:t>
            </a:r>
          </a:p>
          <a:p>
            <a:pPr marL="0" indent="0">
              <a:buFontTx/>
              <a:buNone/>
            </a:pPr>
            <a:endParaRPr lang="nl-BE" b="0" u="sng" baseline="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De meeste uitspraken in 2020 </a:t>
            </a:r>
            <a:r>
              <a:rPr kumimoji="0" lang="nl-BE" sz="1200" b="1" i="1" u="none" strike="noStrike" kern="1200" cap="none" spc="0" normalizeH="0" baseline="0" noProof="0" err="1">
                <a:ln>
                  <a:noFill/>
                </a:ln>
                <a:solidFill>
                  <a:prstClr val="black"/>
                </a:solidFill>
                <a:effectLst/>
                <a:uLnTx/>
                <a:uFillTx/>
                <a:latin typeface="Calibri"/>
                <a:ea typeface="+mn-ea"/>
                <a:cs typeface="+mn-cs"/>
              </a:rPr>
              <a:t>mbt</a:t>
            </a:r>
            <a:r>
              <a:rPr kumimoji="0" lang="nl-BE" sz="1200" b="1" i="1" u="none" strike="noStrike" kern="1200" cap="none" spc="0" normalizeH="0" baseline="0" noProof="0">
                <a:ln>
                  <a:noFill/>
                </a:ln>
                <a:solidFill>
                  <a:prstClr val="black"/>
                </a:solidFill>
                <a:effectLst/>
                <a:uLnTx/>
                <a:uFillTx/>
                <a:latin typeface="Calibri"/>
                <a:ea typeface="+mn-ea"/>
                <a:cs typeface="+mn-cs"/>
              </a:rPr>
              <a:t> voorafgaande verwittigingen wezen rechtsmisbruik af.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Het feit eens dronken geweest te zijn en een verwittiging gekregen te hebben 4 maanden voor het stellen van de kandidatuur toont niet aan dat deze uitsluitend gesteld werd om een ontslag te vermijden gelet op het tijdsverloop tussen die 2. Er was immers geen lopende ontslagprocedure. Het feit niet syndicaal actief geweest te zijn in het verleden laat niet toe een gebrek aan syndicaal engagement in de toekomst te vermoeden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Luik 22/10/20; AR 20/2750)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Er werd geen rechtsmisbruik weerhouden </a:t>
            </a:r>
            <a:r>
              <a:rPr kumimoji="0" lang="nl-BE" sz="1200" b="1" i="1" u="none" strike="noStrike" kern="1200" cap="none" spc="0" normalizeH="0" baseline="0" noProof="0" err="1">
                <a:ln>
                  <a:noFill/>
                </a:ln>
                <a:solidFill>
                  <a:prstClr val="black"/>
                </a:solidFill>
                <a:effectLst/>
                <a:uLnTx/>
                <a:uFillTx/>
                <a:latin typeface="Calibri"/>
                <a:ea typeface="+mn-ea"/>
                <a:cs typeface="+mn-cs"/>
              </a:rPr>
              <a:t>tav</a:t>
            </a:r>
            <a:r>
              <a:rPr kumimoji="0" lang="nl-BE" sz="1200" b="1" i="1" u="none" strike="noStrike" kern="1200" cap="none" spc="0" normalizeH="0" baseline="0" noProof="0">
                <a:ln>
                  <a:noFill/>
                </a:ln>
                <a:solidFill>
                  <a:prstClr val="black"/>
                </a:solidFill>
                <a:effectLst/>
                <a:uLnTx/>
                <a:uFillTx/>
                <a:latin typeface="Calibri"/>
                <a:ea typeface="+mn-ea"/>
                <a:cs typeface="+mn-cs"/>
              </a:rPr>
              <a:t> een kandidaat die 2 ingebrekestellingen had gekregen wegens ongepast alcoholgebruik net vóór de start van de werkdag, Met de </a:t>
            </a:r>
            <a:r>
              <a:rPr kumimoji="0" lang="nl-BE" sz="1200" b="1" i="1" u="none" strike="noStrike" kern="1200" cap="none" spc="0" normalizeH="0" baseline="0" noProof="0" err="1">
                <a:ln>
                  <a:noFill/>
                </a:ln>
                <a:solidFill>
                  <a:prstClr val="black"/>
                </a:solidFill>
                <a:effectLst/>
                <a:uLnTx/>
                <a:uFillTx/>
                <a:latin typeface="Calibri"/>
                <a:ea typeface="+mn-ea"/>
                <a:cs typeface="+mn-cs"/>
              </a:rPr>
              <a:t>ingebrekstellingen</a:t>
            </a:r>
            <a:r>
              <a:rPr kumimoji="0" lang="nl-BE" sz="1200" b="1" i="1" u="none" strike="noStrike" kern="1200" cap="none" spc="0" normalizeH="0" baseline="0" noProof="0">
                <a:ln>
                  <a:noFill/>
                </a:ln>
                <a:solidFill>
                  <a:prstClr val="black"/>
                </a:solidFill>
                <a:effectLst/>
                <a:uLnTx/>
                <a:uFillTx/>
                <a:latin typeface="Calibri"/>
                <a:ea typeface="+mn-ea"/>
                <a:cs typeface="+mn-cs"/>
              </a:rPr>
              <a:t> van na de kandidatuur mocht volgens de rechtbank geen rekening gehouden worden bij de beoordeling van het rechtsmisbruik , Uit de getuigenverklaringen bleek volgens de </a:t>
            </a:r>
            <a:r>
              <a:rPr kumimoji="0" lang="nl-BE" sz="1200" b="1" i="1" u="none" strike="noStrike" kern="1200" cap="none" spc="0" normalizeH="0" baseline="0" noProof="0" err="1">
                <a:ln>
                  <a:noFill/>
                </a:ln>
                <a:solidFill>
                  <a:prstClr val="black"/>
                </a:solidFill>
                <a:effectLst/>
                <a:uLnTx/>
                <a:uFillTx/>
                <a:latin typeface="Calibri"/>
                <a:ea typeface="+mn-ea"/>
                <a:cs typeface="+mn-cs"/>
              </a:rPr>
              <a:t>rb</a:t>
            </a:r>
            <a:r>
              <a:rPr kumimoji="0" lang="nl-BE" sz="1200" b="1" i="1" u="none" strike="noStrike" kern="1200" cap="none" spc="0" normalizeH="0" baseline="0" noProof="0">
                <a:ln>
                  <a:noFill/>
                </a:ln>
                <a:solidFill>
                  <a:prstClr val="black"/>
                </a:solidFill>
                <a:effectLst/>
                <a:uLnTx/>
                <a:uFillTx/>
                <a:latin typeface="Calibri"/>
                <a:ea typeface="+mn-ea"/>
                <a:cs typeface="+mn-cs"/>
              </a:rPr>
              <a:t> onvoldoende dat de kandidatuur enkel gesteld werd voor de bescherming te meer dat er in die ingebrekestellingen niet gedreigd werd met ontslag. Het feit niet syndicaal actief geweest te zijn in het verleden laat niet toe een gebrek aan syndicaal engagement in de toekomst te vermoeden en de </a:t>
            </a:r>
            <a:r>
              <a:rPr kumimoji="0" lang="nl-BE" sz="1200" b="1" i="1" u="none" strike="noStrike" kern="1200" cap="none" spc="0" normalizeH="0" baseline="0" noProof="0" err="1">
                <a:ln>
                  <a:noFill/>
                </a:ln>
                <a:solidFill>
                  <a:prstClr val="black"/>
                </a:solidFill>
                <a:effectLst/>
                <a:uLnTx/>
                <a:uFillTx/>
                <a:latin typeface="Calibri"/>
                <a:ea typeface="+mn-ea"/>
                <a:cs typeface="+mn-cs"/>
              </a:rPr>
              <a:t>rb</a:t>
            </a:r>
            <a:r>
              <a:rPr kumimoji="0" lang="nl-BE" sz="1200" b="1" i="1" u="none" strike="noStrike" kern="1200" cap="none" spc="0" normalizeH="0" baseline="0" noProof="0">
                <a:ln>
                  <a:noFill/>
                </a:ln>
                <a:solidFill>
                  <a:prstClr val="black"/>
                </a:solidFill>
                <a:effectLst/>
                <a:uLnTx/>
                <a:uFillTx/>
                <a:latin typeface="Calibri"/>
                <a:ea typeface="+mn-ea"/>
                <a:cs typeface="+mn-cs"/>
              </a:rPr>
              <a:t> heeft niet te oordelen over de opportuniteit van de kandidatuur. Die beoordeling komt toe aan de </a:t>
            </a:r>
            <a:r>
              <a:rPr kumimoji="0" lang="nl-BE" sz="1200" b="1" i="1" u="none" strike="noStrike" kern="1200" cap="none" spc="0" normalizeH="0" baseline="0" noProof="0" err="1">
                <a:ln>
                  <a:noFill/>
                </a:ln>
                <a:solidFill>
                  <a:prstClr val="black"/>
                </a:solidFill>
                <a:effectLst/>
                <a:uLnTx/>
                <a:uFillTx/>
                <a:latin typeface="Calibri"/>
                <a:ea typeface="+mn-ea"/>
                <a:cs typeface="+mn-cs"/>
              </a:rPr>
              <a:t>vakorg</a:t>
            </a:r>
            <a:r>
              <a:rPr kumimoji="0" lang="nl-BE" sz="1200" b="1" i="1" u="none" strike="noStrike" kern="1200" cap="none" spc="0" normalizeH="0" baseline="0" noProof="0">
                <a:ln>
                  <a:noFill/>
                </a:ln>
                <a:solidFill>
                  <a:prstClr val="black"/>
                </a:solidFill>
                <a:effectLst/>
                <a:uLnTx/>
                <a:uFillTx/>
                <a:latin typeface="Calibri"/>
                <a:ea typeface="+mn-ea"/>
                <a:cs typeface="+mn-cs"/>
              </a:rPr>
              <a:t> en de kiezers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Gent </a:t>
            </a:r>
            <a:r>
              <a:rPr kumimoji="0" lang="nl-BE" sz="1200" b="1" i="1" u="none" strike="noStrike" kern="1200" cap="none" spc="0" normalizeH="0" baseline="0" noProof="0" err="1">
                <a:ln>
                  <a:noFill/>
                </a:ln>
                <a:solidFill>
                  <a:prstClr val="black"/>
                </a:solidFill>
                <a:effectLst/>
                <a:uLnTx/>
                <a:uFillTx/>
                <a:latin typeface="Calibri"/>
                <a:ea typeface="+mn-ea"/>
                <a:cs typeface="+mn-cs"/>
              </a:rPr>
              <a:t>Afd</a:t>
            </a:r>
            <a:r>
              <a:rPr kumimoji="0" lang="nl-BE" sz="1200" b="1" i="1" u="none" strike="noStrike" kern="1200" cap="none" spc="0" normalizeH="0" baseline="0" noProof="0">
                <a:ln>
                  <a:noFill/>
                </a:ln>
                <a:solidFill>
                  <a:prstClr val="black"/>
                </a:solidFill>
                <a:effectLst/>
                <a:uLnTx/>
                <a:uFillTx/>
                <a:latin typeface="Calibri"/>
                <a:ea typeface="+mn-ea"/>
                <a:cs typeface="+mn-cs"/>
              </a:rPr>
              <a:t> Sint </a:t>
            </a:r>
            <a:r>
              <a:rPr kumimoji="0" lang="nl-BE" sz="1200" b="1" i="1" u="none" strike="noStrike" kern="1200" cap="none" spc="0" normalizeH="0" baseline="0" noProof="0" err="1">
                <a:ln>
                  <a:noFill/>
                </a:ln>
                <a:solidFill>
                  <a:prstClr val="black"/>
                </a:solidFill>
                <a:effectLst/>
                <a:uLnTx/>
                <a:uFillTx/>
                <a:latin typeface="Calibri"/>
                <a:ea typeface="+mn-ea"/>
                <a:cs typeface="+mn-cs"/>
              </a:rPr>
              <a:t>Niklaas</a:t>
            </a:r>
            <a:r>
              <a:rPr kumimoji="0" lang="nl-BE" sz="1200" b="1" i="1" u="none" strike="noStrike" kern="1200" cap="none" spc="0" normalizeH="0" baseline="0" noProof="0">
                <a:ln>
                  <a:noFill/>
                </a:ln>
                <a:solidFill>
                  <a:prstClr val="black"/>
                </a:solidFill>
                <a:effectLst/>
                <a:uLnTx/>
                <a:uFillTx/>
                <a:latin typeface="Calibri"/>
                <a:ea typeface="+mn-ea"/>
                <a:cs typeface="+mn-cs"/>
              </a:rPr>
              <a:t> 3/11/20; AR 20/865)</a:t>
            </a:r>
            <a:endParaRPr kumimoji="0" lang="nl-BE" sz="1200" b="0"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WN die reeds lid was van ACV sinds 2016 en vanaf zijn kandidaatstelling syndicale taken op zich nam (verbindingspersoon tussen aantal personeelsleden en ACV voeding. Zo diende hij klacht in bij de WG </a:t>
            </a:r>
            <a:r>
              <a:rPr kumimoji="0" lang="nl-BE" sz="1200" b="1" i="1" u="none" strike="noStrike" kern="1200" cap="none" spc="0" normalizeH="0" baseline="0" noProof="0" err="1">
                <a:ln>
                  <a:noFill/>
                </a:ln>
                <a:solidFill>
                  <a:prstClr val="black"/>
                </a:solidFill>
                <a:effectLst/>
                <a:uLnTx/>
                <a:uFillTx/>
                <a:latin typeface="Calibri"/>
                <a:ea typeface="+mn-ea"/>
                <a:cs typeface="+mn-cs"/>
              </a:rPr>
              <a:t>mbt</a:t>
            </a:r>
            <a:r>
              <a:rPr kumimoji="0" lang="nl-BE" sz="1200" b="1" i="1" u="none" strike="noStrike" kern="1200" cap="none" spc="0" normalizeH="0" baseline="0" noProof="0">
                <a:ln>
                  <a:noFill/>
                </a:ln>
                <a:solidFill>
                  <a:prstClr val="black"/>
                </a:solidFill>
                <a:effectLst/>
                <a:uLnTx/>
                <a:uFillTx/>
                <a:latin typeface="Calibri"/>
                <a:ea typeface="+mn-ea"/>
                <a:cs typeface="+mn-cs"/>
              </a:rPr>
              <a:t> de veiligheid, Het is niet omdat de WN betrokken is bij incidenten op de werkvloer en een moeilijke relatie had met collega’s en leidinggevenden dat hij geen syndicaal engagement kan hebben. In de verwittigingsbrief van de WG die voorafging aan de kandidaatstelling werd wel niet gedreigd met ontslag. De vermeende persoonlijke onbekwaamheid of ongeschiktheid kan op zich geen grondslag vormen om een kandidatuur nietig te verklaren doch het komt aan de kiezer toe om daarover te oordelen dus geen rechtsmisbruik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Gent 23/10/20; AR 20/982)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Volgens de WG had een werkneemster de vrees dat zij ontslagen zou worden na een onterechte beschuldiging van haar leidinggevende wegens racisme, Na die feiten kreeg zij een overplaatsing net zoals de betrokken </a:t>
            </a:r>
            <a:r>
              <a:rPr kumimoji="0" lang="nl-BE" sz="1200" b="1" i="1" u="none" strike="noStrike" kern="1200" cap="none" spc="0" normalizeH="0" baseline="0" noProof="0" err="1">
                <a:ln>
                  <a:noFill/>
                </a:ln>
                <a:solidFill>
                  <a:prstClr val="black"/>
                </a:solidFill>
                <a:effectLst/>
                <a:uLnTx/>
                <a:uFillTx/>
                <a:latin typeface="Calibri"/>
                <a:ea typeface="+mn-ea"/>
                <a:cs typeface="+mn-cs"/>
              </a:rPr>
              <a:t>leidinggevende.Tevens</a:t>
            </a:r>
            <a:r>
              <a:rPr kumimoji="0" lang="nl-BE" sz="1200" b="1" i="1" u="none" strike="noStrike" kern="1200" cap="none" spc="0" normalizeH="0" baseline="0" noProof="0">
                <a:ln>
                  <a:noFill/>
                </a:ln>
                <a:solidFill>
                  <a:prstClr val="black"/>
                </a:solidFill>
                <a:effectLst/>
                <a:uLnTx/>
                <a:uFillTx/>
                <a:latin typeface="Calibri"/>
                <a:ea typeface="+mn-ea"/>
                <a:cs typeface="+mn-cs"/>
              </a:rPr>
              <a:t> drong zij samen met de afvaardiging aan op een doeltreffende aanpak van pesterijen en racisme op de werkvloer en waarbij zij de aanpak van de externe preventieadviseur in vraag, Dergelijke persoonlijke ervaring als werknemer kan bijdragen tot het opnemen van syndicaal engagement. Conclusie: geen rechtsmisbruik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BXL 30/10/20; AR 20/1201)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1" u="none" strike="noStrike" kern="1200" cap="none" spc="0" normalizeH="0" baseline="0" noProof="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WG was niet tevreden over de wijze waarop een werkneemster de functie van CFO invulde met een demotie tot gevolg maar dit betekent niet noodzakelijk dat er zoals de WG beweert geen toekomst meer zou zijn voor haar. WG toont niet aan en uit een getuigenverklaring blijkt evenmin dat zij iemand zou gemanipuleerd hebben bij de opstelling van de lijsten van LP en KP. Ook met de stelling van de WG dat zij LP was kan geen rekening gehouden worden  nu zij niet op die lijst voorkwam. De totale desinteresse in de overlegorganen en het ondernemingsgebeuren wordt niet aangetoond en dat haar kandidatuur negatief ontvangen werd door tal van kaderleden betekent niet dat de kandidatuur afgewend werd van een legitieme doelstelling en het komt niet toe aan de </a:t>
            </a:r>
            <a:r>
              <a:rPr kumimoji="0" lang="nl-BE" sz="1200" b="1" i="1" u="none" strike="noStrike" kern="1200" cap="none" spc="0" normalizeH="0" baseline="0" noProof="0" err="1">
                <a:ln>
                  <a:noFill/>
                </a:ln>
                <a:solidFill>
                  <a:prstClr val="black"/>
                </a:solidFill>
                <a:effectLst/>
                <a:uLnTx/>
                <a:uFillTx/>
                <a:latin typeface="Calibri"/>
                <a:ea typeface="+mn-ea"/>
                <a:cs typeface="+mn-cs"/>
              </a:rPr>
              <a:t>rb</a:t>
            </a:r>
            <a:r>
              <a:rPr kumimoji="0" lang="nl-BE" sz="1200" b="1" i="1" u="none" strike="noStrike" kern="1200" cap="none" spc="0" normalizeH="0" baseline="0" noProof="0">
                <a:ln>
                  <a:noFill/>
                </a:ln>
                <a:solidFill>
                  <a:prstClr val="black"/>
                </a:solidFill>
                <a:effectLst/>
                <a:uLnTx/>
                <a:uFillTx/>
                <a:latin typeface="Calibri"/>
                <a:ea typeface="+mn-ea"/>
                <a:cs typeface="+mn-cs"/>
              </a:rPr>
              <a:t> om een waardeoordeel over een kandidaat uit te spreken– geen rechtsmisbruik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BXL 5/11/20; AR 20/1288)</a:t>
            </a:r>
          </a:p>
          <a:p>
            <a:pPr marL="0" indent="0">
              <a:buFontTx/>
              <a:buNone/>
            </a:pPr>
            <a:endParaRPr lang="nl-BE" b="0" u="none" baseline="0"/>
          </a:p>
          <a:p>
            <a:pPr marL="0" indent="0">
              <a:buFontTx/>
              <a:buNone/>
            </a:pPr>
            <a:r>
              <a:rPr lang="nl-BE" b="0" u="none" baseline="0"/>
              <a:t>De getuigenis onder ede van 2 directeurs die zouden getuigen dat betrokkene gezegd had dat afgevaardigde worden tegen zijn natuur was doch wel de enige mogelijkheid om zich te beschermen,</a:t>
            </a:r>
          </a:p>
          <a:p>
            <a:pPr marL="0" indent="0">
              <a:buFontTx/>
              <a:buNone/>
            </a:pPr>
            <a:r>
              <a:rPr lang="nl-BE" b="0" u="none" baseline="0"/>
              <a:t>Blijkt evenwel dat hij die bescherming niet voor zichzelf zocht doch dat het de enige mogelijkheid leek om zijn ploeg te beschermen zodat de gezochte bescherming verder gaat dan zijn eigen job--- geen rechtsmisbruik (</a:t>
            </a:r>
            <a:r>
              <a:rPr lang="nl-BE" b="0" u="none" baseline="0" err="1"/>
              <a:t>Arb</a:t>
            </a:r>
            <a:r>
              <a:rPr lang="nl-BE" b="0" u="none" baseline="0"/>
              <a:t> Waver 20/4/16)</a:t>
            </a:r>
          </a:p>
          <a:p>
            <a:pPr marL="0" indent="0">
              <a:buFontTx/>
              <a:buNone/>
            </a:pPr>
            <a:endParaRPr lang="nl-BE" b="0" u="none" baseline="0"/>
          </a:p>
          <a:p>
            <a:pPr marL="0" indent="0">
              <a:buFontTx/>
              <a:buNone/>
            </a:pPr>
            <a:r>
              <a:rPr lang="nl-BE" b="0" u="none" baseline="0"/>
              <a:t>In een dossier waarin een WN meerdere waarschuwingen had gekregen in 2014 en 2015 werd rechtsmisbruik niet weerhouden omdat gebleken was dat de onderneming de gewoonte had zelfs voor lichtste tekortkomingen een aangetekend schrijven te sturen, Bovendien werd het gebrek aan interesse om de WN te verdedigen niet aangetoond (</a:t>
            </a:r>
            <a:r>
              <a:rPr lang="nl-BE" b="0" u="none" baseline="0" err="1"/>
              <a:t>Arb</a:t>
            </a:r>
            <a:r>
              <a:rPr lang="nl-BE" b="0" u="none" baseline="0"/>
              <a:t> BXL 21/4/16)  </a:t>
            </a:r>
          </a:p>
          <a:p>
            <a:pPr marL="0" indent="0">
              <a:buFontTx/>
              <a:buNone/>
            </a:pPr>
            <a:endParaRPr lang="nl-BE" b="0" u="none" baseline="0"/>
          </a:p>
          <a:p>
            <a:pPr marL="0" indent="0">
              <a:buFontTx/>
              <a:buNone/>
            </a:pPr>
            <a:r>
              <a:rPr lang="nl-BE" b="0" u="none" baseline="0"/>
              <a:t>WN had haar kandidatuur gesteld voor ze een negatieve evaluatie kreeg bovendien werd de gekregen blaam betwist voor de </a:t>
            </a:r>
            <a:r>
              <a:rPr lang="nl-BE" b="0" u="none" baseline="0" err="1"/>
              <a:t>rb</a:t>
            </a:r>
            <a:r>
              <a:rPr lang="nl-BE" b="0" u="none" baseline="0"/>
              <a:t> zodat er geen aanleiding was om te vrezen voor ontslag--- geen rechtsmisbruik (</a:t>
            </a:r>
            <a:r>
              <a:rPr lang="nl-BE" b="0" u="none" baseline="0" err="1"/>
              <a:t>Arb</a:t>
            </a:r>
            <a:r>
              <a:rPr lang="nl-BE" b="0" u="none" baseline="0"/>
              <a:t> BXL 21/4/16)</a:t>
            </a:r>
          </a:p>
          <a:p>
            <a:pPr marL="0" indent="0">
              <a:buFontTx/>
              <a:buNone/>
            </a:pPr>
            <a:endParaRPr lang="nl-BE" b="0" u="none" baseline="0"/>
          </a:p>
          <a:p>
            <a:pPr marL="0" indent="0">
              <a:buFontTx/>
              <a:buNone/>
            </a:pPr>
            <a:r>
              <a:rPr lang="nl-BE" b="0" u="none" baseline="0"/>
              <a:t>WN had weliswaar meerdere verwittigingen gekregen doch het betrof in hoofdzaak feiten die zich hadden voorgedaan tussen 2003 en 2010 dus meer dan 5 jaar voor de kandidaatstelling– geen bewijs dat de kandidatuur louter gesteld werd voor de bescherming--- geen rechtsmisbruik (</a:t>
            </a:r>
            <a:r>
              <a:rPr lang="nl-BE" b="0" u="none" baseline="0" err="1"/>
              <a:t>Arb</a:t>
            </a:r>
            <a:r>
              <a:rPr lang="nl-BE" b="0" u="none" baseline="0"/>
              <a:t> Brussel 27/4/16)</a:t>
            </a:r>
          </a:p>
          <a:p>
            <a:pPr marL="0" indent="0">
              <a:buFontTx/>
              <a:buNone/>
            </a:pPr>
            <a:endParaRPr lang="nl-BE" b="0" u="none" baseline="0"/>
          </a:p>
          <a:p>
            <a:pPr marL="0" indent="0">
              <a:buFontTx/>
              <a:buNone/>
            </a:pPr>
            <a:r>
              <a:rPr lang="nl-BE" b="0" u="none" baseline="0"/>
              <a:t>WN kreeg in het verleden tal van verwittigingen, ingebrekestellingen, schorsingen, negatieve evaluaties.</a:t>
            </a:r>
          </a:p>
          <a:p>
            <a:pPr marL="0" indent="0">
              <a:buFontTx/>
              <a:buNone/>
            </a:pPr>
            <a:r>
              <a:rPr lang="nl-BE" b="0" u="none" baseline="0"/>
              <a:t>Geen rechtsmisbruik want het behoorde tot de bedrijfscultuur dat dreiging en sancties een efficiënt middel was om de </a:t>
            </a:r>
            <a:r>
              <a:rPr lang="nl-BE" b="0" u="none" baseline="0" err="1"/>
              <a:t>performantie</a:t>
            </a:r>
            <a:r>
              <a:rPr lang="nl-BE" b="0" u="none" baseline="0"/>
              <a:t> van de werknemers te verhogen (</a:t>
            </a:r>
            <a:r>
              <a:rPr lang="nl-BE" b="0" u="none" baseline="0" err="1"/>
              <a:t>Arb</a:t>
            </a:r>
            <a:r>
              <a:rPr lang="nl-BE" b="0" u="none" baseline="0"/>
              <a:t> Brussel 15/4/08)</a:t>
            </a:r>
          </a:p>
          <a:p>
            <a:pPr marL="0" indent="0">
              <a:buFontTx/>
              <a:buNone/>
            </a:pPr>
            <a:endParaRPr lang="nl-BE" b="0" u="none" baseline="0"/>
          </a:p>
          <a:p>
            <a:pPr marL="0" indent="0">
              <a:buFontTx/>
              <a:buNone/>
            </a:pPr>
            <a:r>
              <a:rPr lang="nl-BE" b="0" u="none" baseline="0"/>
              <a:t>WN had in het verleden nooit interesse betoond voor een vakorganisatie noch sociale aangelegenheden en stelde zich nu kandidaat na recente verwittigingen (</a:t>
            </a:r>
            <a:r>
              <a:rPr lang="nl-BE" b="0" u="none" baseline="0" err="1"/>
              <a:t>Arb</a:t>
            </a:r>
            <a:r>
              <a:rPr lang="nl-BE" b="0" u="none" baseline="0"/>
              <a:t> Nijvel 18/4/08)</a:t>
            </a:r>
          </a:p>
          <a:p>
            <a:pPr marL="0" indent="0">
              <a:buFontTx/>
              <a:buNone/>
            </a:pPr>
            <a:endParaRPr lang="nl-BE" b="0" u="none" baseline="0"/>
          </a:p>
          <a:p>
            <a:pPr marL="0" indent="0">
              <a:buFontTx/>
              <a:buNone/>
            </a:pPr>
            <a:r>
              <a:rPr lang="nl-BE" b="0" u="sng" baseline="0"/>
              <a:t>Afwezigheid wegens arbeidsongeschiktheid</a:t>
            </a:r>
          </a:p>
          <a:p>
            <a:pPr marL="0" indent="0">
              <a:buFontTx/>
              <a:buNone/>
            </a:pPr>
            <a:r>
              <a:rPr lang="nl-BE" b="0" u="none" baseline="0"/>
              <a:t>Rechtspraak verdeeld</a:t>
            </a:r>
          </a:p>
          <a:p>
            <a:pPr marL="0" indent="0">
              <a:buFontTx/>
              <a:buNone/>
            </a:pPr>
            <a:endParaRPr lang="nl-BE" b="0" u="none" baseline="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Dat zijn kandidatuur niet tot doel had deel te nemen aan het overleg blijkt uit het feit dat hij sinds zijn verkiezing van 2016 niet deelnam aan de vergaderingen van het comité (ook niet wanneer hij niet afwezig was), Het manifest gebrek aan medewerking aan een </a:t>
            </a:r>
            <a:r>
              <a:rPr kumimoji="0" lang="nl-BE" sz="1200" b="1" i="1" u="none" strike="noStrike" kern="1200" cap="none" spc="0" normalizeH="0" baseline="0" noProof="0" err="1">
                <a:ln>
                  <a:noFill/>
                </a:ln>
                <a:solidFill>
                  <a:prstClr val="black"/>
                </a:solidFill>
                <a:effectLst/>
                <a:uLnTx/>
                <a:uFillTx/>
                <a:latin typeface="Calibri"/>
                <a:ea typeface="+mn-ea"/>
                <a:cs typeface="+mn-cs"/>
              </a:rPr>
              <a:t>reïntegratietraject</a:t>
            </a:r>
            <a:r>
              <a:rPr kumimoji="0" lang="nl-BE" sz="1200" b="1" i="1" u="none" strike="noStrike" kern="1200" cap="none" spc="0" normalizeH="0" baseline="0" noProof="0">
                <a:ln>
                  <a:noFill/>
                </a:ln>
                <a:solidFill>
                  <a:prstClr val="black"/>
                </a:solidFill>
                <a:effectLst/>
                <a:uLnTx/>
                <a:uFillTx/>
                <a:latin typeface="Calibri"/>
                <a:ea typeface="+mn-ea"/>
                <a:cs typeface="+mn-cs"/>
              </a:rPr>
              <a:t> wijst er op dat hij na jaren afwezigheid slechts onderbroken door 2 korte periodes van werkhervatting, weinig zin heeft om terug te keren op de werkvloer. Zijn arbeidsongeschiktheid rechtvaardigt evenmin dat hij niet reageert op de brieven die de WG hem in dat kader stuurt. Conclusie: rechtsmisbruik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BXL 30/10/20; AR 20/1205)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1"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WN is gedurende 2,5 jaar ononderbroken afwezig op het werk wegens arbeidsongeschiktheid. Op het moment van zijn kandidaatstelling was hij arbeidsongeschikt en ook voor de daaropvolgende 9 maanden werden telkens attesten ingediend (tot eind december 2020). Zijn leidinggevende trachtte hem meermaals te contacteren tijdens zijn afwezigheid. Hij toonde tijdens zijn afwezigheid geen interesse in de werkzaamheden van de overlegorganen noch in het sociale overleg, Tijdens tal van voorbereidende vergaderingen was hij afwezig. Enkel in  2016 en 2017 nam hij in totaal deel aan 2 vergaderingen. Dus rechtsmisbruik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Antwerpen </a:t>
            </a:r>
            <a:r>
              <a:rPr kumimoji="0" lang="nl-BE" sz="1200" b="1" i="1" u="none" strike="noStrike" kern="1200" cap="none" spc="0" normalizeH="0" baseline="0" noProof="0" err="1">
                <a:ln>
                  <a:noFill/>
                </a:ln>
                <a:solidFill>
                  <a:prstClr val="black"/>
                </a:solidFill>
                <a:effectLst/>
                <a:uLnTx/>
                <a:uFillTx/>
                <a:latin typeface="Calibri"/>
                <a:ea typeface="+mn-ea"/>
                <a:cs typeface="+mn-cs"/>
              </a:rPr>
              <a:t>Afd</a:t>
            </a:r>
            <a:r>
              <a:rPr kumimoji="0" lang="nl-BE" sz="1200" b="1" i="1" u="none" strike="noStrike" kern="1200" cap="none" spc="0" normalizeH="0" baseline="0" noProof="0">
                <a:ln>
                  <a:noFill/>
                </a:ln>
                <a:solidFill>
                  <a:prstClr val="black"/>
                </a:solidFill>
                <a:effectLst/>
                <a:uLnTx/>
                <a:uFillTx/>
                <a:latin typeface="Calibri"/>
                <a:ea typeface="+mn-ea"/>
                <a:cs typeface="+mn-cs"/>
              </a:rPr>
              <a:t> Mechelen 29/10/20; AR 20/538)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1"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WN met contract bepaalde duur tot 17/2/20 doch waaruit achteraf gebleken is dat hij de laatste overeenkomst niet ondertekend terugstuurde. Ging op de laatste dag van de overeenkomst (tijdens zijn ziekteperiode) wel alle werkmateriaal teruggeven, Stelde zich kandidaat op 8/1/20 en die kandidatuur werd elektronisch ingediend op 11/3 hetgeen volgens de </a:t>
            </a:r>
            <a:r>
              <a:rPr kumimoji="0" lang="nl-BE" sz="1200" b="1" i="1" u="none" strike="noStrike" kern="1200" cap="none" spc="0" normalizeH="0" baseline="0" noProof="0" err="1">
                <a:ln>
                  <a:noFill/>
                </a:ln>
                <a:solidFill>
                  <a:prstClr val="black"/>
                </a:solidFill>
                <a:effectLst/>
                <a:uLnTx/>
                <a:uFillTx/>
                <a:latin typeface="Calibri"/>
                <a:ea typeface="+mn-ea"/>
                <a:cs typeface="+mn-cs"/>
              </a:rPr>
              <a:t>rb</a:t>
            </a:r>
            <a:r>
              <a:rPr kumimoji="0" lang="nl-BE" sz="1200" b="1" i="1" u="none" strike="noStrike" kern="1200" cap="none" spc="0" normalizeH="0" baseline="0" noProof="0">
                <a:ln>
                  <a:noFill/>
                </a:ln>
                <a:solidFill>
                  <a:prstClr val="black"/>
                </a:solidFill>
                <a:effectLst/>
                <a:uLnTx/>
                <a:uFillTx/>
                <a:latin typeface="Calibri"/>
                <a:ea typeface="+mn-ea"/>
                <a:cs typeface="+mn-cs"/>
              </a:rPr>
              <a:t> bizar is en niet kan ingegeven zijn door de wil om een mandaat van werknemersvertegenwoordiger uit te oefenen. De </a:t>
            </a:r>
            <a:r>
              <a:rPr kumimoji="0" lang="nl-BE" sz="1200" b="1" i="1" u="none" strike="noStrike" kern="1200" cap="none" spc="0" normalizeH="0" baseline="0" noProof="0" err="1">
                <a:ln>
                  <a:noFill/>
                </a:ln>
                <a:solidFill>
                  <a:prstClr val="black"/>
                </a:solidFill>
                <a:effectLst/>
                <a:uLnTx/>
                <a:uFillTx/>
                <a:latin typeface="Calibri"/>
                <a:ea typeface="+mn-ea"/>
                <a:cs typeface="+mn-cs"/>
              </a:rPr>
              <a:t>rb</a:t>
            </a:r>
            <a:r>
              <a:rPr kumimoji="0" lang="nl-BE" sz="1200" b="1" i="1" u="none" strike="noStrike" kern="1200" cap="none" spc="0" normalizeH="0" baseline="0" noProof="0">
                <a:ln>
                  <a:noFill/>
                </a:ln>
                <a:solidFill>
                  <a:prstClr val="black"/>
                </a:solidFill>
                <a:effectLst/>
                <a:uLnTx/>
                <a:uFillTx/>
                <a:latin typeface="Calibri"/>
                <a:ea typeface="+mn-ea"/>
                <a:cs typeface="+mn-cs"/>
              </a:rPr>
              <a:t> besluit tot rechtsmisbruik gelet op het feit dat de WN geen initiatief nam om zo vlug mogelijk </a:t>
            </a:r>
            <a:r>
              <a:rPr kumimoji="0" lang="nl-BE" sz="1200" b="1" i="1" u="none" strike="noStrike" kern="1200" cap="none" spc="0" normalizeH="0" baseline="0" noProof="0" err="1">
                <a:ln>
                  <a:noFill/>
                </a:ln>
                <a:solidFill>
                  <a:prstClr val="black"/>
                </a:solidFill>
                <a:effectLst/>
                <a:uLnTx/>
                <a:uFillTx/>
                <a:latin typeface="Calibri"/>
                <a:ea typeface="+mn-ea"/>
                <a:cs typeface="+mn-cs"/>
              </a:rPr>
              <a:t>gereïntegreerd</a:t>
            </a:r>
            <a:r>
              <a:rPr kumimoji="0" lang="nl-BE" sz="1200" b="1" i="1" u="none" strike="noStrike" kern="1200" cap="none" spc="0" normalizeH="0" baseline="0" noProof="0">
                <a:ln>
                  <a:noFill/>
                </a:ln>
                <a:solidFill>
                  <a:prstClr val="black"/>
                </a:solidFill>
                <a:effectLst/>
                <a:uLnTx/>
                <a:uFillTx/>
                <a:latin typeface="Calibri"/>
                <a:ea typeface="+mn-ea"/>
                <a:cs typeface="+mn-cs"/>
              </a:rPr>
              <a:t> te worden in de onderneming, er geen enkele gewerkte dag is sedert meer dan 9 maanden,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Henegouwen </a:t>
            </a:r>
            <a:r>
              <a:rPr kumimoji="0" lang="nl-BE" sz="1200" b="1" i="1" u="none" strike="noStrike" kern="1200" cap="none" spc="0" normalizeH="0" baseline="0" noProof="0" err="1">
                <a:ln>
                  <a:noFill/>
                </a:ln>
                <a:solidFill>
                  <a:prstClr val="black"/>
                </a:solidFill>
                <a:effectLst/>
                <a:uLnTx/>
                <a:uFillTx/>
                <a:latin typeface="Calibri"/>
                <a:ea typeface="+mn-ea"/>
                <a:cs typeface="+mn-cs"/>
              </a:rPr>
              <a:t>Afd</a:t>
            </a:r>
            <a:r>
              <a:rPr kumimoji="0" lang="nl-BE" sz="1200" b="1" i="1" u="none" strike="noStrike" kern="1200" cap="none" spc="0" normalizeH="0" baseline="0" noProof="0">
                <a:ln>
                  <a:noFill/>
                </a:ln>
                <a:solidFill>
                  <a:prstClr val="black"/>
                </a:solidFill>
                <a:effectLst/>
                <a:uLnTx/>
                <a:uFillTx/>
                <a:latin typeface="Calibri"/>
                <a:ea typeface="+mn-ea"/>
                <a:cs typeface="+mn-cs"/>
              </a:rPr>
              <a:t> Doornik 26/10/20; AR 20/563)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1"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De </a:t>
            </a:r>
            <a:r>
              <a:rPr kumimoji="0" lang="nl-BE" sz="1200" b="1" i="1" u="none" strike="noStrike" kern="1200" cap="none" spc="0" normalizeH="0" baseline="0" noProof="0" err="1">
                <a:ln>
                  <a:noFill/>
                </a:ln>
                <a:solidFill>
                  <a:prstClr val="black"/>
                </a:solidFill>
                <a:effectLst/>
                <a:uLnTx/>
                <a:uFillTx/>
                <a:latin typeface="Calibri"/>
                <a:ea typeface="+mn-ea"/>
                <a:cs typeface="+mn-cs"/>
              </a:rPr>
              <a:t>rb</a:t>
            </a:r>
            <a:r>
              <a:rPr kumimoji="0" lang="nl-BE" sz="1200" b="1" i="1" u="none" strike="noStrike" kern="1200" cap="none" spc="0" normalizeH="0" baseline="0" noProof="0">
                <a:ln>
                  <a:noFill/>
                </a:ln>
                <a:solidFill>
                  <a:prstClr val="black"/>
                </a:solidFill>
                <a:effectLst/>
                <a:uLnTx/>
                <a:uFillTx/>
                <a:latin typeface="Calibri"/>
                <a:ea typeface="+mn-ea"/>
                <a:cs typeface="+mn-cs"/>
              </a:rPr>
              <a:t> besluit tot geen rechtsmisbruik in hoofde van een WN die al kandidaat was bij de vorige verkiezingen, het niet blijkt dat d eongeschiktheid definitief is, de langdurige arbeidsongeschiktheid geen afbreuk doet aan de geldigheid van de kandidatuur, uit niets blijkt dat hij geen contacten heeft met de collega’s noch dat hij niet geïnteresseerd is in de organisatie en de werking van de onderneming, het niet toekomt aan de WG doch wel aan de vakorganisatie om de opportuniteit van de kandidatuur te beoordelen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BXL 2/11/20; AR 20/3604)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1"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De afwezigheid op het werk, zelfs gedurende een lange periode, is op zich  niet het bewijs van rechtsmisbruik bij de kandidatuur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Henegouwen </a:t>
            </a:r>
            <a:r>
              <a:rPr kumimoji="0" lang="nl-BE" sz="1200" b="1" i="1" u="none" strike="noStrike" kern="1200" cap="none" spc="0" normalizeH="0" baseline="0" noProof="0" err="1">
                <a:ln>
                  <a:noFill/>
                </a:ln>
                <a:solidFill>
                  <a:prstClr val="black"/>
                </a:solidFill>
                <a:effectLst/>
                <a:uLnTx/>
                <a:uFillTx/>
                <a:latin typeface="Calibri"/>
                <a:ea typeface="+mn-ea"/>
                <a:cs typeface="+mn-cs"/>
              </a:rPr>
              <a:t>Afd</a:t>
            </a:r>
            <a:r>
              <a:rPr kumimoji="0" lang="nl-BE" sz="1200" b="1" i="1" u="none" strike="noStrike" kern="1200" cap="none" spc="0" normalizeH="0" baseline="0" noProof="0">
                <a:ln>
                  <a:noFill/>
                </a:ln>
                <a:solidFill>
                  <a:prstClr val="black"/>
                </a:solidFill>
                <a:effectLst/>
                <a:uLnTx/>
                <a:uFillTx/>
                <a:latin typeface="Calibri"/>
                <a:ea typeface="+mn-ea"/>
                <a:cs typeface="+mn-cs"/>
              </a:rPr>
              <a:t> Doornik 3/5/16; AR 16/616)</a:t>
            </a:r>
          </a:p>
          <a:p>
            <a:pPr marL="0" indent="0">
              <a:buFontTx/>
              <a:buNone/>
            </a:pPr>
            <a:endParaRPr lang="nl-BE" b="0" u="none" baseline="0"/>
          </a:p>
          <a:p>
            <a:pPr marL="0" indent="0">
              <a:buFontTx/>
              <a:buNone/>
            </a:pPr>
            <a:r>
              <a:rPr lang="nl-BE" b="0" u="none" baseline="0"/>
              <a:t>WN met mandaat in 2012 was arbeidsongeschikt sedert 1/7/13 en had gedurende 2 ½ jaar geen prestaties geleverd en bovendien wees niets er op dat hij het werk binnen een redelijke termijn ging hervatten– rechtsmisbruik (</a:t>
            </a:r>
            <a:r>
              <a:rPr lang="nl-BE" b="0" u="none" baseline="0" err="1"/>
              <a:t>Arb</a:t>
            </a:r>
            <a:r>
              <a:rPr lang="nl-BE" b="0" u="none" baseline="0"/>
              <a:t> Brussel 2/5/16)</a:t>
            </a:r>
          </a:p>
          <a:p>
            <a:pPr marL="0" indent="0">
              <a:buFontTx/>
              <a:buNone/>
            </a:pPr>
            <a:endParaRPr lang="nl-BE" b="0" u="none" baseline="0"/>
          </a:p>
          <a:p>
            <a:pPr marL="0" indent="0">
              <a:buFontTx/>
              <a:buNone/>
            </a:pPr>
            <a:r>
              <a:rPr lang="nl-BE" b="0" u="none" baseline="0"/>
              <a:t>WN die in dienst trad op 1/8/11 als verpleegkundige en tot 19/11/12, dag waarop hij onafgebroken arbeidsongeschikt werd, reeds in totaal bijna 4 m ziek. Sedertdien verschillende attesten voor lange duur zonder poging tot werkhervatting. Het laatste attest was weer 1 voor meer dan 6 maanden,</a:t>
            </a:r>
          </a:p>
          <a:p>
            <a:pPr marL="0" indent="0">
              <a:buFontTx/>
              <a:buNone/>
            </a:pPr>
            <a:r>
              <a:rPr lang="nl-BE" b="0" u="none" baseline="0"/>
              <a:t>Had intussen geen enkele blijk gegeven voor interesse in zijn mandaat bekomen in 2012 ‘enkel ontvangen verslagen) en geen vormingen meer gevolgd--  rechtsmisbruik (</a:t>
            </a:r>
            <a:r>
              <a:rPr lang="nl-BE" b="0" u="none" baseline="0" err="1"/>
              <a:t>Arb</a:t>
            </a:r>
            <a:r>
              <a:rPr lang="nl-BE" b="0" u="none" baseline="0"/>
              <a:t> Oudenaarde 15/4/16)</a:t>
            </a:r>
          </a:p>
          <a:p>
            <a:pPr marL="0" indent="0">
              <a:buFontTx/>
              <a:buNone/>
            </a:pPr>
            <a:endParaRPr lang="nl-BE" b="0" u="none" baseline="0"/>
          </a:p>
          <a:p>
            <a:pPr marL="0" indent="0">
              <a:buFontTx/>
              <a:buNone/>
            </a:pPr>
            <a:r>
              <a:rPr lang="nl-BE" b="0" u="none" baseline="0"/>
              <a:t>Verkozen WN die reeds 2 jaar afwezig was, nooit vroeg naar de </a:t>
            </a:r>
            <a:r>
              <a:rPr lang="nl-BE" b="0" u="none" baseline="0" err="1"/>
              <a:t>PV’s</a:t>
            </a:r>
            <a:r>
              <a:rPr lang="nl-BE" b="0" u="none" baseline="0"/>
              <a:t> van de vergaderingen, vervreemd was van de collega’s en niet meer op de hoogte was van de nieuwe veiligheidsprocedures--- rechtsmisbruik (</a:t>
            </a:r>
            <a:r>
              <a:rPr lang="nl-BE" b="0" u="none" baseline="0" err="1"/>
              <a:t>Arb</a:t>
            </a:r>
            <a:r>
              <a:rPr lang="nl-BE" b="0" u="none" baseline="0"/>
              <a:t> Brussel 16/4/12)</a:t>
            </a:r>
          </a:p>
          <a:p>
            <a:pPr marL="0" indent="0">
              <a:buFontTx/>
              <a:buNone/>
            </a:pPr>
            <a:endParaRPr lang="nl-BE" b="0" u="none" baseline="0"/>
          </a:p>
          <a:p>
            <a:pPr marL="0" indent="0">
              <a:buFontTx/>
              <a:buNone/>
            </a:pPr>
            <a:r>
              <a:rPr lang="nl-BE" b="0" u="none" baseline="0"/>
              <a:t>WN in dienst getreden en nadien 5 jaar afwezig--- rechtsmisbruik (</a:t>
            </a:r>
            <a:r>
              <a:rPr lang="nl-BE" b="0" u="none" baseline="0" err="1"/>
              <a:t>Arb</a:t>
            </a:r>
            <a:r>
              <a:rPr lang="nl-BE" b="0" u="none" baseline="0"/>
              <a:t> Dendermonde 20/4/12)</a:t>
            </a:r>
          </a:p>
          <a:p>
            <a:pPr marL="0" indent="0">
              <a:buFontTx/>
              <a:buNone/>
            </a:pPr>
            <a:endParaRPr lang="nl-BE" b="0" u="none"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u="none" strike="noStrike" kern="1200" baseline="0">
                <a:solidFill>
                  <a:schemeClr val="tx1"/>
                </a:solidFill>
                <a:latin typeface="+mn-lt"/>
                <a:ea typeface="+mn-ea"/>
                <a:cs typeface="+mn-cs"/>
              </a:rPr>
              <a:t>Kandidaat reeds 10 jaar afwezig–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Luik 10/4/12)</a:t>
            </a:r>
          </a:p>
          <a:p>
            <a:pPr marL="0" indent="0">
              <a:buFontTx/>
              <a:buNone/>
            </a:pPr>
            <a:endParaRPr lang="nl-BE" b="0" u="none" baseline="0"/>
          </a:p>
          <a:p>
            <a:pPr marL="0" indent="0">
              <a:buFontTx/>
              <a:buNone/>
            </a:pPr>
            <a:r>
              <a:rPr lang="nl-BE" b="0" u="none" baseline="0"/>
              <a:t>WN was weliswaar onafgebroken arbeidsongeschikt sinds 6/15 en deze werd verlengd tot 30/6/16– toch geen rechtsmisbruik (</a:t>
            </a:r>
            <a:r>
              <a:rPr lang="nl-BE" b="0" u="none" baseline="0" err="1"/>
              <a:t>Arb</a:t>
            </a:r>
            <a:r>
              <a:rPr lang="nl-BE" b="0" u="none" baseline="0"/>
              <a:t> Waver 2/5/16)</a:t>
            </a:r>
          </a:p>
          <a:p>
            <a:pPr marL="0" indent="0">
              <a:buFontTx/>
              <a:buNone/>
            </a:pPr>
            <a:r>
              <a:rPr lang="nl-BE" b="0" u="none" baseline="0"/>
              <a:t>WN was syndicaal actief sedert 2008 en ononderbroken afwezig sinds 2/11 en werd </a:t>
            </a:r>
            <a:r>
              <a:rPr lang="nl-BE" b="0" u="none" baseline="0" err="1"/>
              <a:t>herverkozen</a:t>
            </a:r>
            <a:r>
              <a:rPr lang="nl-BE" b="0" u="none" baseline="0"/>
              <a:t> in 2012, Vervolgens verder ongeschikt met meerdere attesten tot 30/6/16, Werd niet meer op de lijst gesteld door ACV en kwam op lijst van ACLVB---geen rechtsmisbruik </a:t>
            </a:r>
            <a:r>
              <a:rPr lang="nl-BE" b="0" u="none" baseline="0" err="1"/>
              <a:t>Arb</a:t>
            </a:r>
            <a:r>
              <a:rPr lang="nl-BE" b="0" u="none" baseline="0"/>
              <a:t> Charleroi 6/5/16)</a:t>
            </a:r>
          </a:p>
          <a:p>
            <a:pPr marL="0" indent="0">
              <a:buFontTx/>
              <a:buNone/>
            </a:pPr>
            <a:endParaRPr lang="nl-BE" b="0" u="none" baseline="0"/>
          </a:p>
          <a:p>
            <a:pPr marL="0" indent="0">
              <a:buFontTx/>
              <a:buNone/>
            </a:pPr>
            <a:r>
              <a:rPr lang="nl-BE" b="0" u="none" baseline="0"/>
              <a:t>WN die ononderbroken arbeidsongeschikt was sinds 1/15. Niets wees erop dat er in de nabije toekomst geen uitzicht was op werkhervatting doch integendeel een werkhervatting ernstig voorzien was in 2/16– geen rechtsmisbruik (</a:t>
            </a:r>
            <a:r>
              <a:rPr lang="nl-BE" b="0" u="none" baseline="0" err="1"/>
              <a:t>Arb</a:t>
            </a:r>
            <a:r>
              <a:rPr lang="nl-BE" b="0" u="none" baseline="0"/>
              <a:t> BXL 25/4/16)</a:t>
            </a:r>
          </a:p>
          <a:p>
            <a:pPr marL="0" indent="0">
              <a:buFontTx/>
              <a:buNone/>
            </a:pPr>
            <a:endParaRPr lang="nl-BE" b="0" u="none" baseline="0"/>
          </a:p>
          <a:p>
            <a:pPr marL="0" indent="0">
              <a:buFontTx/>
              <a:buNone/>
            </a:pPr>
            <a:r>
              <a:rPr lang="nl-BE" b="0" u="none" baseline="0"/>
              <a:t>WN verkozen in 2012 en sinds 5/13 afwezig telkens met attesten van 1 maand doch waarbij de behandelende geneesheer stelde dat behoudens complicaties de functie kon hernomen worden op 2/5/16– geen rechtsmisbruik (</a:t>
            </a:r>
            <a:r>
              <a:rPr lang="nl-BE" b="0" u="none" baseline="0" err="1"/>
              <a:t>Arb</a:t>
            </a:r>
            <a:r>
              <a:rPr lang="nl-BE" b="0" u="none" baseline="0"/>
              <a:t> BXL 28/4/16)</a:t>
            </a:r>
          </a:p>
          <a:p>
            <a:pPr marL="0" indent="0">
              <a:buFontTx/>
              <a:buNone/>
            </a:pPr>
            <a:endParaRPr lang="nl-BE" b="0" u="none" baseline="0"/>
          </a:p>
          <a:p>
            <a:pPr marL="0" indent="0">
              <a:buFontTx/>
              <a:buNone/>
            </a:pPr>
            <a:r>
              <a:rPr lang="nl-BE" b="0" u="none" baseline="0"/>
              <a:t>WN in dienst sedert 10/07 en afwezig sinds 10/11og nooit kandidaat in huidig bedrijf echter wel SD bij vorige WG– geen rechtsmisbruik want de beweringen van de WG dat zij geen interesse heeft in huidig bedrijf en het enkel doet voor de bescherming worden niet bewezen (</a:t>
            </a:r>
            <a:r>
              <a:rPr lang="nl-BE" b="0" u="none" baseline="0" err="1"/>
              <a:t>Arb</a:t>
            </a:r>
            <a:r>
              <a:rPr lang="nl-BE" b="0" u="none" baseline="0"/>
              <a:t>  BXL 2/5/16)</a:t>
            </a:r>
          </a:p>
          <a:p>
            <a:pPr marL="0" indent="0">
              <a:buFontTx/>
              <a:buNone/>
            </a:pPr>
            <a:endParaRPr lang="nl-BE" b="0" u="none" baseline="0"/>
          </a:p>
          <a:p>
            <a:pPr marL="0" indent="0">
              <a:buFontTx/>
              <a:buNone/>
            </a:pPr>
            <a:r>
              <a:rPr lang="nl-BE" b="0" i="0" u="none" baseline="0"/>
              <a:t>WN verkozen in 2012 werd arbeidsongeschikt sedert 28/2/14 en heeft het werk sedert dan niet hervat en er is geen datum vooropgesteld voor werkhervatting.</a:t>
            </a:r>
          </a:p>
          <a:p>
            <a:r>
              <a:rPr lang="nl-BE" sz="1200" b="0" i="0" u="none" strike="noStrike" kern="1200" baseline="0">
                <a:solidFill>
                  <a:schemeClr val="tx1"/>
                </a:solidFill>
                <a:latin typeface="+mn-lt"/>
                <a:ea typeface="+mn-ea"/>
                <a:cs typeface="+mn-cs"/>
              </a:rPr>
              <a:t>Het feit dat de WN arbeidsongeschikt is op het ogenblik dat hij zich kandidaat stelt, maakt zijn kandidatuur niet automatisch abusief, tenzij zou vaststaan dat hij in de materiële onmogelijkheid verkeert om het beoogde mandaat uit te oefenen ofwel dat hij niet bereid is zijn plaats terug in te nemen in de onderneming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BXL 3/5/16)</a:t>
            </a:r>
            <a:endParaRPr lang="nl-BE" b="0" i="0" u="none" baseline="0"/>
          </a:p>
          <a:p>
            <a:pPr marL="0" indent="0">
              <a:buFontTx/>
              <a:buNone/>
            </a:pPr>
            <a:endParaRPr lang="nl-BE" b="0" i="0" u="none" baseline="0"/>
          </a:p>
          <a:p>
            <a:r>
              <a:rPr lang="nl-BE" sz="1200" b="0" i="0" u="none" strike="noStrike" kern="1200" baseline="0">
                <a:solidFill>
                  <a:schemeClr val="tx1"/>
                </a:solidFill>
                <a:latin typeface="+mn-lt"/>
                <a:ea typeface="+mn-ea"/>
                <a:cs typeface="+mn-cs"/>
              </a:rPr>
              <a:t>Het feit dat de WN arbeidsongeschikt is op het ogenblik dat hij zich kandidaat stelt maakt zijn kandidatuur niet automatisch abusief. Een gezamenlijke verklaring ondertekend door verschillende WN wordt niet weerhouden als een bewijs van het feit dat de arbeidsongeschikte WN in feite niet begaan was met de onderneming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Kortrijk 28/4/16)</a:t>
            </a:r>
          </a:p>
          <a:p>
            <a:endParaRPr lang="nl-BE" sz="1200" b="0" i="1"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De omstandigheid dat een werknemer arbeidsongeschikt is op het ogenblik dat hij zich kandidaat stelt, heeft niet zomaar tot gevolg dat de kandidatuur onregelmatig is.</a:t>
            </a:r>
          </a:p>
          <a:p>
            <a:r>
              <a:rPr lang="nl-BE" sz="1200" b="0" i="0" u="none" strike="noStrike" kern="1200" baseline="0">
                <a:solidFill>
                  <a:schemeClr val="tx1"/>
                </a:solidFill>
                <a:latin typeface="+mn-lt"/>
                <a:ea typeface="+mn-ea"/>
                <a:cs typeface="+mn-cs"/>
              </a:rPr>
              <a:t>Er is niet bewezen dat de arbeidsongeschiktheid van de betrokkene van aard is om de materiële uitoefening van een eventueel mandaat onmogelijk te maken gelet op het feit dat de WN intussen het werk (deeltijds) hervat heeft en in staat is om deel te nemen aan de sociale verkiezingen. Bovendien was hij al sinds 1989 en zonder onderbreking aangesloten bij zijn vakorganisatie– geen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Gent 14/4/16)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Geen rechtsmisbruik in hoofde van een WN geruime tijd ongeschikt met telkens kortlopende attesten en die op elk ogenblik deze arbeidsongeschiktheid kon beëindigen en zich op het bedrijf aanbieden voor werkhervatting.</a:t>
            </a:r>
          </a:p>
          <a:p>
            <a:r>
              <a:rPr lang="nl-BE" sz="1200" b="0" i="0" u="none" strike="noStrike" kern="1200" baseline="0">
                <a:solidFill>
                  <a:schemeClr val="tx1"/>
                </a:solidFill>
                <a:latin typeface="+mn-lt"/>
                <a:ea typeface="+mn-ea"/>
                <a:cs typeface="+mn-cs"/>
              </a:rPr>
              <a:t>De werkgever had geweigerd in te gaan op een deeltijdse werkhervatting,</a:t>
            </a:r>
          </a:p>
          <a:p>
            <a:r>
              <a:rPr lang="nl-BE" sz="1200" b="0" i="0" u="none" strike="noStrike" kern="1200" baseline="0">
                <a:solidFill>
                  <a:schemeClr val="tx1"/>
                </a:solidFill>
                <a:latin typeface="+mn-lt"/>
                <a:ea typeface="+mn-ea"/>
                <a:cs typeface="+mn-cs"/>
              </a:rPr>
              <a:t>De vraag om ontslagen te worden (waarop WG niet inging) was vergezeld van een vraag tot </a:t>
            </a:r>
            <a:r>
              <a:rPr lang="nl-BE" sz="1200" b="0" i="0" u="none" strike="noStrike" kern="1200" baseline="0" err="1">
                <a:solidFill>
                  <a:schemeClr val="tx1"/>
                </a:solidFill>
                <a:latin typeface="+mn-lt"/>
                <a:ea typeface="+mn-ea"/>
                <a:cs typeface="+mn-cs"/>
              </a:rPr>
              <a:t>reïntegratie</a:t>
            </a:r>
            <a:r>
              <a:rPr lang="nl-BE" sz="1200" b="0" i="0" u="none" strike="noStrike" kern="1200" baseline="0">
                <a:solidFill>
                  <a:schemeClr val="tx1"/>
                </a:solidFill>
                <a:latin typeface="+mn-lt"/>
                <a:ea typeface="+mn-ea"/>
                <a:cs typeface="+mn-cs"/>
              </a:rPr>
              <a:t>. Dat zij in het verleden geen syndicaal engagement opgenomen heeft speelt geen rol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Gent 10/3/16)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WN veelvuldig afwezig wegens ziekte en zwangerschap had het werk hernomen op 1/3/16 en uit niets blijkt dat zij opnieuw AO zal worden  en dat deze definitief is– geen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Turnhout 25/4/16)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De beweringen van de WG dat een werkhervatting niet te verwachten was werd tegengesproken aangezien het werk hoogstwaarschijnlijk hervat zou worden in 2/16,</a:t>
            </a:r>
          </a:p>
          <a:p>
            <a:r>
              <a:rPr lang="nl-BE" sz="1200" b="0" i="0" u="none" strike="noStrike" kern="1200" baseline="0">
                <a:solidFill>
                  <a:schemeClr val="tx1"/>
                </a:solidFill>
                <a:latin typeface="+mn-lt"/>
                <a:ea typeface="+mn-ea"/>
                <a:cs typeface="+mn-cs"/>
              </a:rPr>
              <a:t>Het gebrek aan interesse voor het sociaal overleg houdt geen steek want betrokken was verkozen geweest voor ACLVB in 2004 en niet-verkozen kandidaat in 2012– geen 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BXL 25/4/16)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WN verkozen vorige keer en 2 jaar arbeidsongeschikt– geen rechtsmisbruik want WG moet de definitieve arbeidsongeschiktheid aantonen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Luik 24/4/12)</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Ononderbroken arbeidsongeschiktheid van 9 maanden tot en met 30/4--- geen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Bergen 25/11/12)</a:t>
            </a:r>
          </a:p>
          <a:p>
            <a:endParaRPr lang="nl-BE" sz="1200" b="0" i="0" u="none" strike="noStrike" kern="1200" baseline="0">
              <a:solidFill>
                <a:schemeClr val="tx1"/>
              </a:solidFill>
              <a:latin typeface="+mn-lt"/>
              <a:ea typeface="+mn-ea"/>
              <a:cs typeface="+mn-cs"/>
            </a:endParaRPr>
          </a:p>
          <a:p>
            <a:r>
              <a:rPr lang="nl-BE" sz="1200" b="1" i="0" u="none" strike="noStrike" kern="1200" baseline="0">
                <a:solidFill>
                  <a:schemeClr val="tx1"/>
                </a:solidFill>
                <a:latin typeface="+mn-lt"/>
                <a:ea typeface="+mn-ea"/>
                <a:cs typeface="+mn-cs"/>
              </a:rPr>
              <a:t>Schorsing arbeidsovereenkomst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Rb beslist tot rechtsmisbruik van de kandidatuur van een WN wiens contract vanaf 1/6/20 definitief en onherroepelijk geschorst is wegens vervroegd vertrek 55+. Tevens was voorzien dat de AO een einde zou nemen na de schorsing. De WN wist dat hij geen mandaat kon uitvoeren gelet op zijn definitieve schorsing. Het argument dat hij bij de oorspronkelijke verkiezingsdatum van 14/5 nog 17 dagen kon werken houdt geen steek want de eerste vergadering van de nieuwe organen zou sowieso na de aanvang van zijn schorsing vallen.(</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Antwerpen </a:t>
            </a:r>
            <a:r>
              <a:rPr kumimoji="0" lang="nl-BE" sz="1200" b="1" i="1" u="none" strike="noStrike" kern="1200" cap="none" spc="0" normalizeH="0" baseline="0" noProof="0" err="1">
                <a:ln>
                  <a:noFill/>
                </a:ln>
                <a:solidFill>
                  <a:prstClr val="black"/>
                </a:solidFill>
                <a:effectLst/>
                <a:uLnTx/>
                <a:uFillTx/>
                <a:latin typeface="Calibri"/>
                <a:ea typeface="+mn-ea"/>
                <a:cs typeface="+mn-cs"/>
              </a:rPr>
              <a:t>Afd</a:t>
            </a:r>
            <a:r>
              <a:rPr kumimoji="0" lang="nl-BE" sz="1200" b="1" i="1" u="none" strike="noStrike" kern="1200" cap="none" spc="0" normalizeH="0" baseline="0" noProof="0">
                <a:ln>
                  <a:noFill/>
                </a:ln>
                <a:solidFill>
                  <a:prstClr val="black"/>
                </a:solidFill>
                <a:effectLst/>
                <a:uLnTx/>
                <a:uFillTx/>
                <a:latin typeface="Calibri"/>
                <a:ea typeface="+mn-ea"/>
                <a:cs typeface="+mn-cs"/>
              </a:rPr>
              <a:t> Turnhout 22/10/20; AR onbekend)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solidFill>
              <a:effectLst/>
              <a:uLnTx/>
              <a:uFillTx/>
              <a:latin typeface="Calibri"/>
              <a:ea typeface="+mn-ea"/>
              <a:cs typeface="+mn-cs"/>
            </a:endParaRPr>
          </a:p>
          <a:p>
            <a:r>
              <a:rPr lang="nl-BE" sz="1200" b="0" i="0" u="none" strike="noStrike" kern="1200" baseline="0">
                <a:solidFill>
                  <a:schemeClr val="tx1"/>
                </a:solidFill>
                <a:latin typeface="+mn-lt"/>
                <a:ea typeface="+mn-ea"/>
                <a:cs typeface="+mn-cs"/>
              </a:rPr>
              <a:t>De kandidatuur van een werknemer in het vrij gesubsidieerd onderwijs die het voorwerp uitmaakte van een terbeschikkingstelling bij wijze van tuchtmaatregel voor een duur van 3 jaar die eindigde op 20/2/18 werd niet aanzien als rechtsmisbruik.</a:t>
            </a:r>
          </a:p>
          <a:p>
            <a:r>
              <a:rPr lang="nl-BE" sz="1200" b="0" i="0" u="none" strike="noStrike" kern="1200" baseline="0">
                <a:solidFill>
                  <a:schemeClr val="tx1"/>
                </a:solidFill>
                <a:latin typeface="+mn-lt"/>
                <a:ea typeface="+mn-ea"/>
                <a:cs typeface="+mn-cs"/>
              </a:rPr>
              <a:t>Dat hij bij verkiezing zijn mandaat niet zou kunnen uitoefenen de eerste 2 jaar staat trouwens niet in de wetgeving want uitoefening functie en mandaat zijn 2 verschillende zaken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Nijvel 26/4/16)</a:t>
            </a:r>
          </a:p>
          <a:p>
            <a:r>
              <a:rPr lang="nl-BE" sz="1200" b="0" i="0" u="none" strike="noStrike" kern="1200" baseline="0">
                <a:solidFill>
                  <a:schemeClr val="tx1"/>
                </a:solidFill>
                <a:latin typeface="+mn-lt"/>
                <a:ea typeface="+mn-ea"/>
                <a:cs typeface="+mn-cs"/>
              </a:rPr>
              <a:t>Kantoor Claeys stel evenwel mandaat is </a:t>
            </a:r>
            <a:r>
              <a:rPr lang="nl-BE" sz="1200" b="0" i="0" u="none" strike="noStrike" kern="1200" baseline="0" err="1">
                <a:solidFill>
                  <a:schemeClr val="tx1"/>
                </a:solidFill>
                <a:latin typeface="+mn-lt"/>
                <a:ea typeface="+mn-ea"/>
                <a:cs typeface="+mn-cs"/>
              </a:rPr>
              <a:t>accessorum</a:t>
            </a:r>
            <a:r>
              <a:rPr lang="nl-BE" sz="1200" b="0" i="0" u="none" strike="noStrike" kern="1200" baseline="0">
                <a:solidFill>
                  <a:schemeClr val="tx1"/>
                </a:solidFill>
                <a:latin typeface="+mn-lt"/>
                <a:ea typeface="+mn-ea"/>
                <a:cs typeface="+mn-cs"/>
              </a:rPr>
              <a:t> AO– AO geschorst dus geen uitoefening mandaat mogelijk???</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Kandidatuur van WN gestapt in eindeloopbaanregeling met volledige vrijstelling prestaties tot pensioen zijnde 1/5/18 is rechtsmisbruik want is gelet op de verwijdering van de werkplaats niet in het belang van de WN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BXL 27/4/16)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WN stelde zich kandidaat in 2000 niettegenstaande zijn arbeidsovereenkomst al geschorst was sinds mei 1996 in het kader van een procedure op grond van de wet van 91 tot erkenning van de dringende reden--- rechtsmisbruik want betrokkene wist dat hij geen mandaat kon uitoefenen (Cas 24/9/01)</a:t>
            </a:r>
          </a:p>
          <a:p>
            <a:r>
              <a:rPr lang="nl-BE" sz="1200" b="0" i="0" u="none" strike="noStrike" kern="1200" baseline="0">
                <a:solidFill>
                  <a:schemeClr val="tx1"/>
                </a:solidFill>
                <a:latin typeface="+mn-lt"/>
                <a:ea typeface="+mn-ea"/>
                <a:cs typeface="+mn-cs"/>
              </a:rPr>
              <a:t>WN stelde zich kandidaat bij verkiezingen en de hangende procedure tot erkenning van de dringende reden in zijn hoofde was geschorst ingevolge een strafklacht--- rechtsmisbruik want kan zijn mandaat niet uitoefenen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Doornik 16/4/12)</a:t>
            </a:r>
          </a:p>
          <a:p>
            <a:r>
              <a:rPr lang="nl-BE" sz="1200" b="0" i="0" u="none" strike="noStrike" kern="1200" baseline="0">
                <a:solidFill>
                  <a:schemeClr val="tx1"/>
                </a:solidFill>
                <a:latin typeface="+mn-lt"/>
                <a:ea typeface="+mn-ea"/>
                <a:cs typeface="+mn-cs"/>
              </a:rPr>
              <a:t>Andere rechtspraak zoals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Bergen 29/3/00 en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Antwerpen 13/4/12 beslisten tot geen rechtsmisbruik bij schorsing in toepassing van de wet van 91</a:t>
            </a:r>
          </a:p>
          <a:p>
            <a:endParaRPr lang="nl-BE" sz="1200" b="1" i="0" u="none" strike="noStrike" kern="1200" baseline="0">
              <a:solidFill>
                <a:schemeClr val="tx1"/>
              </a:solidFill>
              <a:latin typeface="+mn-lt"/>
              <a:ea typeface="+mn-ea"/>
              <a:cs typeface="+mn-cs"/>
            </a:endParaRPr>
          </a:p>
          <a:p>
            <a:r>
              <a:rPr lang="nl-BE" sz="1200" b="1" i="0" u="none" strike="noStrike" kern="1200" baseline="0">
                <a:solidFill>
                  <a:schemeClr val="tx1"/>
                </a:solidFill>
                <a:latin typeface="+mn-lt"/>
                <a:ea typeface="+mn-ea"/>
                <a:cs typeface="+mn-cs"/>
              </a:rPr>
              <a:t>Ontslag tijdens occulte periode</a:t>
            </a:r>
          </a:p>
          <a:p>
            <a:endParaRPr lang="nl-BE" sz="1200" b="1"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WN werd ontslagen om dringende reden omwille van het meedelen in een beenhouwerij dat het Covidvirus verspreid was in het ziekenhuis waarin hij tewerkgesteld was, Op 6/3 was de lijst ingediend op de website van de FOD met die werknemer er op. Op 9/3 werd hij ontslagen om dringende reden en nadien werd de re-integratie gevraagd waarop ingegaan werd samen met het opstarten van een procedure in toepassing van de wet van ’91,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WG roept rechtsmisbreuk in omdat de kandidatuur werd gesteld om het ontslag ongedaan te maken,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Uit de voorgebrachte stukken (kandidatenfiche) leidt de </a:t>
            </a:r>
            <a:r>
              <a:rPr kumimoji="0" lang="nl-BE" sz="1200" b="1" i="1" u="none" strike="noStrike" kern="1200" cap="none" spc="0" normalizeH="0" baseline="0" noProof="0" err="1">
                <a:ln>
                  <a:noFill/>
                </a:ln>
                <a:solidFill>
                  <a:prstClr val="black"/>
                </a:solidFill>
                <a:effectLst/>
                <a:uLnTx/>
                <a:uFillTx/>
                <a:latin typeface="Calibri"/>
                <a:ea typeface="+mn-ea"/>
                <a:cs typeface="+mn-cs"/>
              </a:rPr>
              <a:t>rb</a:t>
            </a:r>
            <a:r>
              <a:rPr kumimoji="0" lang="nl-BE" sz="1200" b="1" i="1" u="none" strike="noStrike" kern="1200" cap="none" spc="0" normalizeH="0" baseline="0" noProof="0">
                <a:ln>
                  <a:noFill/>
                </a:ln>
                <a:solidFill>
                  <a:prstClr val="black"/>
                </a:solidFill>
                <a:effectLst/>
                <a:uLnTx/>
                <a:uFillTx/>
                <a:latin typeface="Calibri"/>
                <a:ea typeface="+mn-ea"/>
                <a:cs typeface="+mn-cs"/>
              </a:rPr>
              <a:t> af dat de kandidatuur voorafging aan het ontslag.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Het klopt dat de WN tijdens een gesprek op vraag van de syndicale delegatie op 6/3 geen gewag gemaakt heeft van zijn kandidatuur doch de WG moet volgens de geest van de wet niet geïnformeerd worden over de kandidatuur voor de neerlegging van de kandidatenlijst. Conclusie: geen rechtsmisbruik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Luik 23/10/20; AR 20/2775)  </a:t>
            </a:r>
          </a:p>
          <a:p>
            <a:endParaRPr lang="nl-BE" sz="1200" b="1"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WN in dienst sinds 8/15 wordt ontslagen en zou voor de eerste keer kandidaat zijn.</a:t>
            </a:r>
          </a:p>
          <a:p>
            <a:r>
              <a:rPr lang="nl-BE" sz="1200" b="0" i="0" u="none" strike="noStrike" kern="1200" baseline="0">
                <a:solidFill>
                  <a:schemeClr val="tx1"/>
                </a:solidFill>
                <a:latin typeface="+mn-lt"/>
                <a:ea typeface="+mn-ea"/>
                <a:cs typeface="+mn-cs"/>
              </a:rPr>
              <a:t>Dat WG tot ontslag was overgegaan (tijdens de occulte periode) kan geen invloed hebben op het vervullen van de verkiesbaarheidsvoorwaarden.</a:t>
            </a:r>
          </a:p>
          <a:p>
            <a:r>
              <a:rPr lang="nl-BE" sz="1200" b="0" i="0" u="none" strike="noStrike" kern="1200" baseline="0">
                <a:solidFill>
                  <a:schemeClr val="tx1"/>
                </a:solidFill>
                <a:latin typeface="+mn-lt"/>
                <a:ea typeface="+mn-ea"/>
                <a:cs typeface="+mn-cs"/>
              </a:rPr>
              <a:t>In </a:t>
            </a:r>
            <a:r>
              <a:rPr lang="nl-BE" sz="1200" b="0" i="0" u="none" strike="noStrike" kern="1200" baseline="0" err="1">
                <a:solidFill>
                  <a:schemeClr val="tx1"/>
                </a:solidFill>
                <a:latin typeface="+mn-lt"/>
                <a:ea typeface="+mn-ea"/>
                <a:cs typeface="+mn-cs"/>
              </a:rPr>
              <a:t>casu</a:t>
            </a:r>
            <a:r>
              <a:rPr lang="nl-BE" sz="1200" b="0" i="0" u="none" strike="noStrike" kern="1200" baseline="0">
                <a:solidFill>
                  <a:schemeClr val="tx1"/>
                </a:solidFill>
                <a:latin typeface="+mn-lt"/>
                <a:ea typeface="+mn-ea"/>
                <a:cs typeface="+mn-cs"/>
              </a:rPr>
              <a:t> haalde de WN als commercieel afgevaardigde veel slechtere cijfers als zijn collega’s, had nooit belangstelling getoond voor vertegenwoordigers WN (??? Nog maar paar maanden in dienst), verklaring 28 WN dat ze nooit contact hadden met hem---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Charleroi 18/5/16)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De </a:t>
            </a:r>
            <a:r>
              <a:rPr lang="nl-BE" sz="1200" b="0" i="0" u="none" strike="noStrike" kern="1200" baseline="0" err="1">
                <a:solidFill>
                  <a:schemeClr val="tx1"/>
                </a:solidFill>
                <a:latin typeface="+mn-lt"/>
                <a:ea typeface="+mn-ea"/>
                <a:cs typeface="+mn-cs"/>
              </a:rPr>
              <a:t>rb</a:t>
            </a:r>
            <a:r>
              <a:rPr lang="nl-BE" sz="1200" b="0" i="0" u="none" strike="noStrike" kern="1200" baseline="0">
                <a:solidFill>
                  <a:schemeClr val="tx1"/>
                </a:solidFill>
                <a:latin typeface="+mn-lt"/>
                <a:ea typeface="+mn-ea"/>
                <a:cs typeface="+mn-cs"/>
              </a:rPr>
              <a:t> ziet niet in waarom de vakorganisatie het risico zou nemen fraude te plegen een kandidatuur te antidateren,</a:t>
            </a:r>
          </a:p>
          <a:p>
            <a:r>
              <a:rPr lang="nl-BE" sz="1200" b="0" i="0" u="none" strike="noStrike" kern="1200" baseline="0">
                <a:solidFill>
                  <a:schemeClr val="tx1"/>
                </a:solidFill>
                <a:latin typeface="+mn-lt"/>
                <a:ea typeface="+mn-ea"/>
                <a:cs typeface="+mn-cs"/>
              </a:rPr>
              <a:t>In een voorgebrachte mail aan de vakbond stelde de WN zijn kandidatuur te handhaven.</a:t>
            </a:r>
          </a:p>
          <a:p>
            <a:r>
              <a:rPr lang="nl-BE" sz="1200" b="0" i="0" u="none" strike="noStrike" kern="1200" baseline="0">
                <a:solidFill>
                  <a:schemeClr val="tx1"/>
                </a:solidFill>
                <a:latin typeface="+mn-lt"/>
                <a:ea typeface="+mn-ea"/>
                <a:cs typeface="+mn-cs"/>
              </a:rPr>
              <a:t>Uit de verschillende verklaringen (grootste deel van directie) achteraf voorgelegd tijdens de procedure kan niet afgeleid worden dat WN moest vrezen ontslagen te worden + WN had herplaatsing gevraagd--- geen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Binche 2/5/16)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WN levert het bewijs dat hij zich kandidaat stelde op 8/12/15 en werd slechts ontslagen op 22/2/16,</a:t>
            </a:r>
          </a:p>
          <a:p>
            <a:r>
              <a:rPr lang="nl-BE" sz="1200" b="0" i="0" u="none" strike="noStrike" kern="1200" baseline="0">
                <a:solidFill>
                  <a:schemeClr val="tx1"/>
                </a:solidFill>
                <a:latin typeface="+mn-lt"/>
                <a:ea typeface="+mn-ea"/>
                <a:cs typeface="+mn-cs"/>
              </a:rPr>
              <a:t>Er wordt niet bewezen dat hij op het ogenblik van zijn kandidaatstelling wist dat zijn ontslag nakend was hoewel het wel aannemelijk is dat hij zich zorgen maakte of er verder financiële middelen zouden zijn (onderwijsinstelling) om zijn verdere tewerkstelling te garanderen,</a:t>
            </a:r>
          </a:p>
          <a:p>
            <a:r>
              <a:rPr lang="nl-BE" sz="1200" b="0" i="0" u="none" strike="noStrike" kern="1200" baseline="0">
                <a:solidFill>
                  <a:schemeClr val="tx1"/>
                </a:solidFill>
                <a:latin typeface="+mn-lt"/>
                <a:ea typeface="+mn-ea"/>
                <a:cs typeface="+mn-cs"/>
              </a:rPr>
              <a:t>Nam in het verleden reeds deel aan syndicale acties– geen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Brussel 27/4/16)</a:t>
            </a:r>
          </a:p>
          <a:p>
            <a:endParaRPr lang="nl-BE" sz="1200" b="1" i="0" u="none" strike="noStrike" kern="1200" baseline="0">
              <a:solidFill>
                <a:schemeClr val="tx1"/>
              </a:solidFill>
              <a:latin typeface="+mn-lt"/>
              <a:ea typeface="+mn-ea"/>
              <a:cs typeface="+mn-cs"/>
            </a:endParaRPr>
          </a:p>
          <a:p>
            <a:r>
              <a:rPr lang="nl-BE" sz="1200" b="1" i="0" u="none" strike="noStrike" kern="1200" baseline="0">
                <a:solidFill>
                  <a:schemeClr val="tx1"/>
                </a:solidFill>
                <a:latin typeface="+mn-lt"/>
                <a:ea typeface="+mn-ea"/>
                <a:cs typeface="+mn-cs"/>
              </a:rPr>
              <a:t>Ontslag wegens dringende reden</a:t>
            </a:r>
          </a:p>
          <a:p>
            <a:r>
              <a:rPr lang="nl-BE" sz="1200" b="0" i="0" u="none" strike="noStrike" kern="1200" baseline="0">
                <a:solidFill>
                  <a:schemeClr val="tx1"/>
                </a:solidFill>
                <a:latin typeface="+mn-lt"/>
                <a:ea typeface="+mn-ea"/>
                <a:cs typeface="+mn-cs"/>
              </a:rPr>
              <a:t>Het feit op zich dat de kandidatuurstelling na het ontslag om dringende reden werd ingediend volstaat niet om rechtsmisbruik te weerhouden.</a:t>
            </a:r>
          </a:p>
          <a:p>
            <a:r>
              <a:rPr lang="nl-BE" sz="1200" b="0" i="0" u="none" strike="noStrike" kern="1200" baseline="0">
                <a:solidFill>
                  <a:schemeClr val="tx1"/>
                </a:solidFill>
                <a:latin typeface="+mn-lt"/>
                <a:ea typeface="+mn-ea"/>
                <a:cs typeface="+mn-cs"/>
              </a:rPr>
              <a:t>Er dient bewezen te worden dat betrokkene zich geen kandidaat zou hebben gesteld indien hij niet ontslagen was. Dat de WN nog geen keuze had gemaakt voor welk orgaan is irrelevant,</a:t>
            </a:r>
          </a:p>
          <a:p>
            <a:r>
              <a:rPr lang="nl-BE" sz="1200" b="0" i="0" u="none" strike="noStrike" kern="1200" baseline="0">
                <a:solidFill>
                  <a:schemeClr val="tx1"/>
                </a:solidFill>
                <a:latin typeface="+mn-lt"/>
                <a:ea typeface="+mn-ea"/>
                <a:cs typeface="+mn-cs"/>
              </a:rPr>
              <a:t>Kandidaatstelling is weliswaar een eenzijdig stuk doch maakt niet het voorwerp uit van een procedure valsheid in geschrifte.</a:t>
            </a:r>
          </a:p>
          <a:p>
            <a:r>
              <a:rPr lang="nl-BE" sz="1200" b="0" i="0" u="none" strike="noStrike" kern="1200" baseline="0">
                <a:solidFill>
                  <a:schemeClr val="tx1"/>
                </a:solidFill>
                <a:latin typeface="+mn-lt"/>
                <a:ea typeface="+mn-ea"/>
                <a:cs typeface="+mn-cs"/>
              </a:rPr>
              <a:t>Het loutere feit dat de  WG om gegronde redenen overging tot ontslag om dringende reden bewijst op zich niet dat er sprake is van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Gent 21/4/16</a:t>
            </a:r>
            <a:r>
              <a:rPr lang="nl-BE" sz="1200" b="0" i="1" u="none" strike="noStrike" kern="1200" baseline="0">
                <a:solidFill>
                  <a:schemeClr val="tx1"/>
                </a:solidFill>
                <a:latin typeface="+mn-lt"/>
                <a:ea typeface="+mn-ea"/>
                <a:cs typeface="+mn-cs"/>
              </a:rPr>
              <a:t>)</a:t>
            </a:r>
          </a:p>
          <a:p>
            <a:endParaRPr lang="nl-BE" sz="1200" b="0" i="1"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WN ontslagen om dringende reden en pas op de laatste dag kandidaat. Hij was tot dan aangesloten bij de ACLVB en had deelgenomen aan vergaderingen ABVV---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Charleroi 8/1/10)</a:t>
            </a:r>
          </a:p>
          <a:p>
            <a:endParaRPr lang="nl-BE" sz="1200" b="1" i="0" u="none" strike="noStrike" kern="1200" baseline="0">
              <a:solidFill>
                <a:schemeClr val="tx1"/>
              </a:solidFill>
              <a:latin typeface="+mn-lt"/>
              <a:ea typeface="+mn-ea"/>
              <a:cs typeface="+mn-cs"/>
            </a:endParaRPr>
          </a:p>
          <a:p>
            <a:r>
              <a:rPr lang="nl-BE" sz="1200" b="1" i="0" u="none" strike="noStrike" kern="1200" baseline="0">
                <a:solidFill>
                  <a:schemeClr val="tx1"/>
                </a:solidFill>
                <a:latin typeface="+mn-lt"/>
                <a:ea typeface="+mn-ea"/>
                <a:cs typeface="+mn-cs"/>
              </a:rPr>
              <a:t>Kandidaat om ontslag te vermijden of duurder te maken</a:t>
            </a:r>
          </a:p>
          <a:p>
            <a:endParaRPr lang="nl-BE" sz="1200" b="1"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WN had reeds in december contact met de vakbond en was ingeschreven voor opleidingen die niet konden doorgaan omwille van Corona. </a:t>
            </a:r>
            <a:r>
              <a:rPr kumimoji="0" lang="nl-BE" sz="1200" b="1" i="1" u="none" strike="noStrike" kern="1200" cap="none" spc="0" normalizeH="0" baseline="0" noProof="0" err="1">
                <a:ln>
                  <a:noFill/>
                </a:ln>
                <a:solidFill>
                  <a:prstClr val="black"/>
                </a:solidFill>
                <a:effectLst/>
                <a:uLnTx/>
                <a:uFillTx/>
                <a:latin typeface="Calibri"/>
                <a:ea typeface="+mn-ea"/>
                <a:cs typeface="+mn-cs"/>
              </a:rPr>
              <a:t>Sat</a:t>
            </a:r>
            <a:r>
              <a:rPr kumimoji="0" lang="nl-BE" sz="1200" b="1" i="1" u="none" strike="noStrike" kern="1200" cap="none" spc="0" normalizeH="0" baseline="0" noProof="0">
                <a:ln>
                  <a:noFill/>
                </a:ln>
                <a:solidFill>
                  <a:prstClr val="black"/>
                </a:solidFill>
                <a:effectLst/>
                <a:uLnTx/>
                <a:uFillTx/>
                <a:latin typeface="Calibri"/>
                <a:ea typeface="+mn-ea"/>
                <a:cs typeface="+mn-cs"/>
              </a:rPr>
              <a:t> hij voorheen geen blijk gaf van interesse in het syndicaal leven is irrelevant. Dat het conflict met mevrouw x heeft meegespeeld om zich kandidaat te stellen is mogelijk doch het is aan de WG om te bewijzen dat indien dat conflict zich niet voorgedaan had betrokkene zich nooit kandidaat zou gesteld hebben. Voor zover het al bewezen is dat hij gedweept zou hebben met zijn ontslagbescherming valt niet uit te sluiten dat dit eerder een ontlading was vanuit de opluchting dat het conflict ontmijnd was eerder dan een bewijs dat de ontslagbescherming zijn enige motivatie was voor zijn kandidatuur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Antwerpen 2/11/20; AR 20/2309)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1" i="0" u="none" strike="noStrike" kern="1200" cap="none" spc="0" normalizeH="0" baseline="0" noProof="0">
              <a:ln>
                <a:noFill/>
              </a:ln>
              <a:solidFill>
                <a:prstClr val="black"/>
              </a:solidFill>
              <a:effectLst/>
              <a:uLnTx/>
              <a:uFillTx/>
              <a:latin typeface="Calibri"/>
              <a:ea typeface="+mn-ea"/>
              <a:cs typeface="+mn-cs"/>
            </a:endParaRPr>
          </a:p>
          <a:p>
            <a:r>
              <a:rPr lang="nl-BE" sz="1200" b="0" i="0" u="none" strike="noStrike" kern="1200" baseline="0">
                <a:solidFill>
                  <a:schemeClr val="tx1"/>
                </a:solidFill>
                <a:latin typeface="+mn-lt"/>
                <a:ea typeface="+mn-ea"/>
                <a:cs typeface="+mn-cs"/>
              </a:rPr>
              <a:t>Een vakorganisatie dient lijst in met 1 kandidaat waarbij WG en tal van werknemers verklaren dat het uitsluitend voor de bescherming was omdat de functie bedreigd was en betrokkene nooit syndicaal actief was </a:t>
            </a:r>
          </a:p>
          <a:p>
            <a:r>
              <a:rPr lang="nl-BE" sz="1200" b="0" i="0" u="none" strike="noStrike" kern="1200" baseline="0">
                <a:solidFill>
                  <a:schemeClr val="tx1"/>
                </a:solidFill>
                <a:latin typeface="+mn-lt"/>
                <a:ea typeface="+mn-ea"/>
                <a:cs typeface="+mn-cs"/>
              </a:rPr>
              <a:t>Het weigeren van een kandidaat moet voorbehouden worden voor duidelijke quasi onbetwistbare situaties waaruit duidelijk blijkt dat de kandidatuur niet ingegeven is uit zorg voor de werking van de overlegorganen en dat de WN als hij verkozen is zijn taak niet zou vervullen--- geen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Luik 4/5/16)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De melding aan zijn supervisor dat hij niet meer geïnteresseerd was zijn werk uit te oefenen en zijn  vraag om een substantiële loonsverhoging zijn niet voldoende om te stellen dat de kandidatuur ingegeven was door ontslagbescherming.</a:t>
            </a:r>
          </a:p>
          <a:p>
            <a:r>
              <a:rPr lang="nl-BE" sz="1200" b="0" i="0" u="none" strike="noStrike" kern="1200" baseline="0">
                <a:solidFill>
                  <a:schemeClr val="tx1"/>
                </a:solidFill>
                <a:latin typeface="+mn-lt"/>
                <a:ea typeface="+mn-ea"/>
                <a:cs typeface="+mn-cs"/>
              </a:rPr>
              <a:t>Zijn mails aan het voltallig personeel waarin hij de problemen aankaart m.b.t. zijn </a:t>
            </a:r>
            <a:r>
              <a:rPr lang="nl-BE" sz="1200" b="0" i="0" u="none" strike="noStrike" kern="1200" baseline="0" err="1">
                <a:solidFill>
                  <a:schemeClr val="tx1"/>
                </a:solidFill>
                <a:latin typeface="+mn-lt"/>
                <a:ea typeface="+mn-ea"/>
                <a:cs typeface="+mn-cs"/>
              </a:rPr>
              <a:t>burn</a:t>
            </a:r>
            <a:r>
              <a:rPr lang="nl-BE" sz="1200" b="0" i="0" u="none" strike="noStrike" kern="1200" baseline="0">
                <a:solidFill>
                  <a:schemeClr val="tx1"/>
                </a:solidFill>
                <a:latin typeface="+mn-lt"/>
                <a:ea typeface="+mn-ea"/>
                <a:cs typeface="+mn-cs"/>
              </a:rPr>
              <a:t> out hebben niet tot doel zijn eigen situatie te belichten doch moeten gezien worden als een vaststelling dat de arbeidsomstandigheden niet optimaal waren en hij zich tot doel stelde om dit, als potentieel afgevaardigde van het comité, aan te kaarten--- geen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Brussel 30/5/16)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Uit de voorgelegde evaluaties en werkpunten die betrekking hadden op een kandidaat kan geen rechtsmisbruik afgeleid worden.</a:t>
            </a:r>
          </a:p>
          <a:p>
            <a:r>
              <a:rPr lang="nl-BE" sz="1200" b="0" i="0" u="none" strike="noStrike" kern="1200" baseline="0">
                <a:solidFill>
                  <a:schemeClr val="tx1"/>
                </a:solidFill>
                <a:latin typeface="+mn-lt"/>
                <a:ea typeface="+mn-ea"/>
                <a:cs typeface="+mn-cs"/>
              </a:rPr>
              <a:t>De score D is immers geen laatste waarschuwing voor ontslag doch wel een actieplan met snellere opvolging,</a:t>
            </a:r>
          </a:p>
          <a:p>
            <a:r>
              <a:rPr lang="nl-BE" sz="1200" b="0" i="0" u="none" strike="noStrike" kern="1200" baseline="0">
                <a:solidFill>
                  <a:schemeClr val="tx1"/>
                </a:solidFill>
                <a:latin typeface="+mn-lt"/>
                <a:ea typeface="+mn-ea"/>
                <a:cs typeface="+mn-cs"/>
              </a:rPr>
              <a:t>Nadat hij tijdens een informeel gesprek laat vallen zich eventueel kandidaat te zullen stellen krijgt hij een E (laatste waarschuwing)</a:t>
            </a:r>
          </a:p>
          <a:p>
            <a:r>
              <a:rPr lang="nl-BE" sz="1200" b="0" i="0" u="none" strike="noStrike" kern="1200" baseline="0">
                <a:solidFill>
                  <a:schemeClr val="tx1"/>
                </a:solidFill>
                <a:latin typeface="+mn-lt"/>
                <a:ea typeface="+mn-ea"/>
                <a:cs typeface="+mn-cs"/>
              </a:rPr>
              <a:t>De speculaties dat hij enkel kandidaat is voor de bescherming worden niet gestaafd--- geldige kandidaat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Brussel 29/4/16)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De verklaring van 2 hiërarchische oversten dat de kandidaat hun gezegd had dat hij zulks deed om eens goed tegen de schenen van de WG te schoppen is niet op zich abusief.</a:t>
            </a:r>
          </a:p>
          <a:p>
            <a:r>
              <a:rPr lang="nl-BE" sz="1200" b="0" i="0" u="none" strike="noStrike" kern="1200" baseline="0">
                <a:solidFill>
                  <a:schemeClr val="tx1"/>
                </a:solidFill>
                <a:latin typeface="+mn-lt"/>
                <a:ea typeface="+mn-ea"/>
                <a:cs typeface="+mn-cs"/>
              </a:rPr>
              <a:t>Het is eigenaardig dat zij na kennisname van de kandidatuur hem ondervroegen over zijn verkiezingsprogramma.</a:t>
            </a:r>
          </a:p>
          <a:p>
            <a:r>
              <a:rPr lang="nl-BE" sz="1200" b="0" i="0" u="none" strike="noStrike" kern="1200" baseline="0">
                <a:solidFill>
                  <a:schemeClr val="tx1"/>
                </a:solidFill>
                <a:latin typeface="+mn-lt"/>
                <a:ea typeface="+mn-ea"/>
                <a:cs typeface="+mn-cs"/>
              </a:rPr>
              <a:t>Dat hij tot aan zijn kandidatuur geen opleidingen of vormingen bij zijn vakorganisatie volgde is logisch vermits dit al een indicatie zou zijn van een mogelijke kandidatuur terwijl hij nog niet geniet van bescherming </a:t>
            </a:r>
          </a:p>
          <a:p>
            <a:r>
              <a:rPr lang="nl-BE" sz="1200" b="0" i="0" u="none" strike="noStrike" kern="1200" baseline="0">
                <a:solidFill>
                  <a:schemeClr val="tx1"/>
                </a:solidFill>
                <a:latin typeface="+mn-lt"/>
                <a:ea typeface="+mn-ea"/>
                <a:cs typeface="+mn-cs"/>
              </a:rPr>
              <a:t>Ook het feit dat eerste verweerder pas op 57-jarige leeftijd tot een kandidatuur bij de sociale verkiezingen komt is niet verdacht– geen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Kortrijk 26/4/16)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WG telefoneerde naar de WN dat hij zou ontslagen worden en WN antwoordde dan stel ik mij kandidaat.</a:t>
            </a:r>
          </a:p>
          <a:p>
            <a:r>
              <a:rPr lang="nl-BE" sz="1200" b="0" i="0" u="none" strike="noStrike" kern="1200" baseline="0">
                <a:solidFill>
                  <a:schemeClr val="tx1"/>
                </a:solidFill>
                <a:latin typeface="+mn-lt"/>
                <a:ea typeface="+mn-ea"/>
                <a:cs typeface="+mn-cs"/>
              </a:rPr>
              <a:t>Uit het mailverkeer bleek dat de kandidaatstelling overwogen werd na het ontslag---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Leuven 20/4/12)</a:t>
            </a:r>
          </a:p>
          <a:p>
            <a:endParaRPr lang="nl-BE" sz="1200" b="0" i="0" u="none" strike="noStrike" kern="1200" baseline="0">
              <a:solidFill>
                <a:schemeClr val="tx1"/>
              </a:solidFill>
              <a:latin typeface="+mn-lt"/>
              <a:ea typeface="+mn-ea"/>
              <a:cs typeface="+mn-cs"/>
            </a:endParaRPr>
          </a:p>
          <a:p>
            <a:r>
              <a:rPr lang="nl-BE" sz="1200" b="1" i="0" u="none" strike="noStrike" kern="1200" baseline="0">
                <a:solidFill>
                  <a:schemeClr val="tx1"/>
                </a:solidFill>
                <a:latin typeface="+mn-lt"/>
                <a:ea typeface="+mn-ea"/>
                <a:cs typeface="+mn-cs"/>
              </a:rPr>
              <a:t>Herstructurering</a:t>
            </a:r>
          </a:p>
          <a:p>
            <a:r>
              <a:rPr lang="nl-BE" sz="1200" b="0" i="0" u="none" strike="noStrike" kern="1200" baseline="0">
                <a:solidFill>
                  <a:schemeClr val="tx1"/>
                </a:solidFill>
                <a:latin typeface="+mn-lt"/>
                <a:ea typeface="+mn-ea"/>
                <a:cs typeface="+mn-cs"/>
              </a:rPr>
              <a:t>Een onderneming kondigt in 1/16 aan dat zij een contract heeft verloren en die activiteit stelt 12 WN te werk.</a:t>
            </a:r>
          </a:p>
          <a:p>
            <a:r>
              <a:rPr lang="nl-BE" sz="1200" b="0" i="0" u="none" strike="noStrike" kern="1200" baseline="0">
                <a:solidFill>
                  <a:schemeClr val="tx1"/>
                </a:solidFill>
                <a:latin typeface="+mn-lt"/>
                <a:ea typeface="+mn-ea"/>
                <a:cs typeface="+mn-cs"/>
              </a:rPr>
              <a:t> Acht van de 12 betrokken WN worden door 1 vakorganisatie als kandidaat voorgedragen---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Brussel 27/4/16)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Een werkneemster stelde zich kandidaat nadat zij op de hoogte was gesteld van de stopzetting van het verzekeringsproduct </a:t>
            </a:r>
            <a:r>
              <a:rPr lang="nl-BE" sz="1200" b="0" i="0" u="none" strike="noStrike" kern="1200" baseline="0" err="1">
                <a:solidFill>
                  <a:schemeClr val="tx1"/>
                </a:solidFill>
                <a:latin typeface="+mn-lt"/>
                <a:ea typeface="+mn-ea"/>
                <a:cs typeface="+mn-cs"/>
              </a:rPr>
              <a:t>Lifeline</a:t>
            </a:r>
            <a:r>
              <a:rPr lang="nl-BE" sz="1200" b="0" i="0" u="none" strike="noStrike" kern="1200" baseline="0">
                <a:solidFill>
                  <a:schemeClr val="tx1"/>
                </a:solidFill>
                <a:latin typeface="+mn-lt"/>
                <a:ea typeface="+mn-ea"/>
                <a:cs typeface="+mn-cs"/>
              </a:rPr>
              <a:t> en het ontslag van alle personeelsleden verbonden</a:t>
            </a:r>
          </a:p>
          <a:p>
            <a:r>
              <a:rPr lang="nl-BE" sz="1200" b="0" i="0" u="none" strike="noStrike" kern="1200" baseline="0">
                <a:solidFill>
                  <a:schemeClr val="tx1"/>
                </a:solidFill>
                <a:latin typeface="+mn-lt"/>
                <a:ea typeface="+mn-ea"/>
                <a:cs typeface="+mn-cs"/>
              </a:rPr>
              <a:t>aan die activiteit met inbegrip dus van haar AO.</a:t>
            </a:r>
          </a:p>
          <a:p>
            <a:r>
              <a:rPr lang="nl-BE" sz="1200" b="0" i="0" u="none" strike="noStrike" kern="1200" baseline="0">
                <a:solidFill>
                  <a:schemeClr val="tx1"/>
                </a:solidFill>
                <a:latin typeface="+mn-lt"/>
                <a:ea typeface="+mn-ea"/>
                <a:cs typeface="+mn-cs"/>
              </a:rPr>
              <a:t>Zij had voorafgaand aan de mededeling van de stopzetting nooit enige interesse getoond in de uitoefening van een mandaat als personeelsafgevaardigde–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Brussel 3/5/16)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Een onderneming kondigt aan dat een volledige dienst, die drie werknemers tewerkstelt, naar Portugal zal worden verplaatst in de loop van het jaar 2016.</a:t>
            </a:r>
          </a:p>
          <a:p>
            <a:r>
              <a:rPr lang="nl-BE" sz="1200" b="0" i="0" u="none" strike="noStrike" kern="1200" baseline="0">
                <a:solidFill>
                  <a:schemeClr val="tx1"/>
                </a:solidFill>
                <a:latin typeface="+mn-lt"/>
                <a:ea typeface="+mn-ea"/>
                <a:cs typeface="+mn-cs"/>
              </a:rPr>
              <a:t>Het plan voorzag dat bij weigering overplaatsing naar Portugal prioriteit zou gegeven worden aan interne herplaatsing waar geen van de drie interesse in had,</a:t>
            </a:r>
          </a:p>
          <a:p>
            <a:r>
              <a:rPr lang="nl-BE" sz="1200" b="0" i="0" u="none" strike="noStrike" kern="1200" baseline="0">
                <a:solidFill>
                  <a:schemeClr val="tx1"/>
                </a:solidFill>
                <a:latin typeface="+mn-lt"/>
                <a:ea typeface="+mn-ea"/>
                <a:cs typeface="+mn-cs"/>
              </a:rPr>
              <a:t>De 3 WN worden voorgedragen als kandidaat---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Brussel 20/4/16)</a:t>
            </a:r>
            <a:endParaRPr lang="nl-BE" b="0" i="0" u="sng"/>
          </a:p>
          <a:p>
            <a:pPr marL="0" indent="0">
              <a:buFontTx/>
              <a:buNone/>
            </a:pPr>
            <a:endParaRPr lang="nl-BE" sz="1200" b="0" i="0" u="none" strike="noStrike" kern="1200" baseline="0">
              <a:solidFill>
                <a:schemeClr val="tx1"/>
              </a:solidFill>
              <a:latin typeface="+mn-lt"/>
              <a:ea typeface="+mn-ea"/>
              <a:cs typeface="+mn-cs"/>
            </a:endParaRPr>
          </a:p>
        </p:txBody>
      </p:sp>
      <p:sp>
        <p:nvSpPr>
          <p:cNvPr id="4" name="Tijdelijke aanduiding voor datum 3"/>
          <p:cNvSpPr>
            <a:spLocks noGrp="1"/>
          </p:cNvSpPr>
          <p:nvPr>
            <p:ph type="dt" idx="10"/>
          </p:nvPr>
        </p:nvSpPr>
        <p:spPr/>
        <p:txBody>
          <a:bodyPr/>
          <a:lstStyle/>
          <a:p>
            <a:fld id="{96A5BFCB-915D-4045-A74E-B0034D1B6E4F}"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8</a:t>
            </a:fld>
            <a:endParaRPr lang="nl-BE"/>
          </a:p>
        </p:txBody>
      </p:sp>
    </p:spTree>
    <p:extLst>
      <p:ext uri="{BB962C8B-B14F-4D97-AF65-F5344CB8AC3E}">
        <p14:creationId xmlns:p14="http://schemas.microsoft.com/office/powerpoint/2010/main" val="36849193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In voorbeeld hierboven gaat tweede</a:t>
            </a:r>
            <a:r>
              <a:rPr lang="nl-BE" baseline="0"/>
              <a:t> mandaat naar lijst 1 en niet lijst 2 omdat bij gelijk quotiënt het mandaat gaat naar de lijst met hoogste kiescijfer </a:t>
            </a:r>
            <a:r>
              <a:rPr lang="nl-BE" baseline="0" err="1"/>
              <a:t>cfr</a:t>
            </a:r>
            <a:r>
              <a:rPr lang="nl-BE" baseline="0"/>
              <a:t> artikel 65 (lijst 1: 60 en lijst 2 : 30) </a:t>
            </a:r>
          </a:p>
          <a:p>
            <a:r>
              <a:rPr lang="nl-BE" baseline="0"/>
              <a:t>Zelfde principe toepassen op quotiënt 20 en 15</a:t>
            </a:r>
            <a:endParaRPr lang="nl-BE"/>
          </a:p>
        </p:txBody>
      </p:sp>
      <p:sp>
        <p:nvSpPr>
          <p:cNvPr id="4" name="Tijdelijke aanduiding voor datum 3"/>
          <p:cNvSpPr>
            <a:spLocks noGrp="1"/>
          </p:cNvSpPr>
          <p:nvPr>
            <p:ph type="dt" idx="10"/>
          </p:nvPr>
        </p:nvSpPr>
        <p:spPr/>
        <p:txBody>
          <a:bodyPr/>
          <a:lstStyle/>
          <a:p>
            <a:fld id="{A989158E-0113-47C7-BDCC-F611D2B04488}"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84</a:t>
            </a:fld>
            <a:endParaRPr lang="nl-BE"/>
          </a:p>
        </p:txBody>
      </p:sp>
    </p:spTree>
    <p:extLst>
      <p:ext uri="{BB962C8B-B14F-4D97-AF65-F5344CB8AC3E}">
        <p14:creationId xmlns:p14="http://schemas.microsoft.com/office/powerpoint/2010/main" val="24801935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r>
              <a:rPr lang="nl-BE" u="sng">
                <a:hlinkClick r:id="rId3" action="ppaction://hlinkfile"/>
              </a:rPr>
              <a:t>Art.</a:t>
            </a:r>
            <a:r>
              <a:rPr lang="nl-BE" u="sng"/>
              <a:t> </a:t>
            </a:r>
            <a:r>
              <a:rPr lang="nl-BE" u="sng">
                <a:hlinkClick r:id="rId4" action="ppaction://hlinkfile"/>
              </a:rPr>
              <a:t>66</a:t>
            </a:r>
            <a:r>
              <a:rPr lang="nl-BE" u="sng"/>
              <a:t>.verkiezingswet</a:t>
            </a:r>
          </a:p>
          <a:p>
            <a:r>
              <a:rPr lang="nl-BE"/>
              <a:t>De aanwijzing van de verkozen kandidaten geschiedt op de volgende wijze : wanneer het aantal kandidaten van een lijst </a:t>
            </a:r>
            <a:r>
              <a:rPr lang="nl-BE" b="1"/>
              <a:t>gelijk is aan het aantal zetels </a:t>
            </a:r>
            <a:r>
              <a:rPr lang="nl-BE"/>
              <a:t>dat aan de lijst toekomt, zijn al die kandidaten gekozen.</a:t>
            </a:r>
            <a:br>
              <a:rPr lang="nl-BE"/>
            </a:br>
            <a:r>
              <a:rPr lang="nl-BE" b="1"/>
              <a:t>Is dat aantal groter</a:t>
            </a:r>
            <a:r>
              <a:rPr lang="nl-BE"/>
              <a:t>, dan worden de zetels toegekend aan de kandidaten die in volgorde van hun voordracht het bijzonder verkiesbaarheidscijfer bereiken.</a:t>
            </a:r>
          </a:p>
          <a:p>
            <a:r>
              <a:rPr lang="nl-BE"/>
              <a:t>Zijn er nog mandaten te begeven, dan worden zij toegekend aan de kandidaten die de meeste stemmen hebben behaald. Bij gelijk stemmental is de volgorde van de voordracht beslissend.</a:t>
            </a:r>
          </a:p>
          <a:p>
            <a:endParaRPr lang="nl-BE"/>
          </a:p>
          <a:p>
            <a:r>
              <a:rPr lang="nl-BE"/>
              <a:t>Alvorens de gekozenen aan te wijzen, </a:t>
            </a:r>
            <a:r>
              <a:rPr lang="nl-BE" b="1"/>
              <a:t>kent</a:t>
            </a:r>
            <a:r>
              <a:rPr lang="nl-BE"/>
              <a:t> het hoofdstembureau aan de kandidaten individueel </a:t>
            </a:r>
            <a:r>
              <a:rPr lang="nl-BE" b="1"/>
              <a:t>de lijststemmen toe </a:t>
            </a:r>
            <a:r>
              <a:rPr lang="nl-BE"/>
              <a:t>die ten gunste van de orde van voordracht zijn uitgebracht.</a:t>
            </a:r>
            <a:br>
              <a:rPr lang="nl-BE"/>
            </a:br>
            <a:r>
              <a:rPr lang="nl-BE"/>
              <a:t>Dit aantal lijststemmen wordt verkregen door het aantal van de bovenaan op de lijst ingevulde stembiljetten te vermenigvuldigen met het aantal van de zetels door deze lijst behaald.</a:t>
            </a:r>
          </a:p>
          <a:p>
            <a:r>
              <a:rPr lang="nl-BE"/>
              <a:t>De toekenning van de lijststemmen geschiedt door overdracht : aan de naamstemmen die door de eerste kandidaat van de lijst zijn behaald, worden zoveel lijststemmen toegevoegd als nodig is om het verkiesbaarheidscijfer van die lijst te bereiken; is er een overschot, dan wordt dat op gelijke wijze toegekend aan de tweede kandidaat, en zo verder tot alle lijststemmen zijn toegekend.</a:t>
            </a:r>
          </a:p>
          <a:p>
            <a:endParaRPr lang="nl-BE"/>
          </a:p>
          <a:p>
            <a:r>
              <a:rPr lang="nl-BE"/>
              <a:t>Het bijzonder </a:t>
            </a:r>
            <a:r>
              <a:rPr lang="nl-BE" b="1"/>
              <a:t>verkiesbaarheidscijfer</a:t>
            </a:r>
            <a:r>
              <a:rPr lang="nl-BE"/>
              <a:t> van elke lijst wordt verkregen door het totaal van de in aanmerking komende stemmen te delen door het getal van de aan de lijst toegekende zetels, vermeerderd met 1.</a:t>
            </a:r>
            <a:br>
              <a:rPr lang="nl-BE"/>
            </a:br>
            <a:r>
              <a:rPr lang="nl-BE"/>
              <a:t>Wanneer hierin een decimaal voorkomt, wordt het cijfer naar beneden afgerond voor een decimaal van 1 tot vier en naar boven voor een decimaal van vijf tot negen.</a:t>
            </a:r>
            <a:br>
              <a:rPr lang="nl-BE"/>
            </a:br>
            <a:r>
              <a:rPr lang="nl-BE"/>
              <a:t>Het totaal van de in aanmerking komende stemmen wordt verkregen door het aantal stembiljetten met een geldige stem bovenaan de lijst gevoegd bij de stembiljetten met geldige stemmen voor één of meerdere kandidaten, te vermenigvuldigen met het aantal zetels dat aan de lijst toekomt.</a:t>
            </a:r>
            <a:br>
              <a:rPr lang="nl-BE"/>
            </a:br>
            <a:endParaRPr lang="nl-BE"/>
          </a:p>
        </p:txBody>
      </p:sp>
      <p:sp>
        <p:nvSpPr>
          <p:cNvPr id="4" name="Tijdelijke aanduiding voor datum 3"/>
          <p:cNvSpPr>
            <a:spLocks noGrp="1"/>
          </p:cNvSpPr>
          <p:nvPr>
            <p:ph type="dt" idx="10"/>
          </p:nvPr>
        </p:nvSpPr>
        <p:spPr/>
        <p:txBody>
          <a:bodyPr/>
          <a:lstStyle/>
          <a:p>
            <a:fld id="{634C4218-324E-42A9-BA75-3441A4F90CB0}"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85</a:t>
            </a:fld>
            <a:endParaRPr lang="nl-BE"/>
          </a:p>
        </p:txBody>
      </p:sp>
    </p:spTree>
    <p:extLst>
      <p:ext uri="{BB962C8B-B14F-4D97-AF65-F5344CB8AC3E}">
        <p14:creationId xmlns:p14="http://schemas.microsoft.com/office/powerpoint/2010/main" val="11364463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u="sng">
                <a:hlinkClick r:id="rId3" action="ppaction://hlinkfile"/>
              </a:rPr>
              <a:t>Art.</a:t>
            </a:r>
            <a:r>
              <a:rPr lang="nl-BE" u="sng"/>
              <a:t> </a:t>
            </a:r>
            <a:r>
              <a:rPr lang="nl-BE" u="sng">
                <a:hlinkClick r:id="rId4" action="ppaction://hlinkfile"/>
              </a:rPr>
              <a:t>66</a:t>
            </a:r>
            <a:r>
              <a:rPr lang="nl-BE" u="sng"/>
              <a:t>.verkiezingswet</a:t>
            </a:r>
          </a:p>
          <a:p>
            <a:r>
              <a:rPr lang="nl-BE"/>
              <a:t>Het bijzonder </a:t>
            </a:r>
            <a:r>
              <a:rPr lang="nl-BE" b="1"/>
              <a:t>verkiesbaarheidscijfer</a:t>
            </a:r>
            <a:r>
              <a:rPr lang="nl-BE"/>
              <a:t> van elke lijst wordt verkregen door het totaal van de in aanmerking komende stemmen te delen door het getal van de aan de lijst toegekende zetels, vermeerderd met 1.</a:t>
            </a:r>
            <a:br>
              <a:rPr lang="nl-BE"/>
            </a:br>
            <a:r>
              <a:rPr lang="nl-BE"/>
              <a:t>Wanneer hierin een decimaal voorkomt, wordt het cijfer naar beneden afgerond voor een decimaal van 1 tot vier en naar boven voor een decimaal van vijf tot negen.</a:t>
            </a:r>
            <a:br>
              <a:rPr lang="nl-BE"/>
            </a:br>
            <a:r>
              <a:rPr lang="nl-BE"/>
              <a:t>Het totaal van de in aanmerking komende stemmen wordt verkregen door het aantal stembiljetten met een geldige stem bovenaan de lijst gevoegd bij de stembiljetten met geldige stemmen voor één of meerdere kandidaten, te vermenigvuldigen met het aantal zetels dat aan de lijst toekomt.</a:t>
            </a:r>
            <a:br>
              <a:rPr lang="nl-BE"/>
            </a:br>
            <a:endParaRPr lang="nl-BE"/>
          </a:p>
          <a:p>
            <a:endParaRPr lang="nl-BE"/>
          </a:p>
        </p:txBody>
      </p:sp>
      <p:sp>
        <p:nvSpPr>
          <p:cNvPr id="4" name="Tijdelijke aanduiding voor datum 3"/>
          <p:cNvSpPr>
            <a:spLocks noGrp="1"/>
          </p:cNvSpPr>
          <p:nvPr>
            <p:ph type="dt" idx="10"/>
          </p:nvPr>
        </p:nvSpPr>
        <p:spPr/>
        <p:txBody>
          <a:bodyPr/>
          <a:lstStyle/>
          <a:p>
            <a:fld id="{6745ACAB-B4F7-49E9-95E3-12D4DC410964}"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86</a:t>
            </a:fld>
            <a:endParaRPr lang="nl-BE"/>
          </a:p>
        </p:txBody>
      </p:sp>
    </p:spTree>
    <p:extLst>
      <p:ext uri="{BB962C8B-B14F-4D97-AF65-F5344CB8AC3E}">
        <p14:creationId xmlns:p14="http://schemas.microsoft.com/office/powerpoint/2010/main" val="5147005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atum 3"/>
          <p:cNvSpPr>
            <a:spLocks noGrp="1"/>
          </p:cNvSpPr>
          <p:nvPr>
            <p:ph type="dt" idx="1"/>
          </p:nvPr>
        </p:nvSpPr>
        <p:spPr/>
        <p:txBody>
          <a:bodyPr/>
          <a:lstStyle/>
          <a:p>
            <a:fld id="{8EBE4B9E-E7EA-496C-91F9-33262C79E1CB}" type="datetime1">
              <a:rPr lang="nl-BE" smtClean="0"/>
              <a:t>5/01/2024</a:t>
            </a:fld>
            <a:endParaRPr lang="nl-BE"/>
          </a:p>
        </p:txBody>
      </p:sp>
      <p:sp>
        <p:nvSpPr>
          <p:cNvPr id="5" name="Tijdelijke aanduiding voor dianummer 4"/>
          <p:cNvSpPr>
            <a:spLocks noGrp="1"/>
          </p:cNvSpPr>
          <p:nvPr>
            <p:ph type="sldNum" sz="quarter" idx="5"/>
          </p:nvPr>
        </p:nvSpPr>
        <p:spPr/>
        <p:txBody>
          <a:bodyPr/>
          <a:lstStyle/>
          <a:p>
            <a:fld id="{F96FFCE2-AD00-441A-9884-3553CEA43671}" type="slidenum">
              <a:rPr lang="nl-BE" smtClean="0"/>
              <a:pPr/>
              <a:t>87</a:t>
            </a:fld>
            <a:endParaRPr lang="nl-BE"/>
          </a:p>
        </p:txBody>
      </p:sp>
    </p:spTree>
    <p:extLst>
      <p:ext uri="{BB962C8B-B14F-4D97-AF65-F5344CB8AC3E}">
        <p14:creationId xmlns:p14="http://schemas.microsoft.com/office/powerpoint/2010/main" val="27668103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u="sng">
                <a:hlinkClick r:id="rId3" action="ppaction://hlinkfile"/>
              </a:rPr>
              <a:t>Art.</a:t>
            </a:r>
            <a:r>
              <a:rPr lang="nl-BE" u="sng"/>
              <a:t> </a:t>
            </a:r>
            <a:r>
              <a:rPr lang="nl-BE" u="sng">
                <a:hlinkClick r:id="rId4" action="ppaction://hlinkfile"/>
              </a:rPr>
              <a:t>66</a:t>
            </a:r>
            <a:r>
              <a:rPr lang="nl-BE" u="sng"/>
              <a:t>.verkiezingswet</a:t>
            </a:r>
          </a:p>
          <a:p>
            <a:r>
              <a:rPr lang="nl-BE"/>
              <a:t>Alvorens de gekozenen aan te wijzen </a:t>
            </a:r>
            <a:r>
              <a:rPr lang="nl-BE" b="1"/>
              <a:t>kent</a:t>
            </a:r>
            <a:r>
              <a:rPr lang="nl-BE"/>
              <a:t> het hoofdstembureau aan de kandidaten individueel </a:t>
            </a:r>
            <a:r>
              <a:rPr lang="nl-BE" b="1"/>
              <a:t>de lijststemmen toe </a:t>
            </a:r>
            <a:r>
              <a:rPr lang="nl-BE"/>
              <a:t>die ten gunste van de orde van voordracht zijn uitgebracht.</a:t>
            </a:r>
          </a:p>
          <a:p>
            <a:br>
              <a:rPr lang="nl-BE"/>
            </a:br>
            <a:r>
              <a:rPr lang="nl-BE"/>
              <a:t>Dit aantal lijststemmen wordt verkregen door het aantal van </a:t>
            </a:r>
            <a:r>
              <a:rPr lang="nl-BE" b="1"/>
              <a:t>de bovenaan op de lijst ingevulde stembiljetten </a:t>
            </a:r>
            <a:r>
              <a:rPr lang="nl-BE"/>
              <a:t>te </a:t>
            </a:r>
            <a:r>
              <a:rPr lang="nl-BE" b="1"/>
              <a:t>vermenigvuldigen met het aantal van de zetels </a:t>
            </a:r>
            <a:r>
              <a:rPr lang="nl-BE"/>
              <a:t>door deze lijst behaald.</a:t>
            </a:r>
          </a:p>
          <a:p>
            <a:endParaRPr lang="nl-BE"/>
          </a:p>
          <a:p>
            <a:r>
              <a:rPr lang="nl-BE"/>
              <a:t>De toekenning van de lijststemmen geschiedt door overdracht : aan de naamstemmen die door de eerste kandidaat van de lijst zijn behaald, worden zoveel lijststemmen toegevoegd als nodig is om het </a:t>
            </a:r>
            <a:r>
              <a:rPr lang="nl-BE" b="1"/>
              <a:t>verkiesbaarheidscijfer</a:t>
            </a:r>
            <a:r>
              <a:rPr lang="nl-BE"/>
              <a:t> van die lijst te bereiken; is er een overschot, dan wordt dat op gelijke wijze toegekend aan de tweede kandidaat, en zo verder </a:t>
            </a:r>
            <a:r>
              <a:rPr lang="nl-BE" b="1"/>
              <a:t>tot alle lijststemmen zijn toegekend.</a:t>
            </a:r>
          </a:p>
          <a:p>
            <a:endParaRPr lang="nl-BE" b="1"/>
          </a:p>
          <a:p>
            <a:endParaRPr lang="nl-BE"/>
          </a:p>
          <a:p>
            <a:r>
              <a:rPr lang="nl-BE"/>
              <a:t>De vorige werkwijze inzake toekenning lijststemmen</a:t>
            </a:r>
            <a:r>
              <a:rPr lang="nl-BE" baseline="0"/>
              <a:t> </a:t>
            </a:r>
            <a:r>
              <a:rPr lang="nl-BE"/>
              <a:t>starten vanaf eerste niet verkozen kandidaat in orde van voordracht om </a:t>
            </a:r>
            <a:r>
              <a:rPr lang="nl-BE" b="1"/>
              <a:t>plaatsvervangers </a:t>
            </a:r>
            <a:r>
              <a:rPr lang="nl-BE" b="0"/>
              <a:t>te </a:t>
            </a:r>
            <a:r>
              <a:rPr lang="nl-BE"/>
              <a:t>bepalen</a:t>
            </a:r>
          </a:p>
        </p:txBody>
      </p:sp>
      <p:sp>
        <p:nvSpPr>
          <p:cNvPr id="4" name="Tijdelijke aanduiding voor datum 3"/>
          <p:cNvSpPr>
            <a:spLocks noGrp="1"/>
          </p:cNvSpPr>
          <p:nvPr>
            <p:ph type="dt" idx="10"/>
          </p:nvPr>
        </p:nvSpPr>
        <p:spPr/>
        <p:txBody>
          <a:bodyPr/>
          <a:lstStyle/>
          <a:p>
            <a:fld id="{6833211A-9D66-4B27-B0AE-E83A097E9412}"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88</a:t>
            </a:fld>
            <a:endParaRPr lang="nl-BE"/>
          </a:p>
        </p:txBody>
      </p:sp>
    </p:spTree>
    <p:extLst>
      <p:ext uri="{BB962C8B-B14F-4D97-AF65-F5344CB8AC3E}">
        <p14:creationId xmlns:p14="http://schemas.microsoft.com/office/powerpoint/2010/main" val="13667892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u="sng">
                <a:hlinkClick r:id="rId3" action="ppaction://hlinkfile"/>
              </a:rPr>
              <a:t>Art.</a:t>
            </a:r>
            <a:r>
              <a:rPr lang="nl-BE" u="sng"/>
              <a:t> </a:t>
            </a:r>
            <a:r>
              <a:rPr lang="nl-BE" u="sng">
                <a:hlinkClick r:id="rId4" action="ppaction://hlinkfile"/>
              </a:rPr>
              <a:t>66</a:t>
            </a:r>
            <a:r>
              <a:rPr lang="nl-BE" u="sng"/>
              <a:t> verkiezingswet</a:t>
            </a:r>
          </a:p>
          <a:p>
            <a:r>
              <a:rPr lang="nl-BE"/>
              <a:t>De aanwijzing van de verkozen kandidaten geschiedt op de volgende wijze : wanneer het aantal kandidaten van een lijst gelijk is aan het aantal zetels dat aan de lijst toekomt, zijn al die kandidaten gekozen.</a:t>
            </a:r>
            <a:br>
              <a:rPr lang="nl-BE"/>
            </a:br>
            <a:r>
              <a:rPr lang="nl-BE"/>
              <a:t>Is dat aantal groter, dan worden de zetels toegekend aan de </a:t>
            </a:r>
            <a:r>
              <a:rPr lang="nl-BE" b="1"/>
              <a:t>kandidaten die in volgorde van hun voordracht </a:t>
            </a:r>
            <a:r>
              <a:rPr lang="nl-BE"/>
              <a:t>het bijzonder verkiesbaarheidscijfer bereiken. Zijn er nog mandaten te begeven, dan worden zij toegekend aan de kandidaten die de </a:t>
            </a:r>
            <a:r>
              <a:rPr lang="nl-BE" b="1"/>
              <a:t>meeste stemmen </a:t>
            </a:r>
            <a:r>
              <a:rPr lang="nl-BE"/>
              <a:t>hebben behaald. Bij gelijk stemmental is </a:t>
            </a:r>
            <a:r>
              <a:rPr lang="nl-BE" b="1"/>
              <a:t>de volgorde van de voordracht </a:t>
            </a:r>
            <a:r>
              <a:rPr lang="nl-BE"/>
              <a:t>beslissend.</a:t>
            </a:r>
          </a:p>
        </p:txBody>
      </p:sp>
      <p:sp>
        <p:nvSpPr>
          <p:cNvPr id="4" name="Tijdelijke aanduiding voor datum 3"/>
          <p:cNvSpPr>
            <a:spLocks noGrp="1"/>
          </p:cNvSpPr>
          <p:nvPr>
            <p:ph type="dt" idx="10"/>
          </p:nvPr>
        </p:nvSpPr>
        <p:spPr/>
        <p:txBody>
          <a:bodyPr/>
          <a:lstStyle/>
          <a:p>
            <a:fld id="{591249AB-26FF-44D1-8CF0-4829CB5A8CAA}"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89</a:t>
            </a:fld>
            <a:endParaRPr lang="nl-BE"/>
          </a:p>
        </p:txBody>
      </p:sp>
    </p:spTree>
    <p:extLst>
      <p:ext uri="{BB962C8B-B14F-4D97-AF65-F5344CB8AC3E}">
        <p14:creationId xmlns:p14="http://schemas.microsoft.com/office/powerpoint/2010/main" val="236128258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u="sng">
                <a:hlinkClick r:id="rId3" action="ppaction://hlinkfile"/>
              </a:rPr>
              <a:t>Art.</a:t>
            </a:r>
            <a:r>
              <a:rPr lang="nl-BE" u="sng"/>
              <a:t> </a:t>
            </a:r>
            <a:r>
              <a:rPr lang="nl-BE" u="sng">
                <a:hlinkClick r:id="rId4" action="ppaction://hlinkfile"/>
              </a:rPr>
              <a:t>67</a:t>
            </a:r>
            <a:r>
              <a:rPr lang="nl-BE" u="sng" baseline="0"/>
              <a:t> verkiezingswet</a:t>
            </a:r>
          </a:p>
          <a:p>
            <a:r>
              <a:rPr lang="nl-BE"/>
              <a:t>Op elke lijst waarvan</a:t>
            </a:r>
            <a:r>
              <a:rPr lang="nl-BE" baseline="0"/>
              <a:t> 1</a:t>
            </a:r>
            <a:r>
              <a:rPr lang="nl-BE"/>
              <a:t> of meer kandidaten verkozen zijn, worden de niet verkozen kandidaten plaatsvervangend verklaard volgens de regel bepaald voor de gewone verkozenen, zonder dat hun aantal hoger mag zijn dan het aantal verkozenen van de lijst.</a:t>
            </a:r>
            <a:br>
              <a:rPr lang="nl-BE"/>
            </a:br>
            <a:endParaRPr lang="nl-BE"/>
          </a:p>
          <a:p>
            <a:r>
              <a:rPr lang="nl-BE"/>
              <a:t>Vooraleer de plaatsvervangende en resterende niet-verkozen kandidaten worden aangewezen, </a:t>
            </a:r>
            <a:r>
              <a:rPr lang="nl-BE" b="1"/>
              <a:t>gaat het bureau</a:t>
            </a:r>
            <a:r>
              <a:rPr lang="nl-BE"/>
              <a:t>, na weglating van de gewone verkozen kandidaten, </a:t>
            </a:r>
            <a:r>
              <a:rPr lang="nl-BE" b="1"/>
              <a:t>over tot een tweede individuele toewijzing van de lijststemmen </a:t>
            </a:r>
            <a:r>
              <a:rPr lang="nl-BE"/>
              <a:t>die aan de orde van de voordracht ten goede komt; deze toewijzing geschiedt op dezelfde wijze als voor de gewone kandidaten, doch te beginnen met de eerste van de niet verkozen-kandidaten in de orde van de voordracht.</a:t>
            </a:r>
          </a:p>
          <a:p>
            <a:r>
              <a:rPr lang="nl-BE"/>
              <a:t>Alle plaatsvervangers evenals hun volgorde en de voorlopige volgorde van de resterende niet-verkozen kandidaten worden bepaald in functie van het aantal bekomen naamstemmen vermeerderd met de hen toegewezen lijststemmen bij deze tweede individuele toewijzing.</a:t>
            </a:r>
          </a:p>
          <a:p>
            <a:endParaRPr lang="nl-BE"/>
          </a:p>
          <a:p>
            <a:r>
              <a:rPr lang="nl-BE"/>
              <a:t>De volgorde van de plaatsvervangers en de volgorde van de niet-verkozen kandidaten wordt opgenomen in het proces-verbaal</a:t>
            </a:r>
            <a:br>
              <a:rPr lang="nl-BE"/>
            </a:br>
            <a:endParaRPr lang="nl-BE"/>
          </a:p>
        </p:txBody>
      </p:sp>
      <p:sp>
        <p:nvSpPr>
          <p:cNvPr id="4" name="Tijdelijke aanduiding voor datum 3"/>
          <p:cNvSpPr>
            <a:spLocks noGrp="1"/>
          </p:cNvSpPr>
          <p:nvPr>
            <p:ph type="dt" idx="10"/>
          </p:nvPr>
        </p:nvSpPr>
        <p:spPr/>
        <p:txBody>
          <a:bodyPr/>
          <a:lstStyle/>
          <a:p>
            <a:fld id="{BD409531-40C4-42A6-A793-25EB1943A897}"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90</a:t>
            </a:fld>
            <a:endParaRPr lang="nl-BE"/>
          </a:p>
        </p:txBody>
      </p:sp>
    </p:spTree>
    <p:extLst>
      <p:ext uri="{BB962C8B-B14F-4D97-AF65-F5344CB8AC3E}">
        <p14:creationId xmlns:p14="http://schemas.microsoft.com/office/powerpoint/2010/main" val="9347030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atum 3"/>
          <p:cNvSpPr>
            <a:spLocks noGrp="1"/>
          </p:cNvSpPr>
          <p:nvPr>
            <p:ph type="dt" idx="10"/>
          </p:nvPr>
        </p:nvSpPr>
        <p:spPr/>
        <p:txBody>
          <a:bodyPr/>
          <a:lstStyle/>
          <a:p>
            <a:fld id="{621F89F7-B6AA-47A2-ADEA-2DA2C4026C43}"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92</a:t>
            </a:fld>
            <a:endParaRPr lang="nl-BE"/>
          </a:p>
        </p:txBody>
      </p:sp>
    </p:spTree>
    <p:extLst>
      <p:ext uri="{BB962C8B-B14F-4D97-AF65-F5344CB8AC3E}">
        <p14:creationId xmlns:p14="http://schemas.microsoft.com/office/powerpoint/2010/main" val="13697929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atum 3"/>
          <p:cNvSpPr>
            <a:spLocks noGrp="1"/>
          </p:cNvSpPr>
          <p:nvPr>
            <p:ph type="dt" idx="10"/>
          </p:nvPr>
        </p:nvSpPr>
        <p:spPr/>
        <p:txBody>
          <a:bodyPr/>
          <a:lstStyle/>
          <a:p>
            <a:fld id="{18AA69F6-7E2C-4770-B630-149A9F5B4195}"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93</a:t>
            </a:fld>
            <a:endParaRPr lang="nl-BE"/>
          </a:p>
        </p:txBody>
      </p:sp>
    </p:spTree>
    <p:extLst>
      <p:ext uri="{BB962C8B-B14F-4D97-AF65-F5344CB8AC3E}">
        <p14:creationId xmlns:p14="http://schemas.microsoft.com/office/powerpoint/2010/main" val="184984734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atum 3"/>
          <p:cNvSpPr>
            <a:spLocks noGrp="1"/>
          </p:cNvSpPr>
          <p:nvPr>
            <p:ph type="dt" idx="1"/>
          </p:nvPr>
        </p:nvSpPr>
        <p:spPr/>
        <p:txBody>
          <a:bodyPr/>
          <a:lstStyle/>
          <a:p>
            <a:fld id="{13DE89A2-B7ED-4A57-B6FC-BC1F90BE0062}" type="datetime1">
              <a:rPr lang="nl-BE" smtClean="0"/>
              <a:t>5/01/2024</a:t>
            </a:fld>
            <a:endParaRPr lang="nl-BE"/>
          </a:p>
        </p:txBody>
      </p:sp>
      <p:sp>
        <p:nvSpPr>
          <p:cNvPr id="5" name="Tijdelijke aanduiding voor dianummer 4"/>
          <p:cNvSpPr>
            <a:spLocks noGrp="1"/>
          </p:cNvSpPr>
          <p:nvPr>
            <p:ph type="sldNum" sz="quarter" idx="5"/>
          </p:nvPr>
        </p:nvSpPr>
        <p:spPr/>
        <p:txBody>
          <a:bodyPr/>
          <a:lstStyle/>
          <a:p>
            <a:fld id="{F96FFCE2-AD00-441A-9884-3553CEA43671}" type="slidenum">
              <a:rPr lang="nl-BE" smtClean="0"/>
              <a:pPr/>
              <a:t>95</a:t>
            </a:fld>
            <a:endParaRPr lang="nl-BE"/>
          </a:p>
        </p:txBody>
      </p:sp>
    </p:spTree>
    <p:extLst>
      <p:ext uri="{BB962C8B-B14F-4D97-AF65-F5344CB8AC3E}">
        <p14:creationId xmlns:p14="http://schemas.microsoft.com/office/powerpoint/2010/main" val="218417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25000" lnSpcReduction="20000"/>
          </a:bodyPr>
          <a:lstStyle/>
          <a:p>
            <a:r>
              <a:rPr lang="nl-BE" b="1"/>
              <a:t>Rechtsmisbruik</a:t>
            </a:r>
          </a:p>
          <a:p>
            <a:r>
              <a:rPr lang="nl-BE" sz="1200" b="0" i="0" u="none" strike="noStrike" kern="1200" baseline="0">
                <a:solidFill>
                  <a:schemeClr val="tx1"/>
                </a:solidFill>
                <a:latin typeface="+mn-lt"/>
                <a:ea typeface="+mn-ea"/>
                <a:cs typeface="+mn-cs"/>
              </a:rPr>
              <a:t>Een kandidatuur kan aldus abusief zijn wanneer ze wordt ingediend met een andere doelstelling dan het uitoefenen van het mandaat van personeelsafgevaardigde in een overlegorgaan.</a:t>
            </a:r>
          </a:p>
          <a:p>
            <a:r>
              <a:rPr lang="nl-BE" sz="1200" b="0" i="0" u="none" strike="noStrike" kern="1200" baseline="0">
                <a:solidFill>
                  <a:schemeClr val="tx1"/>
                </a:solidFill>
                <a:latin typeface="+mn-lt"/>
                <a:ea typeface="+mn-ea"/>
                <a:cs typeface="+mn-cs"/>
              </a:rPr>
              <a:t>Dit kan onder meer het geval zijn indien de kandidatuur enkel werd voorgedragen om op onrechtmatige wijze te kunnen genieten van de ontslagbescherming of om een ontslag ongedaan te maken.</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Mogelijke rechtsgronden: artikel 37 verkiezingswet, artikel 1382 BW of 1134 BW (rechtspraak verdeeld over de rechtsgrond)</a:t>
            </a:r>
          </a:p>
          <a:p>
            <a:endParaRPr lang="nl-BE"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De bewijslast van het rechtsmisbruik ligt bij diegene die het inroept, Dit bewijs kan geleverd worden met alle rechtsmiddelen met inbegrip van vermoedens,</a:t>
            </a:r>
            <a:br>
              <a:rPr kumimoji="0" lang="nl-BE" sz="1200" b="1" i="1" u="none" strike="noStrike" kern="1200" cap="none" spc="0" normalizeH="0" baseline="0" noProof="0">
                <a:ln>
                  <a:noFill/>
                </a:ln>
                <a:solidFill>
                  <a:prstClr val="black"/>
                </a:solidFill>
                <a:effectLst/>
                <a:uLnTx/>
                <a:uFillTx/>
                <a:latin typeface="Calibri"/>
                <a:ea typeface="+mn-ea"/>
                <a:cs typeface="+mn-cs"/>
              </a:rPr>
            </a:br>
            <a:r>
              <a:rPr kumimoji="0" lang="nl-BE" sz="1200" b="1" i="1" u="none" strike="noStrike" kern="1200" cap="none" spc="0" normalizeH="0" baseline="0" noProof="0">
                <a:ln>
                  <a:noFill/>
                </a:ln>
                <a:solidFill>
                  <a:prstClr val="black"/>
                </a:solidFill>
                <a:effectLst/>
                <a:uLnTx/>
                <a:uFillTx/>
                <a:latin typeface="Calibri"/>
                <a:ea typeface="+mn-ea"/>
                <a:cs typeface="+mn-cs"/>
              </a:rPr>
              <a:t>In geval van twijfel is het bewijs niet geleverd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BXL 25/4/16; AR 16/3666)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Doorgaans worden in dergelijke geschillen de volgende elementen ingeroepen:</a:t>
            </a:r>
          </a:p>
          <a:p>
            <a:r>
              <a:rPr lang="nl-BE" sz="1200" b="0" i="0" u="none" strike="noStrike" kern="1200" baseline="0">
                <a:solidFill>
                  <a:schemeClr val="tx1"/>
                </a:solidFill>
                <a:latin typeface="+mn-lt"/>
                <a:ea typeface="+mn-ea"/>
                <a:cs typeface="+mn-cs"/>
              </a:rPr>
              <a:t>- de totale desinteresse van de werknemer voor het ondernemingsgebeuren</a:t>
            </a:r>
          </a:p>
          <a:p>
            <a:pPr marL="0" indent="0">
              <a:buFontTx/>
              <a:buNone/>
            </a:pPr>
            <a:r>
              <a:rPr lang="nl-BE" sz="1200" b="0" i="0" u="none" strike="noStrike" kern="1200" baseline="0">
                <a:solidFill>
                  <a:schemeClr val="tx1"/>
                </a:solidFill>
                <a:latin typeface="+mn-lt"/>
                <a:ea typeface="+mn-ea"/>
                <a:cs typeface="+mn-cs"/>
              </a:rPr>
              <a:t>- het gebrek aan belangstelling voor de personeelsvertegenwoordiging</a:t>
            </a:r>
          </a:p>
          <a:p>
            <a:pPr marL="0" indent="0">
              <a:buFontTx/>
              <a:buNone/>
            </a:pPr>
            <a:r>
              <a:rPr lang="nl-BE" sz="1200" b="0" i="0" u="none" strike="noStrike" kern="1200" baseline="0">
                <a:solidFill>
                  <a:schemeClr val="tx1"/>
                </a:solidFill>
                <a:latin typeface="+mn-lt"/>
                <a:ea typeface="+mn-ea"/>
                <a:cs typeface="+mn-cs"/>
              </a:rPr>
              <a:t>- de afwezigheid van de werknemer sinds meerdere maanden</a:t>
            </a:r>
          </a:p>
          <a:p>
            <a:pPr marL="171450" indent="-171450">
              <a:buFontTx/>
              <a:buChar char="-"/>
            </a:pPr>
            <a:endParaRPr lang="nl-BE" sz="1200" b="0" i="0" u="none" strike="noStrike" kern="1200" baseline="0">
              <a:solidFill>
                <a:schemeClr val="tx1"/>
              </a:solidFill>
              <a:latin typeface="+mn-lt"/>
              <a:ea typeface="+mn-ea"/>
              <a:cs typeface="+mn-cs"/>
            </a:endParaRPr>
          </a:p>
          <a:p>
            <a:pPr marL="0" indent="0">
              <a:buFontTx/>
              <a:buNone/>
            </a:pPr>
            <a:r>
              <a:rPr lang="nl-BE" sz="1200" b="0" i="0" u="none" strike="noStrike" kern="1200" baseline="0">
                <a:solidFill>
                  <a:schemeClr val="tx1"/>
                </a:solidFill>
                <a:latin typeface="+mn-lt"/>
                <a:ea typeface="+mn-ea"/>
                <a:cs typeface="+mn-cs"/>
              </a:rPr>
              <a:t>Het gebrek aan interesse in het verleden voor het syndicaal leven is geen aanduiding van rechtsmisbruik </a:t>
            </a:r>
            <a:r>
              <a:rPr lang="nl-BE" sz="1200" b="0" i="0" u="none" strike="noStrike" kern="1200" baseline="0" err="1">
                <a:solidFill>
                  <a:schemeClr val="tx1"/>
                </a:solidFill>
                <a:latin typeface="+mn-lt"/>
                <a:ea typeface="+mn-ea"/>
                <a:cs typeface="+mn-cs"/>
              </a:rPr>
              <a:t>zoniet</a:t>
            </a:r>
            <a:r>
              <a:rPr lang="nl-BE" sz="1200" b="0" i="0" u="none" strike="noStrike" kern="1200" baseline="0">
                <a:solidFill>
                  <a:schemeClr val="tx1"/>
                </a:solidFill>
                <a:latin typeface="+mn-lt"/>
                <a:ea typeface="+mn-ea"/>
                <a:cs typeface="+mn-cs"/>
              </a:rPr>
              <a:t> zou niemand zich voor het eerst kunnen kandidaat stellen, Er kan aan een WN niet verweten worden om eerst onderhandeld te hebben met het ACV om vervolgens met kennis van zaken te kiezen voor het ABVV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Brussel 22/4/16) </a:t>
            </a:r>
          </a:p>
          <a:p>
            <a:pPr marL="171450" indent="-171450">
              <a:buFontTx/>
              <a:buChar char="-"/>
            </a:pPr>
            <a:endParaRPr lang="nl-BE"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De rechter beschikt slechts over een marginale controlebevoegdheid </a:t>
            </a:r>
            <a:r>
              <a:rPr kumimoji="0" lang="nl-BE" sz="1200" b="1" i="1" u="none" strike="noStrike" kern="1200" cap="none" spc="0" normalizeH="0" baseline="0" noProof="0" err="1">
                <a:ln>
                  <a:noFill/>
                </a:ln>
                <a:solidFill>
                  <a:prstClr val="black"/>
                </a:solidFill>
                <a:effectLst/>
                <a:uLnTx/>
                <a:uFillTx/>
                <a:latin typeface="Calibri"/>
                <a:ea typeface="+mn-ea"/>
                <a:cs typeface="+mn-cs"/>
              </a:rPr>
              <a:t>mbt</a:t>
            </a:r>
            <a:r>
              <a:rPr kumimoji="0" lang="nl-BE" sz="1200" b="1" i="1" u="none" strike="noStrike" kern="1200" cap="none" spc="0" normalizeH="0" baseline="0" noProof="0">
                <a:ln>
                  <a:noFill/>
                </a:ln>
                <a:solidFill>
                  <a:prstClr val="black"/>
                </a:solidFill>
                <a:effectLst/>
                <a:uLnTx/>
                <a:uFillTx/>
                <a:latin typeface="Calibri"/>
                <a:ea typeface="+mn-ea"/>
                <a:cs typeface="+mn-cs"/>
              </a:rPr>
              <a:t> rechtsmisbruik. Het kan geen oordeel vellen over de opportuniteit van de kandidaat aangezien die controle toekomt aan de kiezers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BXL 28/4/16; AR 16/4119)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De voordracht van de kandidatuur behoort tot de autonomie van de vakorganisatie. Het is haar exclusieve verantwoordelijkheid en indien ze geen gepaste kandidaat voordraagt zal dit in de verkiezingsuitslag afgestraft worden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Gent </a:t>
            </a:r>
            <a:r>
              <a:rPr kumimoji="0" lang="nl-BE" sz="1200" b="1" i="1" u="none" strike="noStrike" kern="1200" cap="none" spc="0" normalizeH="0" baseline="0" noProof="0" err="1">
                <a:ln>
                  <a:noFill/>
                </a:ln>
                <a:solidFill>
                  <a:prstClr val="black"/>
                </a:solidFill>
                <a:effectLst/>
                <a:uLnTx/>
                <a:uFillTx/>
                <a:latin typeface="Calibri"/>
                <a:ea typeface="+mn-ea"/>
                <a:cs typeface="+mn-cs"/>
              </a:rPr>
              <a:t>Afd</a:t>
            </a:r>
            <a:r>
              <a:rPr kumimoji="0" lang="nl-BE" sz="1200" b="1" i="1" u="none" strike="noStrike" kern="1200" cap="none" spc="0" normalizeH="0" baseline="0" noProof="0">
                <a:ln>
                  <a:noFill/>
                </a:ln>
                <a:solidFill>
                  <a:prstClr val="black"/>
                </a:solidFill>
                <a:effectLst/>
                <a:uLnTx/>
                <a:uFillTx/>
                <a:latin typeface="Calibri"/>
                <a:ea typeface="+mn-ea"/>
                <a:cs typeface="+mn-cs"/>
              </a:rPr>
              <a:t> Sint </a:t>
            </a:r>
            <a:r>
              <a:rPr kumimoji="0" lang="nl-BE" sz="1200" b="1" i="1" u="none" strike="noStrike" kern="1200" cap="none" spc="0" normalizeH="0" baseline="0" noProof="0" err="1">
                <a:ln>
                  <a:noFill/>
                </a:ln>
                <a:solidFill>
                  <a:prstClr val="black"/>
                </a:solidFill>
                <a:effectLst/>
                <a:uLnTx/>
                <a:uFillTx/>
                <a:latin typeface="Calibri"/>
                <a:ea typeface="+mn-ea"/>
                <a:cs typeface="+mn-cs"/>
              </a:rPr>
              <a:t>Niklaas</a:t>
            </a:r>
            <a:r>
              <a:rPr kumimoji="0" lang="nl-BE" sz="1200" b="1" i="1" u="none" strike="noStrike" kern="1200" cap="none" spc="0" normalizeH="0" baseline="0" noProof="0">
                <a:ln>
                  <a:noFill/>
                </a:ln>
                <a:solidFill>
                  <a:prstClr val="black"/>
                </a:solidFill>
                <a:effectLst/>
                <a:uLnTx/>
                <a:uFillTx/>
                <a:latin typeface="Calibri"/>
                <a:ea typeface="+mn-ea"/>
                <a:cs typeface="+mn-cs"/>
              </a:rPr>
              <a:t> 3/11/20; AR 20/865)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1"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De aanvaarding van rechtsmisbruik moet voorbehouden worden aan bijna niet te betwisten situaties waarbij het duidelijk is dat de kandidatuur totaal vreemd is aan de goede werking van de overlegorganen en het zeker of quasi zeker is dat de kandidaat zijn missie niet zal uitoefenen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BXL 30/10/20; AR 20/3571) (opgelet in De tekst van de JTT gaat het over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Bergen en in de voetnoot BXL)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1"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Professionele moeilijkheden kunnen soms het gevolg zijn van een syndicale roeping. Dergelijke moeilijkheden moeten met de nodige omzichtigheid behandeld worden en kunnen op zichzelf dus niet als rechtsmisbruik aanzien worden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BXL 21/4/16; AR 16/3672)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1"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Kandidatuur slechts gesteld </a:t>
            </a:r>
            <a:r>
              <a:rPr kumimoji="0" lang="nl-BE" sz="1200" b="1" i="1" u="none" strike="noStrike" kern="1200" cap="none" spc="0" normalizeH="0" baseline="0" noProof="0" err="1">
                <a:ln>
                  <a:noFill/>
                </a:ln>
                <a:solidFill>
                  <a:prstClr val="black"/>
                </a:solidFill>
                <a:effectLst/>
                <a:uLnTx/>
                <a:uFillTx/>
                <a:latin typeface="Calibri"/>
                <a:ea typeface="+mn-ea"/>
                <a:cs typeface="+mn-cs"/>
              </a:rPr>
              <a:t>nav</a:t>
            </a:r>
            <a:r>
              <a:rPr kumimoji="0" lang="nl-BE" sz="1200" b="1" i="1" u="none" strike="noStrike" kern="1200" cap="none" spc="0" normalizeH="0" baseline="0" noProof="0">
                <a:ln>
                  <a:noFill/>
                </a:ln>
                <a:solidFill>
                  <a:prstClr val="black"/>
                </a:solidFill>
                <a:effectLst/>
                <a:uLnTx/>
                <a:uFillTx/>
                <a:latin typeface="Calibri"/>
                <a:ea typeface="+mn-ea"/>
                <a:cs typeface="+mn-cs"/>
              </a:rPr>
              <a:t> intrekking van een andere kandidaat en voordien nooit kandidaat. Uit dossier blijkt dat zij noch aan de afgevaardigde bestuurder, noch aan haar hiërarchisch oversten of collega’s informatie omtrent haar werkzaamheden (HR) wou verstrekken, Wenste de job exclusief voor zich te houden wat haaks stond op de beslissing van de onderneming aanpassingen door te voeren teneinde te kunnen digitaliseren. De kandidatuur was volgens de </a:t>
            </a:r>
            <a:r>
              <a:rPr kumimoji="0" lang="nl-BE" sz="1200" b="1" i="1" u="none" strike="noStrike" kern="1200" cap="none" spc="0" normalizeH="0" baseline="0" noProof="0" err="1">
                <a:ln>
                  <a:noFill/>
                </a:ln>
                <a:solidFill>
                  <a:prstClr val="black"/>
                </a:solidFill>
                <a:effectLst/>
                <a:uLnTx/>
                <a:uFillTx/>
                <a:latin typeface="Calibri"/>
                <a:ea typeface="+mn-ea"/>
                <a:cs typeface="+mn-cs"/>
              </a:rPr>
              <a:t>rb</a:t>
            </a:r>
            <a:r>
              <a:rPr kumimoji="0" lang="nl-BE" sz="1200" b="1" i="1" u="none" strike="noStrike" kern="1200" cap="none" spc="0" normalizeH="0" baseline="0" noProof="0">
                <a:ln>
                  <a:noFill/>
                </a:ln>
                <a:solidFill>
                  <a:prstClr val="black"/>
                </a:solidFill>
                <a:effectLst/>
                <a:uLnTx/>
                <a:uFillTx/>
                <a:latin typeface="Calibri"/>
                <a:ea typeface="+mn-ea"/>
                <a:cs typeface="+mn-cs"/>
              </a:rPr>
              <a:t> dan ook ingegeven om zich in te dekken tegen elke verandering of wijziging van haar functie of verantwoordelijkheden en dus om een eventueel ontslag te vermijden dus rechtsmisbruik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Gent 3/11/20; AR 20/1004)</a:t>
            </a:r>
          </a:p>
          <a:p>
            <a:pPr marL="171450" indent="-171450">
              <a:buFontTx/>
              <a:buChar char="-"/>
            </a:pPr>
            <a:endParaRPr lang="nl-BE" sz="1200" b="0" i="0" u="none" strike="noStrike" kern="1200" baseline="0">
              <a:solidFill>
                <a:schemeClr val="tx1"/>
              </a:solidFill>
              <a:latin typeface="+mn-lt"/>
              <a:ea typeface="+mn-ea"/>
              <a:cs typeface="+mn-cs"/>
            </a:endParaRPr>
          </a:p>
          <a:p>
            <a:pPr marL="0" indent="0">
              <a:buFontTx/>
              <a:buNone/>
            </a:pPr>
            <a:endParaRPr lang="nl-BE" b="0" u="sng"/>
          </a:p>
          <a:p>
            <a:pPr marL="0" marR="0" lvl="0" indent="0" algn="l" defTabSz="914400" rtl="0" eaLnBrk="1" fontAlgn="auto" latinLnBrk="0" hangingPunct="1">
              <a:lnSpc>
                <a:spcPct val="100000"/>
              </a:lnSpc>
              <a:spcBef>
                <a:spcPts val="0"/>
              </a:spcBef>
              <a:spcAft>
                <a:spcPts val="0"/>
              </a:spcAft>
              <a:buClrTx/>
              <a:buSzTx/>
              <a:buFontTx/>
              <a:buNone/>
              <a:tabLst/>
              <a:defRPr/>
            </a:pPr>
            <a:r>
              <a:rPr lang="nl-BE" b="0" u="sng"/>
              <a:t>Vo</a:t>
            </a:r>
            <a:r>
              <a:rPr kumimoji="0" lang="nl-BE" sz="1200" b="0" i="0" u="sng" strike="noStrike" kern="1200" cap="none" spc="0" normalizeH="0" baseline="0" noProof="0">
                <a:ln>
                  <a:noFill/>
                </a:ln>
                <a:solidFill>
                  <a:prstClr val="black"/>
                </a:solidFill>
                <a:effectLst/>
                <a:uLnTx/>
                <a:uFillTx/>
                <a:latin typeface="Calibri"/>
                <a:ea typeface="+mn-ea"/>
                <a:cs typeface="+mn-cs"/>
              </a:rPr>
              <a:t>Desinteresse voor syndicaal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sng"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Hoewel hij bij de verkiezingen van 2016 verkozen was (lijst ABVV) weerhield de </a:t>
            </a:r>
            <a:r>
              <a:rPr kumimoji="0" lang="nl-BE" sz="1200" b="1" i="1" u="none" strike="noStrike" kern="1200" cap="none" spc="0" normalizeH="0" baseline="0" noProof="0" err="1">
                <a:ln>
                  <a:noFill/>
                </a:ln>
                <a:solidFill>
                  <a:prstClr val="black"/>
                </a:solidFill>
                <a:effectLst/>
                <a:uLnTx/>
                <a:uFillTx/>
                <a:latin typeface="Calibri"/>
                <a:ea typeface="+mn-ea"/>
                <a:cs typeface="+mn-cs"/>
              </a:rPr>
              <a:t>rb</a:t>
            </a:r>
            <a:r>
              <a:rPr kumimoji="0" lang="nl-BE" sz="1200" b="1" i="1" u="none" strike="noStrike" kern="1200" cap="none" spc="0" normalizeH="0" baseline="0" noProof="0">
                <a:ln>
                  <a:noFill/>
                </a:ln>
                <a:solidFill>
                  <a:prstClr val="black"/>
                </a:solidFill>
                <a:effectLst/>
                <a:uLnTx/>
                <a:uFillTx/>
                <a:latin typeface="Calibri"/>
                <a:ea typeface="+mn-ea"/>
                <a:cs typeface="+mn-cs"/>
              </a:rPr>
              <a:t> toch een syndicale desinteresse naar aanleiding van zijn kandidatuur in 2020. Nadat hij als plaatsvervanger reeds in 2017 een effectief mandaat bekwam in het kader van de vervanging van een effectieve nam hij slechts 3 x deel aan vergaderingen van het comité. De laatste 2 jaar van zijn mandaat zelfs aan geen enkele vergadering. De door hem ingeroepen argumenteren counteren deze desinteresse niet, zo gaf hij niet aan op welke manier hij in 2020 campagne ging voeren (stond op lijst ACV dat geen enkele verkozene had in 2016). Sinds 2016 had hij 320 ziektedagen en bovendien had hij tal van opmerkingen gekregen over zijn functioneren, Er zijn bijgevolg ernstige vermoedens dat de kandidatuur niet tot doel heeft deel te nemen aan het overleg doch wel rechtsmisbruik uitmaakt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BXL 30/10/20; AR 20/3572)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1" i="1" u="none" strike="noStrike" kern="1200" cap="none" spc="0" normalizeH="0" baseline="0" noProof="0">
              <a:ln>
                <a:noFill/>
              </a:ln>
              <a:solidFill>
                <a:prstClr val="black"/>
              </a:solidFill>
              <a:effectLst/>
              <a:uLnTx/>
              <a:uFillTx/>
              <a:latin typeface="Calibri"/>
              <a:ea typeface="+mn-ea"/>
              <a:cs typeface="+mn-cs"/>
            </a:endParaRPr>
          </a:p>
          <a:p>
            <a:pPr marL="0" indent="0">
              <a:buFontTx/>
              <a:buNone/>
            </a:pPr>
            <a:r>
              <a:rPr lang="nl-BE" b="0" u="sng"/>
              <a:t>Voorafgaande</a:t>
            </a:r>
            <a:r>
              <a:rPr lang="nl-BE" b="0" u="sng" baseline="0"/>
              <a:t> verwittigingen</a:t>
            </a:r>
          </a:p>
          <a:p>
            <a:pPr marL="0" indent="0">
              <a:buFontTx/>
              <a:buNone/>
            </a:pPr>
            <a:endParaRPr lang="nl-BE" b="0" u="sng" baseline="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De meeste uitspraken in 2020 </a:t>
            </a:r>
            <a:r>
              <a:rPr kumimoji="0" lang="nl-BE" sz="1200" b="1" i="1" u="none" strike="noStrike" kern="1200" cap="none" spc="0" normalizeH="0" baseline="0" noProof="0" err="1">
                <a:ln>
                  <a:noFill/>
                </a:ln>
                <a:solidFill>
                  <a:prstClr val="black"/>
                </a:solidFill>
                <a:effectLst/>
                <a:uLnTx/>
                <a:uFillTx/>
                <a:latin typeface="Calibri"/>
                <a:ea typeface="+mn-ea"/>
                <a:cs typeface="+mn-cs"/>
              </a:rPr>
              <a:t>mbt</a:t>
            </a:r>
            <a:r>
              <a:rPr kumimoji="0" lang="nl-BE" sz="1200" b="1" i="1" u="none" strike="noStrike" kern="1200" cap="none" spc="0" normalizeH="0" baseline="0" noProof="0">
                <a:ln>
                  <a:noFill/>
                </a:ln>
                <a:solidFill>
                  <a:prstClr val="black"/>
                </a:solidFill>
                <a:effectLst/>
                <a:uLnTx/>
                <a:uFillTx/>
                <a:latin typeface="Calibri"/>
                <a:ea typeface="+mn-ea"/>
                <a:cs typeface="+mn-cs"/>
              </a:rPr>
              <a:t> voorafgaande verwittigingen wezen rechtsmisbruik af.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Het feit eens dronken geweest te zijn en een verwittiging gekregen te hebben 4 maanden voor het stellen van de kandidatuur toont niet aan dat deze uitsluitend gesteld werd om een ontslag te vermijden gelet op het tijdsverloop tussen die 2. Er was immers geen lopende ontslagprocedure. Het feit niet syndicaal actief geweest te zijn in het verleden laat niet toe een gebrek aan syndicaal engagement in de toekomst te vermoeden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Luik 22/10/20; AR 20/2750)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Er werd geen rechtsmisbruik weerhouden </a:t>
            </a:r>
            <a:r>
              <a:rPr kumimoji="0" lang="nl-BE" sz="1200" b="1" i="1" u="none" strike="noStrike" kern="1200" cap="none" spc="0" normalizeH="0" baseline="0" noProof="0" err="1">
                <a:ln>
                  <a:noFill/>
                </a:ln>
                <a:solidFill>
                  <a:prstClr val="black"/>
                </a:solidFill>
                <a:effectLst/>
                <a:uLnTx/>
                <a:uFillTx/>
                <a:latin typeface="Calibri"/>
                <a:ea typeface="+mn-ea"/>
                <a:cs typeface="+mn-cs"/>
              </a:rPr>
              <a:t>tav</a:t>
            </a:r>
            <a:r>
              <a:rPr kumimoji="0" lang="nl-BE" sz="1200" b="1" i="1" u="none" strike="noStrike" kern="1200" cap="none" spc="0" normalizeH="0" baseline="0" noProof="0">
                <a:ln>
                  <a:noFill/>
                </a:ln>
                <a:solidFill>
                  <a:prstClr val="black"/>
                </a:solidFill>
                <a:effectLst/>
                <a:uLnTx/>
                <a:uFillTx/>
                <a:latin typeface="Calibri"/>
                <a:ea typeface="+mn-ea"/>
                <a:cs typeface="+mn-cs"/>
              </a:rPr>
              <a:t> een kandidaat die 2 ingebrekestellingen had gekregen wegens ongepast alcoholgebruik net vóór de start van de werkdag, Met de </a:t>
            </a:r>
            <a:r>
              <a:rPr kumimoji="0" lang="nl-BE" sz="1200" b="1" i="1" u="none" strike="noStrike" kern="1200" cap="none" spc="0" normalizeH="0" baseline="0" noProof="0" err="1">
                <a:ln>
                  <a:noFill/>
                </a:ln>
                <a:solidFill>
                  <a:prstClr val="black"/>
                </a:solidFill>
                <a:effectLst/>
                <a:uLnTx/>
                <a:uFillTx/>
                <a:latin typeface="Calibri"/>
                <a:ea typeface="+mn-ea"/>
                <a:cs typeface="+mn-cs"/>
              </a:rPr>
              <a:t>ingebrekstellingen</a:t>
            </a:r>
            <a:r>
              <a:rPr kumimoji="0" lang="nl-BE" sz="1200" b="1" i="1" u="none" strike="noStrike" kern="1200" cap="none" spc="0" normalizeH="0" baseline="0" noProof="0">
                <a:ln>
                  <a:noFill/>
                </a:ln>
                <a:solidFill>
                  <a:prstClr val="black"/>
                </a:solidFill>
                <a:effectLst/>
                <a:uLnTx/>
                <a:uFillTx/>
                <a:latin typeface="Calibri"/>
                <a:ea typeface="+mn-ea"/>
                <a:cs typeface="+mn-cs"/>
              </a:rPr>
              <a:t> van na de kandidatuur mocht volgens de rechtbank geen rekening gehouden worden bij de beoordeling van het rechtsmisbruik , Uit de getuigenverklaringen bleek volgens de </a:t>
            </a:r>
            <a:r>
              <a:rPr kumimoji="0" lang="nl-BE" sz="1200" b="1" i="1" u="none" strike="noStrike" kern="1200" cap="none" spc="0" normalizeH="0" baseline="0" noProof="0" err="1">
                <a:ln>
                  <a:noFill/>
                </a:ln>
                <a:solidFill>
                  <a:prstClr val="black"/>
                </a:solidFill>
                <a:effectLst/>
                <a:uLnTx/>
                <a:uFillTx/>
                <a:latin typeface="Calibri"/>
                <a:ea typeface="+mn-ea"/>
                <a:cs typeface="+mn-cs"/>
              </a:rPr>
              <a:t>rb</a:t>
            </a:r>
            <a:r>
              <a:rPr kumimoji="0" lang="nl-BE" sz="1200" b="1" i="1" u="none" strike="noStrike" kern="1200" cap="none" spc="0" normalizeH="0" baseline="0" noProof="0">
                <a:ln>
                  <a:noFill/>
                </a:ln>
                <a:solidFill>
                  <a:prstClr val="black"/>
                </a:solidFill>
                <a:effectLst/>
                <a:uLnTx/>
                <a:uFillTx/>
                <a:latin typeface="Calibri"/>
                <a:ea typeface="+mn-ea"/>
                <a:cs typeface="+mn-cs"/>
              </a:rPr>
              <a:t> onvoldoende dat de kandidatuur enkel gesteld werd voor de bescherming te meer dat er in die ingebrekestellingen niet gedreigd werd met ontslag. Het feit niet syndicaal actief geweest te zijn in het verleden laat niet toe een gebrek aan syndicaal engagement in de toekomst te vermoeden en de </a:t>
            </a:r>
            <a:r>
              <a:rPr kumimoji="0" lang="nl-BE" sz="1200" b="1" i="1" u="none" strike="noStrike" kern="1200" cap="none" spc="0" normalizeH="0" baseline="0" noProof="0" err="1">
                <a:ln>
                  <a:noFill/>
                </a:ln>
                <a:solidFill>
                  <a:prstClr val="black"/>
                </a:solidFill>
                <a:effectLst/>
                <a:uLnTx/>
                <a:uFillTx/>
                <a:latin typeface="Calibri"/>
                <a:ea typeface="+mn-ea"/>
                <a:cs typeface="+mn-cs"/>
              </a:rPr>
              <a:t>rb</a:t>
            </a:r>
            <a:r>
              <a:rPr kumimoji="0" lang="nl-BE" sz="1200" b="1" i="1" u="none" strike="noStrike" kern="1200" cap="none" spc="0" normalizeH="0" baseline="0" noProof="0">
                <a:ln>
                  <a:noFill/>
                </a:ln>
                <a:solidFill>
                  <a:prstClr val="black"/>
                </a:solidFill>
                <a:effectLst/>
                <a:uLnTx/>
                <a:uFillTx/>
                <a:latin typeface="Calibri"/>
                <a:ea typeface="+mn-ea"/>
                <a:cs typeface="+mn-cs"/>
              </a:rPr>
              <a:t> heeft niet te oordelen over de opportuniteit van de kandidatuur. Die beoordeling komt toe aan de </a:t>
            </a:r>
            <a:r>
              <a:rPr kumimoji="0" lang="nl-BE" sz="1200" b="1" i="1" u="none" strike="noStrike" kern="1200" cap="none" spc="0" normalizeH="0" baseline="0" noProof="0" err="1">
                <a:ln>
                  <a:noFill/>
                </a:ln>
                <a:solidFill>
                  <a:prstClr val="black"/>
                </a:solidFill>
                <a:effectLst/>
                <a:uLnTx/>
                <a:uFillTx/>
                <a:latin typeface="Calibri"/>
                <a:ea typeface="+mn-ea"/>
                <a:cs typeface="+mn-cs"/>
              </a:rPr>
              <a:t>vakorg</a:t>
            </a:r>
            <a:r>
              <a:rPr kumimoji="0" lang="nl-BE" sz="1200" b="1" i="1" u="none" strike="noStrike" kern="1200" cap="none" spc="0" normalizeH="0" baseline="0" noProof="0">
                <a:ln>
                  <a:noFill/>
                </a:ln>
                <a:solidFill>
                  <a:prstClr val="black"/>
                </a:solidFill>
                <a:effectLst/>
                <a:uLnTx/>
                <a:uFillTx/>
                <a:latin typeface="Calibri"/>
                <a:ea typeface="+mn-ea"/>
                <a:cs typeface="+mn-cs"/>
              </a:rPr>
              <a:t> en de kiezers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Gent </a:t>
            </a:r>
            <a:r>
              <a:rPr kumimoji="0" lang="nl-BE" sz="1200" b="1" i="1" u="none" strike="noStrike" kern="1200" cap="none" spc="0" normalizeH="0" baseline="0" noProof="0" err="1">
                <a:ln>
                  <a:noFill/>
                </a:ln>
                <a:solidFill>
                  <a:prstClr val="black"/>
                </a:solidFill>
                <a:effectLst/>
                <a:uLnTx/>
                <a:uFillTx/>
                <a:latin typeface="Calibri"/>
                <a:ea typeface="+mn-ea"/>
                <a:cs typeface="+mn-cs"/>
              </a:rPr>
              <a:t>Afd</a:t>
            </a:r>
            <a:r>
              <a:rPr kumimoji="0" lang="nl-BE" sz="1200" b="1" i="1" u="none" strike="noStrike" kern="1200" cap="none" spc="0" normalizeH="0" baseline="0" noProof="0">
                <a:ln>
                  <a:noFill/>
                </a:ln>
                <a:solidFill>
                  <a:prstClr val="black"/>
                </a:solidFill>
                <a:effectLst/>
                <a:uLnTx/>
                <a:uFillTx/>
                <a:latin typeface="Calibri"/>
                <a:ea typeface="+mn-ea"/>
                <a:cs typeface="+mn-cs"/>
              </a:rPr>
              <a:t> Sint </a:t>
            </a:r>
            <a:r>
              <a:rPr kumimoji="0" lang="nl-BE" sz="1200" b="1" i="1" u="none" strike="noStrike" kern="1200" cap="none" spc="0" normalizeH="0" baseline="0" noProof="0" err="1">
                <a:ln>
                  <a:noFill/>
                </a:ln>
                <a:solidFill>
                  <a:prstClr val="black"/>
                </a:solidFill>
                <a:effectLst/>
                <a:uLnTx/>
                <a:uFillTx/>
                <a:latin typeface="Calibri"/>
                <a:ea typeface="+mn-ea"/>
                <a:cs typeface="+mn-cs"/>
              </a:rPr>
              <a:t>Niklaas</a:t>
            </a:r>
            <a:r>
              <a:rPr kumimoji="0" lang="nl-BE" sz="1200" b="1" i="1" u="none" strike="noStrike" kern="1200" cap="none" spc="0" normalizeH="0" baseline="0" noProof="0">
                <a:ln>
                  <a:noFill/>
                </a:ln>
                <a:solidFill>
                  <a:prstClr val="black"/>
                </a:solidFill>
                <a:effectLst/>
                <a:uLnTx/>
                <a:uFillTx/>
                <a:latin typeface="Calibri"/>
                <a:ea typeface="+mn-ea"/>
                <a:cs typeface="+mn-cs"/>
              </a:rPr>
              <a:t> 3/11/20; AR 20/865)</a:t>
            </a:r>
            <a:endParaRPr kumimoji="0" lang="nl-BE" sz="1200" b="0"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WN die reeds lid was van ACV sinds 2016 en vanaf zijn kandidaatstelling syndicale taken op zich nam (verbindingspersoon tussen aantal personeelsleden en ACV voeding. Zo diende hij klacht in bij de WG </a:t>
            </a:r>
            <a:r>
              <a:rPr kumimoji="0" lang="nl-BE" sz="1200" b="1" i="1" u="none" strike="noStrike" kern="1200" cap="none" spc="0" normalizeH="0" baseline="0" noProof="0" err="1">
                <a:ln>
                  <a:noFill/>
                </a:ln>
                <a:solidFill>
                  <a:prstClr val="black"/>
                </a:solidFill>
                <a:effectLst/>
                <a:uLnTx/>
                <a:uFillTx/>
                <a:latin typeface="Calibri"/>
                <a:ea typeface="+mn-ea"/>
                <a:cs typeface="+mn-cs"/>
              </a:rPr>
              <a:t>mbt</a:t>
            </a:r>
            <a:r>
              <a:rPr kumimoji="0" lang="nl-BE" sz="1200" b="1" i="1" u="none" strike="noStrike" kern="1200" cap="none" spc="0" normalizeH="0" baseline="0" noProof="0">
                <a:ln>
                  <a:noFill/>
                </a:ln>
                <a:solidFill>
                  <a:prstClr val="black"/>
                </a:solidFill>
                <a:effectLst/>
                <a:uLnTx/>
                <a:uFillTx/>
                <a:latin typeface="Calibri"/>
                <a:ea typeface="+mn-ea"/>
                <a:cs typeface="+mn-cs"/>
              </a:rPr>
              <a:t> de veiligheid, Het is niet omdat de WN betrokken is bij incidenten op de werkvloer en een moeilijke relatie had met collega’s en leidinggevenden dat hij geen syndicaal engagement kan hebben. In de verwittigingsbrief van de WG die voorafging aan de kandidaatstelling werd wel niet gedreigd met ontslag. De vermeende persoonlijke onbekwaamheid of ongeschiktheid kan op zich geen grondslag vormen om een kandidatuur nietig te verklaren doch het komt aan de kiezer toe om daarover te oordelen dus geen rechtsmisbruik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Gent 23/10/20; AR 20/982)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Volgens de WG had een werkneemster de vrees dat zij ontslagen zou worden na een onterechte beschuldiging van haar leidinggevende wegens racisme, Na die feiten kreeg zij een overplaatsing net zoals de betrokken </a:t>
            </a:r>
            <a:r>
              <a:rPr kumimoji="0" lang="nl-BE" sz="1200" b="1" i="1" u="none" strike="noStrike" kern="1200" cap="none" spc="0" normalizeH="0" baseline="0" noProof="0" err="1">
                <a:ln>
                  <a:noFill/>
                </a:ln>
                <a:solidFill>
                  <a:prstClr val="black"/>
                </a:solidFill>
                <a:effectLst/>
                <a:uLnTx/>
                <a:uFillTx/>
                <a:latin typeface="Calibri"/>
                <a:ea typeface="+mn-ea"/>
                <a:cs typeface="+mn-cs"/>
              </a:rPr>
              <a:t>leidinggevende.Tevens</a:t>
            </a:r>
            <a:r>
              <a:rPr kumimoji="0" lang="nl-BE" sz="1200" b="1" i="1" u="none" strike="noStrike" kern="1200" cap="none" spc="0" normalizeH="0" baseline="0" noProof="0">
                <a:ln>
                  <a:noFill/>
                </a:ln>
                <a:solidFill>
                  <a:prstClr val="black"/>
                </a:solidFill>
                <a:effectLst/>
                <a:uLnTx/>
                <a:uFillTx/>
                <a:latin typeface="Calibri"/>
                <a:ea typeface="+mn-ea"/>
                <a:cs typeface="+mn-cs"/>
              </a:rPr>
              <a:t> drong zij samen met de afvaardiging aan op een doeltreffende aanpak van pesterijen en racisme op de werkvloer en waarbij zij de aanpak van de externe preventieadviseur in vraag, Dergelijke persoonlijke ervaring als werknemer kan bijdragen tot het opnemen van syndicaal engagement. Conclusie: geen rechtsmisbruik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BXL 30/10/20; AR 20/1201)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1" u="none" strike="noStrike" kern="1200" cap="none" spc="0" normalizeH="0" baseline="0" noProof="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WG was niet tevreden over de wijze waarop een werkneemster de functie van CFO invulde met een demotie tot gevolg maar dit betekent niet noodzakelijk dat er zoals de WG beweert geen toekomst meer zou zijn voor haar. WG toont niet aan en uit een getuigenverklaring blijkt evenmin dat zij iemand zou gemanipuleerd hebben bij de opstelling van de lijsten van LP en KP. Ook met de stelling van de WG dat zij LP was kan geen rekening gehouden worden  nu zij niet op die lijst voorkwam. De totale desinteresse in de overlegorganen en het ondernemingsgebeuren wordt niet aangetoond en dat haar kandidatuur negatief ontvangen werd door tal van kaderleden betekent niet dat de kandidatuur afgewend werd van een legitieme doelstelling en het komt niet toe aan de </a:t>
            </a:r>
            <a:r>
              <a:rPr kumimoji="0" lang="nl-BE" sz="1200" b="1" i="1" u="none" strike="noStrike" kern="1200" cap="none" spc="0" normalizeH="0" baseline="0" noProof="0" err="1">
                <a:ln>
                  <a:noFill/>
                </a:ln>
                <a:solidFill>
                  <a:prstClr val="black"/>
                </a:solidFill>
                <a:effectLst/>
                <a:uLnTx/>
                <a:uFillTx/>
                <a:latin typeface="Calibri"/>
                <a:ea typeface="+mn-ea"/>
                <a:cs typeface="+mn-cs"/>
              </a:rPr>
              <a:t>rb</a:t>
            </a:r>
            <a:r>
              <a:rPr kumimoji="0" lang="nl-BE" sz="1200" b="1" i="1" u="none" strike="noStrike" kern="1200" cap="none" spc="0" normalizeH="0" baseline="0" noProof="0">
                <a:ln>
                  <a:noFill/>
                </a:ln>
                <a:solidFill>
                  <a:prstClr val="black"/>
                </a:solidFill>
                <a:effectLst/>
                <a:uLnTx/>
                <a:uFillTx/>
                <a:latin typeface="Calibri"/>
                <a:ea typeface="+mn-ea"/>
                <a:cs typeface="+mn-cs"/>
              </a:rPr>
              <a:t> om een waardeoordeel over een kandidaat uit te spreken– geen rechtsmisbruik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BXL 5/11/20; AR 20/1288)</a:t>
            </a:r>
          </a:p>
          <a:p>
            <a:pPr marL="0" indent="0">
              <a:buFontTx/>
              <a:buNone/>
            </a:pPr>
            <a:endParaRPr lang="nl-BE" b="0" u="none" baseline="0"/>
          </a:p>
          <a:p>
            <a:pPr marL="0" indent="0">
              <a:buFontTx/>
              <a:buNone/>
            </a:pPr>
            <a:r>
              <a:rPr lang="nl-BE" b="0" u="none" baseline="0"/>
              <a:t>De getuigenis onder ede van 2 directeurs die zouden getuigen dat betrokkene gezegd had dat afgevaardigde worden tegen zijn natuur was doch wel de enige mogelijkheid om zich te beschermen,</a:t>
            </a:r>
          </a:p>
          <a:p>
            <a:pPr marL="0" indent="0">
              <a:buFontTx/>
              <a:buNone/>
            </a:pPr>
            <a:r>
              <a:rPr lang="nl-BE" b="0" u="none" baseline="0"/>
              <a:t>Blijkt evenwel dat hij die bescherming niet voor zichzelf zocht doch dat het de enige mogelijkheid leek om zijn ploeg te beschermen zodat de gezochte bescherming verder gaat dan zijn eigen job--- geen rechtsmisbruik (</a:t>
            </a:r>
            <a:r>
              <a:rPr lang="nl-BE" b="0" u="none" baseline="0" err="1"/>
              <a:t>Arb</a:t>
            </a:r>
            <a:r>
              <a:rPr lang="nl-BE" b="0" u="none" baseline="0"/>
              <a:t> Waver 20/4/16)</a:t>
            </a:r>
          </a:p>
          <a:p>
            <a:pPr marL="0" indent="0">
              <a:buFontTx/>
              <a:buNone/>
            </a:pPr>
            <a:endParaRPr lang="nl-BE" b="0" u="none" baseline="0"/>
          </a:p>
          <a:p>
            <a:pPr marL="0" indent="0">
              <a:buFontTx/>
              <a:buNone/>
            </a:pPr>
            <a:r>
              <a:rPr lang="nl-BE" b="0" u="none" baseline="0"/>
              <a:t>In een dossier waarin een WN meerdere waarschuwingen had gekregen in 2014 en 2015 werd rechtsmisbruik niet weerhouden omdat gebleken was dat de onderneming de gewoonte had zelfs voor lichtste tekortkomingen een aangetekend schrijven te sturen, Bovendien werd het gebrek aan interesse om de WN te verdedigen niet aangetoond (</a:t>
            </a:r>
            <a:r>
              <a:rPr lang="nl-BE" b="0" u="none" baseline="0" err="1"/>
              <a:t>Arb</a:t>
            </a:r>
            <a:r>
              <a:rPr lang="nl-BE" b="0" u="none" baseline="0"/>
              <a:t> BXL 21/4/16)  </a:t>
            </a:r>
          </a:p>
          <a:p>
            <a:pPr marL="0" indent="0">
              <a:buFontTx/>
              <a:buNone/>
            </a:pPr>
            <a:endParaRPr lang="nl-BE" b="0" u="none" baseline="0"/>
          </a:p>
          <a:p>
            <a:pPr marL="0" indent="0">
              <a:buFontTx/>
              <a:buNone/>
            </a:pPr>
            <a:r>
              <a:rPr lang="nl-BE" b="0" u="none" baseline="0"/>
              <a:t>WN had haar kandidatuur gesteld voor ze een negatieve evaluatie kreeg bovendien werd de gekregen blaam betwist voor de </a:t>
            </a:r>
            <a:r>
              <a:rPr lang="nl-BE" b="0" u="none" baseline="0" err="1"/>
              <a:t>rb</a:t>
            </a:r>
            <a:r>
              <a:rPr lang="nl-BE" b="0" u="none" baseline="0"/>
              <a:t> zodat er geen aanleiding was om te vrezen voor ontslag--- geen rechtsmisbruik (</a:t>
            </a:r>
            <a:r>
              <a:rPr lang="nl-BE" b="0" u="none" baseline="0" err="1"/>
              <a:t>Arb</a:t>
            </a:r>
            <a:r>
              <a:rPr lang="nl-BE" b="0" u="none" baseline="0"/>
              <a:t> BXL 21/4/16)</a:t>
            </a:r>
          </a:p>
          <a:p>
            <a:pPr marL="0" indent="0">
              <a:buFontTx/>
              <a:buNone/>
            </a:pPr>
            <a:endParaRPr lang="nl-BE" b="0" u="none" baseline="0"/>
          </a:p>
          <a:p>
            <a:pPr marL="0" indent="0">
              <a:buFontTx/>
              <a:buNone/>
            </a:pPr>
            <a:r>
              <a:rPr lang="nl-BE" b="0" u="none" baseline="0"/>
              <a:t>WN had weliswaar meerdere verwittigingen gekregen doch het betrof in hoofdzaak feiten die zich hadden voorgedaan tussen 2003 en 2010 dus meer dan 5 jaar voor de kandidaatstelling– geen bewijs dat de kandidatuur louter gesteld werd voor de bescherming--- geen rechtsmisbruik (</a:t>
            </a:r>
            <a:r>
              <a:rPr lang="nl-BE" b="0" u="none" baseline="0" err="1"/>
              <a:t>Arb</a:t>
            </a:r>
            <a:r>
              <a:rPr lang="nl-BE" b="0" u="none" baseline="0"/>
              <a:t> Brussel 27/4/16)</a:t>
            </a:r>
          </a:p>
          <a:p>
            <a:pPr marL="0" indent="0">
              <a:buFontTx/>
              <a:buNone/>
            </a:pPr>
            <a:endParaRPr lang="nl-BE" b="0" u="none" baseline="0"/>
          </a:p>
          <a:p>
            <a:pPr marL="0" indent="0">
              <a:buFontTx/>
              <a:buNone/>
            </a:pPr>
            <a:r>
              <a:rPr lang="nl-BE" b="0" u="none" baseline="0"/>
              <a:t>WN kreeg in het verleden tal van verwittigingen, ingebrekestellingen, schorsingen, negatieve evaluaties.</a:t>
            </a:r>
          </a:p>
          <a:p>
            <a:pPr marL="0" indent="0">
              <a:buFontTx/>
              <a:buNone/>
            </a:pPr>
            <a:r>
              <a:rPr lang="nl-BE" b="0" u="none" baseline="0"/>
              <a:t>Geen rechtsmisbruik want het behoorde tot de bedrijfscultuur dat dreiging en sancties een efficiënt middel was om de </a:t>
            </a:r>
            <a:r>
              <a:rPr lang="nl-BE" b="0" u="none" baseline="0" err="1"/>
              <a:t>performantie</a:t>
            </a:r>
            <a:r>
              <a:rPr lang="nl-BE" b="0" u="none" baseline="0"/>
              <a:t> van de werknemers te verhogen (</a:t>
            </a:r>
            <a:r>
              <a:rPr lang="nl-BE" b="0" u="none" baseline="0" err="1"/>
              <a:t>Arb</a:t>
            </a:r>
            <a:r>
              <a:rPr lang="nl-BE" b="0" u="none" baseline="0"/>
              <a:t> Brussel 15/4/08)</a:t>
            </a:r>
          </a:p>
          <a:p>
            <a:pPr marL="0" indent="0">
              <a:buFontTx/>
              <a:buNone/>
            </a:pPr>
            <a:endParaRPr lang="nl-BE" b="0" u="none" baseline="0"/>
          </a:p>
          <a:p>
            <a:pPr marL="0" indent="0">
              <a:buFontTx/>
              <a:buNone/>
            </a:pPr>
            <a:r>
              <a:rPr lang="nl-BE" b="0" u="none" baseline="0"/>
              <a:t>WN had in het verleden nooit interesse betoond voor een vakorganisatie noch sociale aangelegenheden en stelde zich nu kandidaat na recente verwittigingen (</a:t>
            </a:r>
            <a:r>
              <a:rPr lang="nl-BE" b="0" u="none" baseline="0" err="1"/>
              <a:t>Arb</a:t>
            </a:r>
            <a:r>
              <a:rPr lang="nl-BE" b="0" u="none" baseline="0"/>
              <a:t> Nijvel 18/4/08)</a:t>
            </a:r>
          </a:p>
          <a:p>
            <a:pPr marL="0" indent="0">
              <a:buFontTx/>
              <a:buNone/>
            </a:pPr>
            <a:endParaRPr lang="nl-BE" b="0" u="none" baseline="0"/>
          </a:p>
          <a:p>
            <a:pPr marL="0" indent="0">
              <a:buFontTx/>
              <a:buNone/>
            </a:pPr>
            <a:r>
              <a:rPr lang="nl-BE" b="0" u="sng" baseline="0"/>
              <a:t>Afwezigheid wegens arbeidsongeschiktheid</a:t>
            </a:r>
          </a:p>
          <a:p>
            <a:pPr marL="0" indent="0">
              <a:buFontTx/>
              <a:buNone/>
            </a:pPr>
            <a:r>
              <a:rPr lang="nl-BE" b="0" u="none" baseline="0"/>
              <a:t>Rechtspraak verdeeld</a:t>
            </a:r>
          </a:p>
          <a:p>
            <a:pPr marL="0" indent="0">
              <a:buFontTx/>
              <a:buNone/>
            </a:pPr>
            <a:endParaRPr lang="nl-BE" b="0" u="none" baseline="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Dat zijn kandidatuur niet tot doel had deel te nemen aan het overleg blijkt uit het feit dat hij sinds zijn verkiezing van 2016 niet deelnam aan de vergaderingen van het comité (ook niet wanneer hij niet afwezig was), Het manifest gebrek aan medewerking aan een </a:t>
            </a:r>
            <a:r>
              <a:rPr kumimoji="0" lang="nl-BE" sz="1200" b="1" i="1" u="none" strike="noStrike" kern="1200" cap="none" spc="0" normalizeH="0" baseline="0" noProof="0" err="1">
                <a:ln>
                  <a:noFill/>
                </a:ln>
                <a:solidFill>
                  <a:prstClr val="black"/>
                </a:solidFill>
                <a:effectLst/>
                <a:uLnTx/>
                <a:uFillTx/>
                <a:latin typeface="Calibri"/>
                <a:ea typeface="+mn-ea"/>
                <a:cs typeface="+mn-cs"/>
              </a:rPr>
              <a:t>reïntegratietraject</a:t>
            </a:r>
            <a:r>
              <a:rPr kumimoji="0" lang="nl-BE" sz="1200" b="1" i="1" u="none" strike="noStrike" kern="1200" cap="none" spc="0" normalizeH="0" baseline="0" noProof="0">
                <a:ln>
                  <a:noFill/>
                </a:ln>
                <a:solidFill>
                  <a:prstClr val="black"/>
                </a:solidFill>
                <a:effectLst/>
                <a:uLnTx/>
                <a:uFillTx/>
                <a:latin typeface="Calibri"/>
                <a:ea typeface="+mn-ea"/>
                <a:cs typeface="+mn-cs"/>
              </a:rPr>
              <a:t> wijst er op dat hij na jaren afwezigheid slechts onderbroken door 2 korte periodes van werkhervatting, weinig zin heeft om terug te keren op de werkvloer. Zijn arbeidsongeschiktheid rechtvaardigt evenmin dat hij niet reageert op de brieven die de WG hem in dat kader stuurt. Conclusie: rechtsmisbruik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BXL 30/10/20; AR 20/1205)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1"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WN is gedurende 2,5 jaar ononderbroken afwezig op het werk wegens arbeidsongeschiktheid. Op het moment van zijn kandidaatstelling was hij arbeidsongeschikt en ook voor de daaropvolgende 9 maanden werden telkens attesten ingediend (tot eind december 2020). Zijn leidinggevende trachtte hem meermaals te contacteren tijdens zijn afwezigheid. Hij toonde tijdens zijn afwezigheid geen interesse in de werkzaamheden van de overlegorganen noch in het sociale overleg, Tijdens tal van voorbereidende vergaderingen was hij afwezig. Enkel in  2016 en 2017 nam hij in totaal deel aan 2 vergaderingen. Dus rechtsmisbruik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Antwerpen </a:t>
            </a:r>
            <a:r>
              <a:rPr kumimoji="0" lang="nl-BE" sz="1200" b="1" i="1" u="none" strike="noStrike" kern="1200" cap="none" spc="0" normalizeH="0" baseline="0" noProof="0" err="1">
                <a:ln>
                  <a:noFill/>
                </a:ln>
                <a:solidFill>
                  <a:prstClr val="black"/>
                </a:solidFill>
                <a:effectLst/>
                <a:uLnTx/>
                <a:uFillTx/>
                <a:latin typeface="Calibri"/>
                <a:ea typeface="+mn-ea"/>
                <a:cs typeface="+mn-cs"/>
              </a:rPr>
              <a:t>Afd</a:t>
            </a:r>
            <a:r>
              <a:rPr kumimoji="0" lang="nl-BE" sz="1200" b="1" i="1" u="none" strike="noStrike" kern="1200" cap="none" spc="0" normalizeH="0" baseline="0" noProof="0">
                <a:ln>
                  <a:noFill/>
                </a:ln>
                <a:solidFill>
                  <a:prstClr val="black"/>
                </a:solidFill>
                <a:effectLst/>
                <a:uLnTx/>
                <a:uFillTx/>
                <a:latin typeface="Calibri"/>
                <a:ea typeface="+mn-ea"/>
                <a:cs typeface="+mn-cs"/>
              </a:rPr>
              <a:t> Mechelen 29/10/20; AR 20/538)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1"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WN met contract bepaalde duur tot 17/2/20 doch waaruit achteraf gebleken is dat hij de laatste overeenkomst niet ondertekend terugstuurde. Ging op de laatste dag van de overeenkomst (tijdens zijn ziekteperiode) wel alle werkmateriaal teruggeven, Stelde zich kandidaat op 8/1/20 en die kandidatuur werd elektronisch ingediend op 11/3 hetgeen volgens de </a:t>
            </a:r>
            <a:r>
              <a:rPr kumimoji="0" lang="nl-BE" sz="1200" b="1" i="1" u="none" strike="noStrike" kern="1200" cap="none" spc="0" normalizeH="0" baseline="0" noProof="0" err="1">
                <a:ln>
                  <a:noFill/>
                </a:ln>
                <a:solidFill>
                  <a:prstClr val="black"/>
                </a:solidFill>
                <a:effectLst/>
                <a:uLnTx/>
                <a:uFillTx/>
                <a:latin typeface="Calibri"/>
                <a:ea typeface="+mn-ea"/>
                <a:cs typeface="+mn-cs"/>
              </a:rPr>
              <a:t>rb</a:t>
            </a:r>
            <a:r>
              <a:rPr kumimoji="0" lang="nl-BE" sz="1200" b="1" i="1" u="none" strike="noStrike" kern="1200" cap="none" spc="0" normalizeH="0" baseline="0" noProof="0">
                <a:ln>
                  <a:noFill/>
                </a:ln>
                <a:solidFill>
                  <a:prstClr val="black"/>
                </a:solidFill>
                <a:effectLst/>
                <a:uLnTx/>
                <a:uFillTx/>
                <a:latin typeface="Calibri"/>
                <a:ea typeface="+mn-ea"/>
                <a:cs typeface="+mn-cs"/>
              </a:rPr>
              <a:t> bizar is en niet kan ingegeven zijn door de wil om een mandaat van werknemersvertegenwoordiger uit te oefenen. De </a:t>
            </a:r>
            <a:r>
              <a:rPr kumimoji="0" lang="nl-BE" sz="1200" b="1" i="1" u="none" strike="noStrike" kern="1200" cap="none" spc="0" normalizeH="0" baseline="0" noProof="0" err="1">
                <a:ln>
                  <a:noFill/>
                </a:ln>
                <a:solidFill>
                  <a:prstClr val="black"/>
                </a:solidFill>
                <a:effectLst/>
                <a:uLnTx/>
                <a:uFillTx/>
                <a:latin typeface="Calibri"/>
                <a:ea typeface="+mn-ea"/>
                <a:cs typeface="+mn-cs"/>
              </a:rPr>
              <a:t>rb</a:t>
            </a:r>
            <a:r>
              <a:rPr kumimoji="0" lang="nl-BE" sz="1200" b="1" i="1" u="none" strike="noStrike" kern="1200" cap="none" spc="0" normalizeH="0" baseline="0" noProof="0">
                <a:ln>
                  <a:noFill/>
                </a:ln>
                <a:solidFill>
                  <a:prstClr val="black"/>
                </a:solidFill>
                <a:effectLst/>
                <a:uLnTx/>
                <a:uFillTx/>
                <a:latin typeface="Calibri"/>
                <a:ea typeface="+mn-ea"/>
                <a:cs typeface="+mn-cs"/>
              </a:rPr>
              <a:t> besluit tot rechtsmisbruik gelet op het feit dat de WN geen initiatief nam om zo vlug mogelijk </a:t>
            </a:r>
            <a:r>
              <a:rPr kumimoji="0" lang="nl-BE" sz="1200" b="1" i="1" u="none" strike="noStrike" kern="1200" cap="none" spc="0" normalizeH="0" baseline="0" noProof="0" err="1">
                <a:ln>
                  <a:noFill/>
                </a:ln>
                <a:solidFill>
                  <a:prstClr val="black"/>
                </a:solidFill>
                <a:effectLst/>
                <a:uLnTx/>
                <a:uFillTx/>
                <a:latin typeface="Calibri"/>
                <a:ea typeface="+mn-ea"/>
                <a:cs typeface="+mn-cs"/>
              </a:rPr>
              <a:t>gereïntegreerd</a:t>
            </a:r>
            <a:r>
              <a:rPr kumimoji="0" lang="nl-BE" sz="1200" b="1" i="1" u="none" strike="noStrike" kern="1200" cap="none" spc="0" normalizeH="0" baseline="0" noProof="0">
                <a:ln>
                  <a:noFill/>
                </a:ln>
                <a:solidFill>
                  <a:prstClr val="black"/>
                </a:solidFill>
                <a:effectLst/>
                <a:uLnTx/>
                <a:uFillTx/>
                <a:latin typeface="Calibri"/>
                <a:ea typeface="+mn-ea"/>
                <a:cs typeface="+mn-cs"/>
              </a:rPr>
              <a:t> te worden in de onderneming, er geen enkele gewerkte dag is sedert meer dan 9 maanden,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Henegouwen </a:t>
            </a:r>
            <a:r>
              <a:rPr kumimoji="0" lang="nl-BE" sz="1200" b="1" i="1" u="none" strike="noStrike" kern="1200" cap="none" spc="0" normalizeH="0" baseline="0" noProof="0" err="1">
                <a:ln>
                  <a:noFill/>
                </a:ln>
                <a:solidFill>
                  <a:prstClr val="black"/>
                </a:solidFill>
                <a:effectLst/>
                <a:uLnTx/>
                <a:uFillTx/>
                <a:latin typeface="Calibri"/>
                <a:ea typeface="+mn-ea"/>
                <a:cs typeface="+mn-cs"/>
              </a:rPr>
              <a:t>Afd</a:t>
            </a:r>
            <a:r>
              <a:rPr kumimoji="0" lang="nl-BE" sz="1200" b="1" i="1" u="none" strike="noStrike" kern="1200" cap="none" spc="0" normalizeH="0" baseline="0" noProof="0">
                <a:ln>
                  <a:noFill/>
                </a:ln>
                <a:solidFill>
                  <a:prstClr val="black"/>
                </a:solidFill>
                <a:effectLst/>
                <a:uLnTx/>
                <a:uFillTx/>
                <a:latin typeface="Calibri"/>
                <a:ea typeface="+mn-ea"/>
                <a:cs typeface="+mn-cs"/>
              </a:rPr>
              <a:t> Doornik 26/10/20; AR 20/563)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1"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De </a:t>
            </a:r>
            <a:r>
              <a:rPr kumimoji="0" lang="nl-BE" sz="1200" b="1" i="1" u="none" strike="noStrike" kern="1200" cap="none" spc="0" normalizeH="0" baseline="0" noProof="0" err="1">
                <a:ln>
                  <a:noFill/>
                </a:ln>
                <a:solidFill>
                  <a:prstClr val="black"/>
                </a:solidFill>
                <a:effectLst/>
                <a:uLnTx/>
                <a:uFillTx/>
                <a:latin typeface="Calibri"/>
                <a:ea typeface="+mn-ea"/>
                <a:cs typeface="+mn-cs"/>
              </a:rPr>
              <a:t>rb</a:t>
            </a:r>
            <a:r>
              <a:rPr kumimoji="0" lang="nl-BE" sz="1200" b="1" i="1" u="none" strike="noStrike" kern="1200" cap="none" spc="0" normalizeH="0" baseline="0" noProof="0">
                <a:ln>
                  <a:noFill/>
                </a:ln>
                <a:solidFill>
                  <a:prstClr val="black"/>
                </a:solidFill>
                <a:effectLst/>
                <a:uLnTx/>
                <a:uFillTx/>
                <a:latin typeface="Calibri"/>
                <a:ea typeface="+mn-ea"/>
                <a:cs typeface="+mn-cs"/>
              </a:rPr>
              <a:t> besluit tot geen rechtsmisbruik in hoofde van een WN die al kandidaat was bij de vorige verkiezingen, het niet blijkt dat d eongeschiktheid definitief is, de langdurige arbeidsongeschiktheid geen afbreuk doet aan de geldigheid van de kandidatuur, uit niets blijkt dat hij geen contacten heeft met de collega’s noch dat hij niet geïnteresseerd is in de organisatie en de werking van de onderneming, het niet toekomt aan de WG doch wel aan de vakorganisatie om de opportuniteit van de kandidatuur te beoordelen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BXL 2/11/20; AR 20/3604)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1" i="1"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De afwezigheid op het werk, zelfs gedurende een lange periode, is op zich  niet het bewijs van rechtsmisbruik bij de kandidatuur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Henegouwen </a:t>
            </a:r>
            <a:r>
              <a:rPr kumimoji="0" lang="nl-BE" sz="1200" b="1" i="1" u="none" strike="noStrike" kern="1200" cap="none" spc="0" normalizeH="0" baseline="0" noProof="0" err="1">
                <a:ln>
                  <a:noFill/>
                </a:ln>
                <a:solidFill>
                  <a:prstClr val="black"/>
                </a:solidFill>
                <a:effectLst/>
                <a:uLnTx/>
                <a:uFillTx/>
                <a:latin typeface="Calibri"/>
                <a:ea typeface="+mn-ea"/>
                <a:cs typeface="+mn-cs"/>
              </a:rPr>
              <a:t>Afd</a:t>
            </a:r>
            <a:r>
              <a:rPr kumimoji="0" lang="nl-BE" sz="1200" b="1" i="1" u="none" strike="noStrike" kern="1200" cap="none" spc="0" normalizeH="0" baseline="0" noProof="0">
                <a:ln>
                  <a:noFill/>
                </a:ln>
                <a:solidFill>
                  <a:prstClr val="black"/>
                </a:solidFill>
                <a:effectLst/>
                <a:uLnTx/>
                <a:uFillTx/>
                <a:latin typeface="Calibri"/>
                <a:ea typeface="+mn-ea"/>
                <a:cs typeface="+mn-cs"/>
              </a:rPr>
              <a:t> Doornik 3/5/16; AR 16/616)</a:t>
            </a:r>
          </a:p>
          <a:p>
            <a:pPr marL="0" indent="0">
              <a:buFontTx/>
              <a:buNone/>
            </a:pPr>
            <a:endParaRPr lang="nl-BE" b="0" u="none" baseline="0"/>
          </a:p>
          <a:p>
            <a:pPr marL="0" indent="0">
              <a:buFontTx/>
              <a:buNone/>
            </a:pPr>
            <a:r>
              <a:rPr lang="nl-BE" b="0" u="none" baseline="0"/>
              <a:t>WN met mandaat in 2012 was arbeidsongeschikt sedert 1/7/13 en had gedurende 2 ½ jaar geen prestaties geleverd en bovendien wees niets er op dat hij het werk binnen een redelijke termijn ging hervatten– rechtsmisbruik (</a:t>
            </a:r>
            <a:r>
              <a:rPr lang="nl-BE" b="0" u="none" baseline="0" err="1"/>
              <a:t>Arb</a:t>
            </a:r>
            <a:r>
              <a:rPr lang="nl-BE" b="0" u="none" baseline="0"/>
              <a:t> Brussel 2/5/16)</a:t>
            </a:r>
          </a:p>
          <a:p>
            <a:pPr marL="0" indent="0">
              <a:buFontTx/>
              <a:buNone/>
            </a:pPr>
            <a:endParaRPr lang="nl-BE" b="0" u="none" baseline="0"/>
          </a:p>
          <a:p>
            <a:pPr marL="0" indent="0">
              <a:buFontTx/>
              <a:buNone/>
            </a:pPr>
            <a:r>
              <a:rPr lang="nl-BE" b="0" u="none" baseline="0"/>
              <a:t>WN die in dienst trad op 1/8/11 als verpleegkundige en tot 19/11/12, dag waarop hij onafgebroken arbeidsongeschikt werd, reeds in totaal bijna 4 m ziek. Sedertdien verschillende attesten voor lange duur zonder poging tot werkhervatting. Het laatste attest was weer 1 voor meer dan 6 maanden,</a:t>
            </a:r>
          </a:p>
          <a:p>
            <a:pPr marL="0" indent="0">
              <a:buFontTx/>
              <a:buNone/>
            </a:pPr>
            <a:r>
              <a:rPr lang="nl-BE" b="0" u="none" baseline="0"/>
              <a:t>Had intussen geen enkele blijk gegeven voor interesse in zijn mandaat bekomen in 2012 ‘enkel ontvangen verslagen) en geen vormingen meer gevolgd--  rechtsmisbruik (</a:t>
            </a:r>
            <a:r>
              <a:rPr lang="nl-BE" b="0" u="none" baseline="0" err="1"/>
              <a:t>Arb</a:t>
            </a:r>
            <a:r>
              <a:rPr lang="nl-BE" b="0" u="none" baseline="0"/>
              <a:t> Oudenaarde 15/4/16)</a:t>
            </a:r>
          </a:p>
          <a:p>
            <a:pPr marL="0" indent="0">
              <a:buFontTx/>
              <a:buNone/>
            </a:pPr>
            <a:endParaRPr lang="nl-BE" b="0" u="none" baseline="0"/>
          </a:p>
          <a:p>
            <a:pPr marL="0" indent="0">
              <a:buFontTx/>
              <a:buNone/>
            </a:pPr>
            <a:r>
              <a:rPr lang="nl-BE" b="0" u="none" baseline="0"/>
              <a:t>Verkozen WN die reeds 2 jaar afwezig was, nooit vroeg naar de </a:t>
            </a:r>
            <a:r>
              <a:rPr lang="nl-BE" b="0" u="none" baseline="0" err="1"/>
              <a:t>PV’s</a:t>
            </a:r>
            <a:r>
              <a:rPr lang="nl-BE" b="0" u="none" baseline="0"/>
              <a:t> van de vergaderingen, vervreemd was van de collega’s en niet meer op de hoogte was van de nieuwe veiligheidsprocedures--- rechtsmisbruik (</a:t>
            </a:r>
            <a:r>
              <a:rPr lang="nl-BE" b="0" u="none" baseline="0" err="1"/>
              <a:t>Arb</a:t>
            </a:r>
            <a:r>
              <a:rPr lang="nl-BE" b="0" u="none" baseline="0"/>
              <a:t> Brussel 16/4/12)</a:t>
            </a:r>
          </a:p>
          <a:p>
            <a:pPr marL="0" indent="0">
              <a:buFontTx/>
              <a:buNone/>
            </a:pPr>
            <a:endParaRPr lang="nl-BE" b="0" u="none" baseline="0"/>
          </a:p>
          <a:p>
            <a:pPr marL="0" indent="0">
              <a:buFontTx/>
              <a:buNone/>
            </a:pPr>
            <a:r>
              <a:rPr lang="nl-BE" b="0" u="none" baseline="0"/>
              <a:t>WN in dienst getreden en nadien 5 jaar afwezig--- rechtsmisbruik (</a:t>
            </a:r>
            <a:r>
              <a:rPr lang="nl-BE" b="0" u="none" baseline="0" err="1"/>
              <a:t>Arb</a:t>
            </a:r>
            <a:r>
              <a:rPr lang="nl-BE" b="0" u="none" baseline="0"/>
              <a:t> Dendermonde 20/4/12)</a:t>
            </a:r>
          </a:p>
          <a:p>
            <a:pPr marL="0" indent="0">
              <a:buFontTx/>
              <a:buNone/>
            </a:pPr>
            <a:endParaRPr lang="nl-BE" b="0" u="none"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u="none" strike="noStrike" kern="1200" baseline="0">
                <a:solidFill>
                  <a:schemeClr val="tx1"/>
                </a:solidFill>
                <a:latin typeface="+mn-lt"/>
                <a:ea typeface="+mn-ea"/>
                <a:cs typeface="+mn-cs"/>
              </a:rPr>
              <a:t>Kandidaat reeds 10 jaar afwezig–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Luik 10/4/12)</a:t>
            </a:r>
          </a:p>
          <a:p>
            <a:pPr marL="0" indent="0">
              <a:buFontTx/>
              <a:buNone/>
            </a:pPr>
            <a:endParaRPr lang="nl-BE" b="0" u="none" baseline="0"/>
          </a:p>
          <a:p>
            <a:pPr marL="0" indent="0">
              <a:buFontTx/>
              <a:buNone/>
            </a:pPr>
            <a:r>
              <a:rPr lang="nl-BE" b="0" u="none" baseline="0"/>
              <a:t>WN was weliswaar onafgebroken arbeidsongeschikt sinds 6/15 en deze werd verlengd tot 30/6/16– toch geen rechtsmisbruik (</a:t>
            </a:r>
            <a:r>
              <a:rPr lang="nl-BE" b="0" u="none" baseline="0" err="1"/>
              <a:t>Arb</a:t>
            </a:r>
            <a:r>
              <a:rPr lang="nl-BE" b="0" u="none" baseline="0"/>
              <a:t> Waver 2/5/16)</a:t>
            </a:r>
          </a:p>
          <a:p>
            <a:pPr marL="0" indent="0">
              <a:buFontTx/>
              <a:buNone/>
            </a:pPr>
            <a:r>
              <a:rPr lang="nl-BE" b="0" u="none" baseline="0"/>
              <a:t>WN was syndicaal actief sedert 2008 en ononderbroken afwezig sinds 2/11 en werd </a:t>
            </a:r>
            <a:r>
              <a:rPr lang="nl-BE" b="0" u="none" baseline="0" err="1"/>
              <a:t>herverkozen</a:t>
            </a:r>
            <a:r>
              <a:rPr lang="nl-BE" b="0" u="none" baseline="0"/>
              <a:t> in 2012, Vervolgens verder ongeschikt met meerdere attesten tot 30/6/16, Werd niet meer op de lijst gesteld door ACV en kwam op lijst van ACLVB---geen rechtsmisbruik </a:t>
            </a:r>
            <a:r>
              <a:rPr lang="nl-BE" b="0" u="none" baseline="0" err="1"/>
              <a:t>Arb</a:t>
            </a:r>
            <a:r>
              <a:rPr lang="nl-BE" b="0" u="none" baseline="0"/>
              <a:t> Charleroi 6/5/16)</a:t>
            </a:r>
          </a:p>
          <a:p>
            <a:pPr marL="0" indent="0">
              <a:buFontTx/>
              <a:buNone/>
            </a:pPr>
            <a:endParaRPr lang="nl-BE" b="0" u="none" baseline="0"/>
          </a:p>
          <a:p>
            <a:pPr marL="0" indent="0">
              <a:buFontTx/>
              <a:buNone/>
            </a:pPr>
            <a:r>
              <a:rPr lang="nl-BE" b="0" u="none" baseline="0"/>
              <a:t>WN die ononderbroken arbeidsongeschikt was sinds 1/15. Niets wees erop dat er in de nabije toekomst geen uitzicht was op werkhervatting doch integendeel een werkhervatting ernstig voorzien was in 2/16– geen rechtsmisbruik (</a:t>
            </a:r>
            <a:r>
              <a:rPr lang="nl-BE" b="0" u="none" baseline="0" err="1"/>
              <a:t>Arb</a:t>
            </a:r>
            <a:r>
              <a:rPr lang="nl-BE" b="0" u="none" baseline="0"/>
              <a:t> BXL 25/4/16)</a:t>
            </a:r>
          </a:p>
          <a:p>
            <a:pPr marL="0" indent="0">
              <a:buFontTx/>
              <a:buNone/>
            </a:pPr>
            <a:endParaRPr lang="nl-BE" b="0" u="none" baseline="0"/>
          </a:p>
          <a:p>
            <a:pPr marL="0" indent="0">
              <a:buFontTx/>
              <a:buNone/>
            </a:pPr>
            <a:r>
              <a:rPr lang="nl-BE" b="0" u="none" baseline="0"/>
              <a:t>WN verkozen in 2012 en sinds 5/13 afwezig telkens met attesten van 1 maand doch waarbij de behandelende geneesheer stelde dat behoudens complicaties de functie kon hernomen worden op 2/5/16– geen rechtsmisbruik (</a:t>
            </a:r>
            <a:r>
              <a:rPr lang="nl-BE" b="0" u="none" baseline="0" err="1"/>
              <a:t>Arb</a:t>
            </a:r>
            <a:r>
              <a:rPr lang="nl-BE" b="0" u="none" baseline="0"/>
              <a:t> BXL 28/4/16)</a:t>
            </a:r>
          </a:p>
          <a:p>
            <a:pPr marL="0" indent="0">
              <a:buFontTx/>
              <a:buNone/>
            </a:pPr>
            <a:endParaRPr lang="nl-BE" b="0" u="none" baseline="0"/>
          </a:p>
          <a:p>
            <a:pPr marL="0" indent="0">
              <a:buFontTx/>
              <a:buNone/>
            </a:pPr>
            <a:r>
              <a:rPr lang="nl-BE" b="0" u="none" baseline="0"/>
              <a:t>WN in dienst sedert 10/07 en afwezig sinds 10/11og nooit kandidaat in huidig bedrijf echter wel SD bij vorige WG– geen rechtsmisbruik want de beweringen van de WG dat zij geen interesse heeft in huidig bedrijf en het enkel doet voor de bescherming worden niet bewezen (</a:t>
            </a:r>
            <a:r>
              <a:rPr lang="nl-BE" b="0" u="none" baseline="0" err="1"/>
              <a:t>Arb</a:t>
            </a:r>
            <a:r>
              <a:rPr lang="nl-BE" b="0" u="none" baseline="0"/>
              <a:t>  BXL 2/5/16)</a:t>
            </a:r>
          </a:p>
          <a:p>
            <a:pPr marL="0" indent="0">
              <a:buFontTx/>
              <a:buNone/>
            </a:pPr>
            <a:endParaRPr lang="nl-BE" b="0" u="none" baseline="0"/>
          </a:p>
          <a:p>
            <a:pPr marL="0" indent="0">
              <a:buFontTx/>
              <a:buNone/>
            </a:pPr>
            <a:r>
              <a:rPr lang="nl-BE" b="0" i="0" u="none" baseline="0"/>
              <a:t>WN verkozen in 2012 werd arbeidsongeschikt sedert 28/2/14 en heeft het werk sedert dan niet hervat en er is geen datum vooropgesteld voor werkhervatting.</a:t>
            </a:r>
          </a:p>
          <a:p>
            <a:r>
              <a:rPr lang="nl-BE" sz="1200" b="0" i="0" u="none" strike="noStrike" kern="1200" baseline="0">
                <a:solidFill>
                  <a:schemeClr val="tx1"/>
                </a:solidFill>
                <a:latin typeface="+mn-lt"/>
                <a:ea typeface="+mn-ea"/>
                <a:cs typeface="+mn-cs"/>
              </a:rPr>
              <a:t>Het feit dat de WN arbeidsongeschikt is op het ogenblik dat hij zich kandidaat stelt, maakt zijn kandidatuur niet automatisch abusief, tenzij zou vaststaan dat hij in de materiële onmogelijkheid verkeert om het beoogde mandaat uit te oefenen ofwel dat hij niet bereid is zijn plaats terug in te nemen in de onderneming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BXL 3/5/16)</a:t>
            </a:r>
            <a:endParaRPr lang="nl-BE" b="0" i="0" u="none" baseline="0"/>
          </a:p>
          <a:p>
            <a:pPr marL="0" indent="0">
              <a:buFontTx/>
              <a:buNone/>
            </a:pPr>
            <a:endParaRPr lang="nl-BE" b="0" i="0" u="none" baseline="0"/>
          </a:p>
          <a:p>
            <a:r>
              <a:rPr lang="nl-BE" sz="1200" b="0" i="0" u="none" strike="noStrike" kern="1200" baseline="0">
                <a:solidFill>
                  <a:schemeClr val="tx1"/>
                </a:solidFill>
                <a:latin typeface="+mn-lt"/>
                <a:ea typeface="+mn-ea"/>
                <a:cs typeface="+mn-cs"/>
              </a:rPr>
              <a:t>Het feit dat de WN arbeidsongeschikt is op het ogenblik dat hij zich kandidaat stelt maakt zijn kandidatuur niet automatisch abusief. Een gezamenlijke verklaring ondertekend door verschillende WN wordt niet weerhouden als een bewijs van het feit dat de arbeidsongeschikte WN in feite niet begaan was met de onderneming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Kortrijk 28/4/16)</a:t>
            </a:r>
          </a:p>
          <a:p>
            <a:endParaRPr lang="nl-BE" sz="1200" b="0" i="1"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De omstandigheid dat een werknemer arbeidsongeschikt is op het ogenblik dat hij zich kandidaat stelt, heeft niet zomaar tot gevolg dat de kandidatuur onregelmatig is.</a:t>
            </a:r>
          </a:p>
          <a:p>
            <a:r>
              <a:rPr lang="nl-BE" sz="1200" b="0" i="0" u="none" strike="noStrike" kern="1200" baseline="0">
                <a:solidFill>
                  <a:schemeClr val="tx1"/>
                </a:solidFill>
                <a:latin typeface="+mn-lt"/>
                <a:ea typeface="+mn-ea"/>
                <a:cs typeface="+mn-cs"/>
              </a:rPr>
              <a:t>Er is niet bewezen dat de arbeidsongeschiktheid van de betrokkene van aard is om de materiële uitoefening van een eventueel mandaat onmogelijk te maken gelet op het feit dat de WN intussen het werk (deeltijds) hervat heeft en in staat is om deel te nemen aan de sociale verkiezingen. Bovendien was hij al sinds 1989 en zonder onderbreking aangesloten bij zijn vakorganisatie– geen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Gent 14/4/16)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Geen rechtsmisbruik in hoofde van een WN geruime tijd ongeschikt met telkens kortlopende attesten en die op elk ogenblik deze arbeidsongeschiktheid kon beëindigen en zich op het bedrijf aanbieden voor werkhervatting.</a:t>
            </a:r>
          </a:p>
          <a:p>
            <a:r>
              <a:rPr lang="nl-BE" sz="1200" b="0" i="0" u="none" strike="noStrike" kern="1200" baseline="0">
                <a:solidFill>
                  <a:schemeClr val="tx1"/>
                </a:solidFill>
                <a:latin typeface="+mn-lt"/>
                <a:ea typeface="+mn-ea"/>
                <a:cs typeface="+mn-cs"/>
              </a:rPr>
              <a:t>De werkgever had geweigerd in te gaan op een deeltijdse werkhervatting,</a:t>
            </a:r>
          </a:p>
          <a:p>
            <a:r>
              <a:rPr lang="nl-BE" sz="1200" b="0" i="0" u="none" strike="noStrike" kern="1200" baseline="0">
                <a:solidFill>
                  <a:schemeClr val="tx1"/>
                </a:solidFill>
                <a:latin typeface="+mn-lt"/>
                <a:ea typeface="+mn-ea"/>
                <a:cs typeface="+mn-cs"/>
              </a:rPr>
              <a:t>De vraag om ontslagen te worden (waarop WG niet inging) was vergezeld van een vraag tot </a:t>
            </a:r>
            <a:r>
              <a:rPr lang="nl-BE" sz="1200" b="0" i="0" u="none" strike="noStrike" kern="1200" baseline="0" err="1">
                <a:solidFill>
                  <a:schemeClr val="tx1"/>
                </a:solidFill>
                <a:latin typeface="+mn-lt"/>
                <a:ea typeface="+mn-ea"/>
                <a:cs typeface="+mn-cs"/>
              </a:rPr>
              <a:t>reïntegratie</a:t>
            </a:r>
            <a:r>
              <a:rPr lang="nl-BE" sz="1200" b="0" i="0" u="none" strike="noStrike" kern="1200" baseline="0">
                <a:solidFill>
                  <a:schemeClr val="tx1"/>
                </a:solidFill>
                <a:latin typeface="+mn-lt"/>
                <a:ea typeface="+mn-ea"/>
                <a:cs typeface="+mn-cs"/>
              </a:rPr>
              <a:t>. Dat zij in het verleden geen syndicaal engagement opgenomen heeft speelt geen rol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Gent 10/3/16)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WN veelvuldig afwezig wegens ziekte en zwangerschap had het werk hernomen op 1/3/16 en uit niets blijkt dat zij opnieuw AO zal worden  en dat deze definitief is– geen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Turnhout 25/4/16)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De beweringen van de WG dat een werkhervatting niet te verwachten was werd tegengesproken aangezien het werk hoogstwaarschijnlijk hervat zou worden in 2/16,</a:t>
            </a:r>
          </a:p>
          <a:p>
            <a:r>
              <a:rPr lang="nl-BE" sz="1200" b="0" i="0" u="none" strike="noStrike" kern="1200" baseline="0">
                <a:solidFill>
                  <a:schemeClr val="tx1"/>
                </a:solidFill>
                <a:latin typeface="+mn-lt"/>
                <a:ea typeface="+mn-ea"/>
                <a:cs typeface="+mn-cs"/>
              </a:rPr>
              <a:t>Het gebrek aan interesse voor het sociaal overleg houdt geen steek want betrokken was verkozen geweest voor ACLVB in 2004 en niet-verkozen kandidaat in 2012– geen 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BXL 25/4/16)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WN verkozen vorige keer en 2 jaar arbeidsongeschikt– geen rechtsmisbruik want WG moet de definitieve arbeidsongeschiktheid aantonen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Luik 24/4/12)</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Ononderbroken arbeidsongeschiktheid van 9 maanden tot en met 30/4--- geen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Bergen 25/11/12)</a:t>
            </a:r>
          </a:p>
          <a:p>
            <a:endParaRPr lang="nl-BE" sz="1200" b="0" i="0" u="none" strike="noStrike" kern="1200" baseline="0">
              <a:solidFill>
                <a:schemeClr val="tx1"/>
              </a:solidFill>
              <a:latin typeface="+mn-lt"/>
              <a:ea typeface="+mn-ea"/>
              <a:cs typeface="+mn-cs"/>
            </a:endParaRPr>
          </a:p>
          <a:p>
            <a:r>
              <a:rPr lang="nl-BE" sz="1200" b="1" i="0" u="none" strike="noStrike" kern="1200" baseline="0">
                <a:solidFill>
                  <a:schemeClr val="tx1"/>
                </a:solidFill>
                <a:latin typeface="+mn-lt"/>
                <a:ea typeface="+mn-ea"/>
                <a:cs typeface="+mn-cs"/>
              </a:rPr>
              <a:t>Schorsing arbeidsovereenkomst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Rb beslist tot rechtsmisbruik van de kandidatuur van een WN wiens contract vanaf 1/6/20 definitief en onherroepelijk geschorst is wegens vervroegd vertrek 55+. Tevens was voorzien dat de AO een einde zou nemen na de schorsing. De WN wist dat hij geen mandaat kon uitvoeren gelet op zijn definitieve schorsing. Het argument dat hij bij de oorspronkelijke verkiezingsdatum van 14/5 nog 17 dagen kon werken houdt geen steek want de eerste vergadering van de nieuwe organen zou sowieso na de aanvang van zijn schorsing vallen.(</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Antwerpen </a:t>
            </a:r>
            <a:r>
              <a:rPr kumimoji="0" lang="nl-BE" sz="1200" b="1" i="1" u="none" strike="noStrike" kern="1200" cap="none" spc="0" normalizeH="0" baseline="0" noProof="0" err="1">
                <a:ln>
                  <a:noFill/>
                </a:ln>
                <a:solidFill>
                  <a:prstClr val="black"/>
                </a:solidFill>
                <a:effectLst/>
                <a:uLnTx/>
                <a:uFillTx/>
                <a:latin typeface="Calibri"/>
                <a:ea typeface="+mn-ea"/>
                <a:cs typeface="+mn-cs"/>
              </a:rPr>
              <a:t>Afd</a:t>
            </a:r>
            <a:r>
              <a:rPr kumimoji="0" lang="nl-BE" sz="1200" b="1" i="1" u="none" strike="noStrike" kern="1200" cap="none" spc="0" normalizeH="0" baseline="0" noProof="0">
                <a:ln>
                  <a:noFill/>
                </a:ln>
                <a:solidFill>
                  <a:prstClr val="black"/>
                </a:solidFill>
                <a:effectLst/>
                <a:uLnTx/>
                <a:uFillTx/>
                <a:latin typeface="Calibri"/>
                <a:ea typeface="+mn-ea"/>
                <a:cs typeface="+mn-cs"/>
              </a:rPr>
              <a:t> Turnhout 22/10/20; AR onbekend)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solidFill>
              <a:effectLst/>
              <a:uLnTx/>
              <a:uFillTx/>
              <a:latin typeface="Calibri"/>
              <a:ea typeface="+mn-ea"/>
              <a:cs typeface="+mn-cs"/>
            </a:endParaRPr>
          </a:p>
          <a:p>
            <a:r>
              <a:rPr lang="nl-BE" sz="1200" b="0" i="0" u="none" strike="noStrike" kern="1200" baseline="0">
                <a:solidFill>
                  <a:schemeClr val="tx1"/>
                </a:solidFill>
                <a:latin typeface="+mn-lt"/>
                <a:ea typeface="+mn-ea"/>
                <a:cs typeface="+mn-cs"/>
              </a:rPr>
              <a:t>De kandidatuur van een werknemer in het vrij gesubsidieerd onderwijs die het voorwerp uitmaakte van een terbeschikkingstelling bij wijze van tuchtmaatregel voor een duur van 3 jaar die eindigde op 20/2/18 werd niet aanzien als rechtsmisbruik.</a:t>
            </a:r>
          </a:p>
          <a:p>
            <a:r>
              <a:rPr lang="nl-BE" sz="1200" b="0" i="0" u="none" strike="noStrike" kern="1200" baseline="0">
                <a:solidFill>
                  <a:schemeClr val="tx1"/>
                </a:solidFill>
                <a:latin typeface="+mn-lt"/>
                <a:ea typeface="+mn-ea"/>
                <a:cs typeface="+mn-cs"/>
              </a:rPr>
              <a:t>Dat hij bij verkiezing zijn mandaat niet zou kunnen uitoefenen de eerste 2 jaar staat trouwens niet in de wetgeving want uitoefening functie en mandaat zijn 2 verschillende zaken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Nijvel 26/4/16)</a:t>
            </a:r>
          </a:p>
          <a:p>
            <a:r>
              <a:rPr lang="nl-BE" sz="1200" b="0" i="0" u="none" strike="noStrike" kern="1200" baseline="0">
                <a:solidFill>
                  <a:schemeClr val="tx1"/>
                </a:solidFill>
                <a:latin typeface="+mn-lt"/>
                <a:ea typeface="+mn-ea"/>
                <a:cs typeface="+mn-cs"/>
              </a:rPr>
              <a:t>Kantoor Claeys stel evenwel mandaat is </a:t>
            </a:r>
            <a:r>
              <a:rPr lang="nl-BE" sz="1200" b="0" i="0" u="none" strike="noStrike" kern="1200" baseline="0" err="1">
                <a:solidFill>
                  <a:schemeClr val="tx1"/>
                </a:solidFill>
                <a:latin typeface="+mn-lt"/>
                <a:ea typeface="+mn-ea"/>
                <a:cs typeface="+mn-cs"/>
              </a:rPr>
              <a:t>accessorum</a:t>
            </a:r>
            <a:r>
              <a:rPr lang="nl-BE" sz="1200" b="0" i="0" u="none" strike="noStrike" kern="1200" baseline="0">
                <a:solidFill>
                  <a:schemeClr val="tx1"/>
                </a:solidFill>
                <a:latin typeface="+mn-lt"/>
                <a:ea typeface="+mn-ea"/>
                <a:cs typeface="+mn-cs"/>
              </a:rPr>
              <a:t> AO– AO geschorst dus geen uitoefening mandaat mogelijk???</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Kandidatuur van WN gestapt in eindeloopbaanregeling met volledige vrijstelling prestaties tot pensioen zijnde 1/5/18 is rechtsmisbruik want is gelet op de verwijdering van de werkplaats niet in het belang van de WN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BXL 27/4/16)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WN stelde zich kandidaat in 2000 niettegenstaande zijn arbeidsovereenkomst al geschorst was sinds mei 1996 in het kader van een procedure op grond van de wet van 91 tot erkenning van de dringende reden--- rechtsmisbruik want betrokkene wist dat hij geen mandaat kon uitoefenen (Cas 24/9/01)</a:t>
            </a:r>
          </a:p>
          <a:p>
            <a:r>
              <a:rPr lang="nl-BE" sz="1200" b="0" i="0" u="none" strike="noStrike" kern="1200" baseline="0">
                <a:solidFill>
                  <a:schemeClr val="tx1"/>
                </a:solidFill>
                <a:latin typeface="+mn-lt"/>
                <a:ea typeface="+mn-ea"/>
                <a:cs typeface="+mn-cs"/>
              </a:rPr>
              <a:t>WN stelde zich kandidaat bij verkiezingen en de hangende procedure tot erkenning van de dringende reden in zijn hoofde was geschorst ingevolge een strafklacht--- rechtsmisbruik want kan zijn mandaat niet uitoefenen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Doornik 16/4/12)</a:t>
            </a:r>
          </a:p>
          <a:p>
            <a:r>
              <a:rPr lang="nl-BE" sz="1200" b="0" i="0" u="none" strike="noStrike" kern="1200" baseline="0">
                <a:solidFill>
                  <a:schemeClr val="tx1"/>
                </a:solidFill>
                <a:latin typeface="+mn-lt"/>
                <a:ea typeface="+mn-ea"/>
                <a:cs typeface="+mn-cs"/>
              </a:rPr>
              <a:t>Andere rechtspraak zoals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Bergen 29/3/00 en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Antwerpen 13/4/12 beslisten tot geen rechtsmisbruik bij schorsing in toepassing van de wet van 91</a:t>
            </a:r>
          </a:p>
          <a:p>
            <a:endParaRPr lang="nl-BE" sz="1200" b="1" i="0" u="none" strike="noStrike" kern="1200" baseline="0">
              <a:solidFill>
                <a:schemeClr val="tx1"/>
              </a:solidFill>
              <a:latin typeface="+mn-lt"/>
              <a:ea typeface="+mn-ea"/>
              <a:cs typeface="+mn-cs"/>
            </a:endParaRPr>
          </a:p>
          <a:p>
            <a:r>
              <a:rPr lang="nl-BE" sz="1200" b="1" i="0" u="none" strike="noStrike" kern="1200" baseline="0">
                <a:solidFill>
                  <a:schemeClr val="tx1"/>
                </a:solidFill>
                <a:latin typeface="+mn-lt"/>
                <a:ea typeface="+mn-ea"/>
                <a:cs typeface="+mn-cs"/>
              </a:rPr>
              <a:t>Ontslag tijdens occulte periode</a:t>
            </a:r>
          </a:p>
          <a:p>
            <a:endParaRPr lang="nl-BE" sz="1200" b="1"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WN werd ontslagen om dringende reden omwille van het meedelen in een beenhouwerij dat het Covidvirus verspreid was in het ziekenhuis waarin hij tewerkgesteld was, Op 6/3 was de lijst ingediend op de website van de FOD met die werknemer er op. Op 9/3 werd hij ontslagen om dringende reden en nadien werd de re-integratie gevraagd waarop ingegaan werd samen met het opstarten van een procedure in toepassing van de wet van ’91,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WG roept rechtsmisbreuk in omdat de kandidatuur werd gesteld om het ontslag ongedaan te maken,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Uit de voorgebrachte stukken (kandidatenfiche) leidt de </a:t>
            </a:r>
            <a:r>
              <a:rPr kumimoji="0" lang="nl-BE" sz="1200" b="1" i="1" u="none" strike="noStrike" kern="1200" cap="none" spc="0" normalizeH="0" baseline="0" noProof="0" err="1">
                <a:ln>
                  <a:noFill/>
                </a:ln>
                <a:solidFill>
                  <a:prstClr val="black"/>
                </a:solidFill>
                <a:effectLst/>
                <a:uLnTx/>
                <a:uFillTx/>
                <a:latin typeface="Calibri"/>
                <a:ea typeface="+mn-ea"/>
                <a:cs typeface="+mn-cs"/>
              </a:rPr>
              <a:t>rb</a:t>
            </a:r>
            <a:r>
              <a:rPr kumimoji="0" lang="nl-BE" sz="1200" b="1" i="1" u="none" strike="noStrike" kern="1200" cap="none" spc="0" normalizeH="0" baseline="0" noProof="0">
                <a:ln>
                  <a:noFill/>
                </a:ln>
                <a:solidFill>
                  <a:prstClr val="black"/>
                </a:solidFill>
                <a:effectLst/>
                <a:uLnTx/>
                <a:uFillTx/>
                <a:latin typeface="Calibri"/>
                <a:ea typeface="+mn-ea"/>
                <a:cs typeface="+mn-cs"/>
              </a:rPr>
              <a:t> af dat de kandidatuur voorafging aan het ontslag.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Het klopt dat de WN tijdens een gesprek op vraag van de syndicale delegatie op 6/3 geen gewag gemaakt heeft van zijn kandidatuur doch de WG moet volgens de geest van de wet niet geïnformeerd worden over de kandidatuur voor de neerlegging van de kandidatenlijst. Conclusie: geen rechtsmisbruik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Luik 23/10/20; AR 20/2775)  </a:t>
            </a:r>
          </a:p>
          <a:p>
            <a:endParaRPr lang="nl-BE" sz="1200" b="1"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WN in dienst sinds 8/15 wordt ontslagen en zou voor de eerste keer kandidaat zijn.</a:t>
            </a:r>
          </a:p>
          <a:p>
            <a:r>
              <a:rPr lang="nl-BE" sz="1200" b="0" i="0" u="none" strike="noStrike" kern="1200" baseline="0">
                <a:solidFill>
                  <a:schemeClr val="tx1"/>
                </a:solidFill>
                <a:latin typeface="+mn-lt"/>
                <a:ea typeface="+mn-ea"/>
                <a:cs typeface="+mn-cs"/>
              </a:rPr>
              <a:t>Dat WG tot ontslag was overgegaan (tijdens de occulte periode) kan geen invloed hebben op het vervullen van de verkiesbaarheidsvoorwaarden.</a:t>
            </a:r>
          </a:p>
          <a:p>
            <a:r>
              <a:rPr lang="nl-BE" sz="1200" b="0" i="0" u="none" strike="noStrike" kern="1200" baseline="0">
                <a:solidFill>
                  <a:schemeClr val="tx1"/>
                </a:solidFill>
                <a:latin typeface="+mn-lt"/>
                <a:ea typeface="+mn-ea"/>
                <a:cs typeface="+mn-cs"/>
              </a:rPr>
              <a:t>In </a:t>
            </a:r>
            <a:r>
              <a:rPr lang="nl-BE" sz="1200" b="0" i="0" u="none" strike="noStrike" kern="1200" baseline="0" err="1">
                <a:solidFill>
                  <a:schemeClr val="tx1"/>
                </a:solidFill>
                <a:latin typeface="+mn-lt"/>
                <a:ea typeface="+mn-ea"/>
                <a:cs typeface="+mn-cs"/>
              </a:rPr>
              <a:t>casu</a:t>
            </a:r>
            <a:r>
              <a:rPr lang="nl-BE" sz="1200" b="0" i="0" u="none" strike="noStrike" kern="1200" baseline="0">
                <a:solidFill>
                  <a:schemeClr val="tx1"/>
                </a:solidFill>
                <a:latin typeface="+mn-lt"/>
                <a:ea typeface="+mn-ea"/>
                <a:cs typeface="+mn-cs"/>
              </a:rPr>
              <a:t> haalde de WN als commercieel afgevaardigde veel slechtere cijfers als zijn collega’s, had nooit belangstelling getoond voor vertegenwoordigers WN (??? Nog maar paar maanden in dienst), verklaring 28 WN dat ze nooit contact hadden met hem---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Charleroi 18/5/16)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De </a:t>
            </a:r>
            <a:r>
              <a:rPr lang="nl-BE" sz="1200" b="0" i="0" u="none" strike="noStrike" kern="1200" baseline="0" err="1">
                <a:solidFill>
                  <a:schemeClr val="tx1"/>
                </a:solidFill>
                <a:latin typeface="+mn-lt"/>
                <a:ea typeface="+mn-ea"/>
                <a:cs typeface="+mn-cs"/>
              </a:rPr>
              <a:t>rb</a:t>
            </a:r>
            <a:r>
              <a:rPr lang="nl-BE" sz="1200" b="0" i="0" u="none" strike="noStrike" kern="1200" baseline="0">
                <a:solidFill>
                  <a:schemeClr val="tx1"/>
                </a:solidFill>
                <a:latin typeface="+mn-lt"/>
                <a:ea typeface="+mn-ea"/>
                <a:cs typeface="+mn-cs"/>
              </a:rPr>
              <a:t> ziet niet in waarom de vakorganisatie het risico zou nemen fraude te plegen een kandidatuur te antidateren,</a:t>
            </a:r>
          </a:p>
          <a:p>
            <a:r>
              <a:rPr lang="nl-BE" sz="1200" b="0" i="0" u="none" strike="noStrike" kern="1200" baseline="0">
                <a:solidFill>
                  <a:schemeClr val="tx1"/>
                </a:solidFill>
                <a:latin typeface="+mn-lt"/>
                <a:ea typeface="+mn-ea"/>
                <a:cs typeface="+mn-cs"/>
              </a:rPr>
              <a:t>In een voorgebrachte mail aan de vakbond stelde de WN zijn kandidatuur te handhaven.</a:t>
            </a:r>
          </a:p>
          <a:p>
            <a:r>
              <a:rPr lang="nl-BE" sz="1200" b="0" i="0" u="none" strike="noStrike" kern="1200" baseline="0">
                <a:solidFill>
                  <a:schemeClr val="tx1"/>
                </a:solidFill>
                <a:latin typeface="+mn-lt"/>
                <a:ea typeface="+mn-ea"/>
                <a:cs typeface="+mn-cs"/>
              </a:rPr>
              <a:t>Uit de verschillende verklaringen (grootste deel van directie) achteraf voorgelegd tijdens de procedure kan niet afgeleid worden dat WN moest vrezen ontslagen te worden + WN had herplaatsing gevraagd--- geen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Binche 2/5/16)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WN levert het bewijs dat hij zich kandidaat stelde op 8/12/15 en werd slechts ontslagen op 22/2/16,</a:t>
            </a:r>
          </a:p>
          <a:p>
            <a:r>
              <a:rPr lang="nl-BE" sz="1200" b="0" i="0" u="none" strike="noStrike" kern="1200" baseline="0">
                <a:solidFill>
                  <a:schemeClr val="tx1"/>
                </a:solidFill>
                <a:latin typeface="+mn-lt"/>
                <a:ea typeface="+mn-ea"/>
                <a:cs typeface="+mn-cs"/>
              </a:rPr>
              <a:t>Er wordt niet bewezen dat hij op het ogenblik van zijn kandidaatstelling wist dat zijn ontslag nakend was hoewel het wel aannemelijk is dat hij zich zorgen maakte of er verder financiële middelen zouden zijn (onderwijsinstelling) om zijn verdere tewerkstelling te garanderen,</a:t>
            </a:r>
          </a:p>
          <a:p>
            <a:r>
              <a:rPr lang="nl-BE" sz="1200" b="0" i="0" u="none" strike="noStrike" kern="1200" baseline="0">
                <a:solidFill>
                  <a:schemeClr val="tx1"/>
                </a:solidFill>
                <a:latin typeface="+mn-lt"/>
                <a:ea typeface="+mn-ea"/>
                <a:cs typeface="+mn-cs"/>
              </a:rPr>
              <a:t>Nam in het verleden reeds deel aan syndicale acties– geen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Brussel 27/4/16)</a:t>
            </a:r>
          </a:p>
          <a:p>
            <a:endParaRPr lang="nl-BE" sz="1200" b="1" i="0" u="none" strike="noStrike" kern="1200" baseline="0">
              <a:solidFill>
                <a:schemeClr val="tx1"/>
              </a:solidFill>
              <a:latin typeface="+mn-lt"/>
              <a:ea typeface="+mn-ea"/>
              <a:cs typeface="+mn-cs"/>
            </a:endParaRPr>
          </a:p>
          <a:p>
            <a:r>
              <a:rPr lang="nl-BE" sz="1200" b="1" i="0" u="none" strike="noStrike" kern="1200" baseline="0">
                <a:solidFill>
                  <a:schemeClr val="tx1"/>
                </a:solidFill>
                <a:latin typeface="+mn-lt"/>
                <a:ea typeface="+mn-ea"/>
                <a:cs typeface="+mn-cs"/>
              </a:rPr>
              <a:t>Ontslag wegens dringende reden</a:t>
            </a:r>
          </a:p>
          <a:p>
            <a:r>
              <a:rPr lang="nl-BE" sz="1200" b="0" i="0" u="none" strike="noStrike" kern="1200" baseline="0">
                <a:solidFill>
                  <a:schemeClr val="tx1"/>
                </a:solidFill>
                <a:latin typeface="+mn-lt"/>
                <a:ea typeface="+mn-ea"/>
                <a:cs typeface="+mn-cs"/>
              </a:rPr>
              <a:t>Het feit op zich dat de kandidatuurstelling na het ontslag om dringende reden werd ingediend volstaat niet om rechtsmisbruik te weerhouden.</a:t>
            </a:r>
          </a:p>
          <a:p>
            <a:r>
              <a:rPr lang="nl-BE" sz="1200" b="0" i="0" u="none" strike="noStrike" kern="1200" baseline="0">
                <a:solidFill>
                  <a:schemeClr val="tx1"/>
                </a:solidFill>
                <a:latin typeface="+mn-lt"/>
                <a:ea typeface="+mn-ea"/>
                <a:cs typeface="+mn-cs"/>
              </a:rPr>
              <a:t>Er dient bewezen te worden dat betrokkene zich geen kandidaat zou hebben gesteld indien hij niet ontslagen was. Dat de WN nog geen keuze had gemaakt voor welk orgaan is irrelevant,</a:t>
            </a:r>
          </a:p>
          <a:p>
            <a:r>
              <a:rPr lang="nl-BE" sz="1200" b="0" i="0" u="none" strike="noStrike" kern="1200" baseline="0">
                <a:solidFill>
                  <a:schemeClr val="tx1"/>
                </a:solidFill>
                <a:latin typeface="+mn-lt"/>
                <a:ea typeface="+mn-ea"/>
                <a:cs typeface="+mn-cs"/>
              </a:rPr>
              <a:t>Kandidaatstelling is weliswaar een eenzijdig stuk doch maakt niet het voorwerp uit van een procedure valsheid in geschrifte.</a:t>
            </a:r>
          </a:p>
          <a:p>
            <a:r>
              <a:rPr lang="nl-BE" sz="1200" b="0" i="0" u="none" strike="noStrike" kern="1200" baseline="0">
                <a:solidFill>
                  <a:schemeClr val="tx1"/>
                </a:solidFill>
                <a:latin typeface="+mn-lt"/>
                <a:ea typeface="+mn-ea"/>
                <a:cs typeface="+mn-cs"/>
              </a:rPr>
              <a:t>Het loutere feit dat de  WG om gegronde redenen overging tot ontslag om dringende reden bewijst op zich niet dat er sprake is van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Gent 21/4/16</a:t>
            </a:r>
            <a:r>
              <a:rPr lang="nl-BE" sz="1200" b="0" i="1" u="none" strike="noStrike" kern="1200" baseline="0">
                <a:solidFill>
                  <a:schemeClr val="tx1"/>
                </a:solidFill>
                <a:latin typeface="+mn-lt"/>
                <a:ea typeface="+mn-ea"/>
                <a:cs typeface="+mn-cs"/>
              </a:rPr>
              <a:t>)</a:t>
            </a:r>
          </a:p>
          <a:p>
            <a:endParaRPr lang="nl-BE" sz="1200" b="0" i="1"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WN ontslagen om dringende reden en pas op de laatste dag kandidaat. Hij was tot dan aangesloten bij de ACLVB en had deelgenomen aan vergaderingen ABVV---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Charleroi 8/1/10)</a:t>
            </a:r>
          </a:p>
          <a:p>
            <a:endParaRPr lang="nl-BE" sz="1200" b="1" i="0" u="none" strike="noStrike" kern="1200" baseline="0">
              <a:solidFill>
                <a:schemeClr val="tx1"/>
              </a:solidFill>
              <a:latin typeface="+mn-lt"/>
              <a:ea typeface="+mn-ea"/>
              <a:cs typeface="+mn-cs"/>
            </a:endParaRPr>
          </a:p>
          <a:p>
            <a:r>
              <a:rPr lang="nl-BE" sz="1200" b="1" i="0" u="none" strike="noStrike" kern="1200" baseline="0">
                <a:solidFill>
                  <a:schemeClr val="tx1"/>
                </a:solidFill>
                <a:latin typeface="+mn-lt"/>
                <a:ea typeface="+mn-ea"/>
                <a:cs typeface="+mn-cs"/>
              </a:rPr>
              <a:t>Kandidaat om ontslag te vermijden of duurder te maken</a:t>
            </a:r>
          </a:p>
          <a:p>
            <a:endParaRPr lang="nl-BE" sz="1200" b="1"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1" u="none" strike="noStrike" kern="1200" cap="none" spc="0" normalizeH="0" baseline="0" noProof="0">
                <a:ln>
                  <a:noFill/>
                </a:ln>
                <a:solidFill>
                  <a:prstClr val="black"/>
                </a:solidFill>
                <a:effectLst/>
                <a:uLnTx/>
                <a:uFillTx/>
                <a:latin typeface="Calibri"/>
                <a:ea typeface="+mn-ea"/>
                <a:cs typeface="+mn-cs"/>
              </a:rPr>
              <a:t>WN had reeds in december contact met de vakbond en was ingeschreven voor opleidingen die niet konden doorgaan omwille van Corona. </a:t>
            </a:r>
            <a:r>
              <a:rPr kumimoji="0" lang="nl-BE" sz="1200" b="1" i="1" u="none" strike="noStrike" kern="1200" cap="none" spc="0" normalizeH="0" baseline="0" noProof="0" err="1">
                <a:ln>
                  <a:noFill/>
                </a:ln>
                <a:solidFill>
                  <a:prstClr val="black"/>
                </a:solidFill>
                <a:effectLst/>
                <a:uLnTx/>
                <a:uFillTx/>
                <a:latin typeface="Calibri"/>
                <a:ea typeface="+mn-ea"/>
                <a:cs typeface="+mn-cs"/>
              </a:rPr>
              <a:t>Sat</a:t>
            </a:r>
            <a:r>
              <a:rPr kumimoji="0" lang="nl-BE" sz="1200" b="1" i="1" u="none" strike="noStrike" kern="1200" cap="none" spc="0" normalizeH="0" baseline="0" noProof="0">
                <a:ln>
                  <a:noFill/>
                </a:ln>
                <a:solidFill>
                  <a:prstClr val="black"/>
                </a:solidFill>
                <a:effectLst/>
                <a:uLnTx/>
                <a:uFillTx/>
                <a:latin typeface="Calibri"/>
                <a:ea typeface="+mn-ea"/>
                <a:cs typeface="+mn-cs"/>
              </a:rPr>
              <a:t> hij voorheen geen blijk gaf van interesse in het syndicaal leven is irrelevant. Dat het conflict met mevrouw x heeft meegespeeld om zich kandidaat te stellen is mogelijk doch het is aan de WG om te bewijzen dat indien dat conflict zich niet voorgedaan had betrokkene zich nooit kandidaat zou gesteld hebben. Voor zover het al bewezen is dat hij gedweept zou hebben met zijn ontslagbescherming valt niet uit te sluiten dat dit eerder een ontlading was vanuit de opluchting dat het conflict ontmijnd was eerder dan een bewijs dat de ontslagbescherming zijn enige motivatie was voor zijn kandidatuur (</a:t>
            </a:r>
            <a:r>
              <a:rPr kumimoji="0" lang="nl-BE" sz="1200" b="1" i="1" u="none" strike="noStrike" kern="1200" cap="none" spc="0" normalizeH="0" baseline="0" noProof="0" err="1">
                <a:ln>
                  <a:noFill/>
                </a:ln>
                <a:solidFill>
                  <a:prstClr val="black"/>
                </a:solidFill>
                <a:effectLst/>
                <a:uLnTx/>
                <a:uFillTx/>
                <a:latin typeface="Calibri"/>
                <a:ea typeface="+mn-ea"/>
                <a:cs typeface="+mn-cs"/>
              </a:rPr>
              <a:t>Arb</a:t>
            </a:r>
            <a:r>
              <a:rPr kumimoji="0" lang="nl-BE" sz="1200" b="1" i="1" u="none" strike="noStrike" kern="1200" cap="none" spc="0" normalizeH="0" baseline="0" noProof="0">
                <a:ln>
                  <a:noFill/>
                </a:ln>
                <a:solidFill>
                  <a:prstClr val="black"/>
                </a:solidFill>
                <a:effectLst/>
                <a:uLnTx/>
                <a:uFillTx/>
                <a:latin typeface="Calibri"/>
                <a:ea typeface="+mn-ea"/>
                <a:cs typeface="+mn-cs"/>
              </a:rPr>
              <a:t> Antwerpen 2/11/20; AR 20/2309)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1" i="0" u="none" strike="noStrike" kern="1200" cap="none" spc="0" normalizeH="0" baseline="0" noProof="0">
              <a:ln>
                <a:noFill/>
              </a:ln>
              <a:solidFill>
                <a:prstClr val="black"/>
              </a:solidFill>
              <a:effectLst/>
              <a:uLnTx/>
              <a:uFillTx/>
              <a:latin typeface="Calibri"/>
              <a:ea typeface="+mn-ea"/>
              <a:cs typeface="+mn-cs"/>
            </a:endParaRPr>
          </a:p>
          <a:p>
            <a:r>
              <a:rPr lang="nl-BE" sz="1200" b="0" i="0" u="none" strike="noStrike" kern="1200" baseline="0">
                <a:solidFill>
                  <a:schemeClr val="tx1"/>
                </a:solidFill>
                <a:latin typeface="+mn-lt"/>
                <a:ea typeface="+mn-ea"/>
                <a:cs typeface="+mn-cs"/>
              </a:rPr>
              <a:t>Een vakorganisatie dient lijst in met 1 kandidaat waarbij WG en tal van werknemers verklaren dat het uitsluitend voor de bescherming was omdat de functie bedreigd was en betrokkene nooit syndicaal actief was </a:t>
            </a:r>
          </a:p>
          <a:p>
            <a:r>
              <a:rPr lang="nl-BE" sz="1200" b="0" i="0" u="none" strike="noStrike" kern="1200" baseline="0">
                <a:solidFill>
                  <a:schemeClr val="tx1"/>
                </a:solidFill>
                <a:latin typeface="+mn-lt"/>
                <a:ea typeface="+mn-ea"/>
                <a:cs typeface="+mn-cs"/>
              </a:rPr>
              <a:t>Het weigeren van een kandidaat moet voorbehouden worden voor duidelijke quasi onbetwistbare situaties waaruit duidelijk blijkt dat de kandidatuur niet ingegeven is uit zorg voor de werking van de overlegorganen en dat de WN als hij verkozen is zijn taak niet zou vervullen--- geen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Luik 4/5/16)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De melding aan zijn supervisor dat hij niet meer geïnteresseerd was zijn werk uit te oefenen en zijn  vraag om een substantiële loonsverhoging zijn niet voldoende om te stellen dat de kandidatuur ingegeven was door ontslagbescherming.</a:t>
            </a:r>
          </a:p>
          <a:p>
            <a:r>
              <a:rPr lang="nl-BE" sz="1200" b="0" i="0" u="none" strike="noStrike" kern="1200" baseline="0">
                <a:solidFill>
                  <a:schemeClr val="tx1"/>
                </a:solidFill>
                <a:latin typeface="+mn-lt"/>
                <a:ea typeface="+mn-ea"/>
                <a:cs typeface="+mn-cs"/>
              </a:rPr>
              <a:t>Zijn mails aan het voltallig personeel waarin hij de problemen aankaart m.b.t. zijn </a:t>
            </a:r>
            <a:r>
              <a:rPr lang="nl-BE" sz="1200" b="0" i="0" u="none" strike="noStrike" kern="1200" baseline="0" err="1">
                <a:solidFill>
                  <a:schemeClr val="tx1"/>
                </a:solidFill>
                <a:latin typeface="+mn-lt"/>
                <a:ea typeface="+mn-ea"/>
                <a:cs typeface="+mn-cs"/>
              </a:rPr>
              <a:t>burn</a:t>
            </a:r>
            <a:r>
              <a:rPr lang="nl-BE" sz="1200" b="0" i="0" u="none" strike="noStrike" kern="1200" baseline="0">
                <a:solidFill>
                  <a:schemeClr val="tx1"/>
                </a:solidFill>
                <a:latin typeface="+mn-lt"/>
                <a:ea typeface="+mn-ea"/>
                <a:cs typeface="+mn-cs"/>
              </a:rPr>
              <a:t> out hebben niet tot doel zijn eigen situatie te belichten doch moeten gezien worden als een vaststelling dat de arbeidsomstandigheden niet optimaal waren en hij zich tot doel stelde om dit, als potentieel afgevaardigde van het comité, aan te kaarten--- geen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Brussel 30/5/16)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Uit de voorgelegde evaluaties en werkpunten die betrekking hadden op een kandidaat kan geen rechtsmisbruik afgeleid worden.</a:t>
            </a:r>
          </a:p>
          <a:p>
            <a:r>
              <a:rPr lang="nl-BE" sz="1200" b="0" i="0" u="none" strike="noStrike" kern="1200" baseline="0">
                <a:solidFill>
                  <a:schemeClr val="tx1"/>
                </a:solidFill>
                <a:latin typeface="+mn-lt"/>
                <a:ea typeface="+mn-ea"/>
                <a:cs typeface="+mn-cs"/>
              </a:rPr>
              <a:t>De score D is immers geen laatste waarschuwing voor ontslag doch wel een actieplan met snellere opvolging,</a:t>
            </a:r>
          </a:p>
          <a:p>
            <a:r>
              <a:rPr lang="nl-BE" sz="1200" b="0" i="0" u="none" strike="noStrike" kern="1200" baseline="0">
                <a:solidFill>
                  <a:schemeClr val="tx1"/>
                </a:solidFill>
                <a:latin typeface="+mn-lt"/>
                <a:ea typeface="+mn-ea"/>
                <a:cs typeface="+mn-cs"/>
              </a:rPr>
              <a:t>Nadat hij tijdens een informeel gesprek laat vallen zich eventueel kandidaat te zullen stellen krijgt hij een E (laatste waarschuwing)</a:t>
            </a:r>
          </a:p>
          <a:p>
            <a:r>
              <a:rPr lang="nl-BE" sz="1200" b="0" i="0" u="none" strike="noStrike" kern="1200" baseline="0">
                <a:solidFill>
                  <a:schemeClr val="tx1"/>
                </a:solidFill>
                <a:latin typeface="+mn-lt"/>
                <a:ea typeface="+mn-ea"/>
                <a:cs typeface="+mn-cs"/>
              </a:rPr>
              <a:t>De speculaties dat hij enkel kandidaat is voor de bescherming worden niet gestaafd--- geldige kandidaat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Brussel 29/4/16)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De verklaring van 2 hiërarchische oversten dat de kandidaat hun gezegd had dat hij zulks deed om eens goed tegen de schenen van de WG te schoppen is niet op zich abusief.</a:t>
            </a:r>
          </a:p>
          <a:p>
            <a:r>
              <a:rPr lang="nl-BE" sz="1200" b="0" i="0" u="none" strike="noStrike" kern="1200" baseline="0">
                <a:solidFill>
                  <a:schemeClr val="tx1"/>
                </a:solidFill>
                <a:latin typeface="+mn-lt"/>
                <a:ea typeface="+mn-ea"/>
                <a:cs typeface="+mn-cs"/>
              </a:rPr>
              <a:t>Het is eigenaardig dat zij na kennisname van de kandidatuur hem ondervroegen over zijn verkiezingsprogramma.</a:t>
            </a:r>
          </a:p>
          <a:p>
            <a:r>
              <a:rPr lang="nl-BE" sz="1200" b="0" i="0" u="none" strike="noStrike" kern="1200" baseline="0">
                <a:solidFill>
                  <a:schemeClr val="tx1"/>
                </a:solidFill>
                <a:latin typeface="+mn-lt"/>
                <a:ea typeface="+mn-ea"/>
                <a:cs typeface="+mn-cs"/>
              </a:rPr>
              <a:t>Dat hij tot aan zijn kandidatuur geen opleidingen of vormingen bij zijn vakorganisatie volgde is logisch vermits dit al een indicatie zou zijn van een mogelijke kandidatuur terwijl hij nog niet geniet van bescherming </a:t>
            </a:r>
          </a:p>
          <a:p>
            <a:r>
              <a:rPr lang="nl-BE" sz="1200" b="0" i="0" u="none" strike="noStrike" kern="1200" baseline="0">
                <a:solidFill>
                  <a:schemeClr val="tx1"/>
                </a:solidFill>
                <a:latin typeface="+mn-lt"/>
                <a:ea typeface="+mn-ea"/>
                <a:cs typeface="+mn-cs"/>
              </a:rPr>
              <a:t>Ook het feit dat eerste verweerder pas op 57-jarige leeftijd tot een kandidatuur bij de sociale verkiezingen komt is niet verdacht– geen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Kortrijk 26/4/16)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WG telefoneerde naar de WN dat hij zou ontslagen worden en WN antwoordde dan stel ik mij kandidaat.</a:t>
            </a:r>
          </a:p>
          <a:p>
            <a:r>
              <a:rPr lang="nl-BE" sz="1200" b="0" i="0" u="none" strike="noStrike" kern="1200" baseline="0">
                <a:solidFill>
                  <a:schemeClr val="tx1"/>
                </a:solidFill>
                <a:latin typeface="+mn-lt"/>
                <a:ea typeface="+mn-ea"/>
                <a:cs typeface="+mn-cs"/>
              </a:rPr>
              <a:t>Uit het mailverkeer bleek dat de kandidaatstelling overwogen werd na het ontslag---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Leuven 20/4/12)</a:t>
            </a:r>
          </a:p>
          <a:p>
            <a:endParaRPr lang="nl-BE" sz="1200" b="0" i="0" u="none" strike="noStrike" kern="1200" baseline="0">
              <a:solidFill>
                <a:schemeClr val="tx1"/>
              </a:solidFill>
              <a:latin typeface="+mn-lt"/>
              <a:ea typeface="+mn-ea"/>
              <a:cs typeface="+mn-cs"/>
            </a:endParaRPr>
          </a:p>
          <a:p>
            <a:r>
              <a:rPr lang="nl-BE" sz="1200" b="1" i="0" u="none" strike="noStrike" kern="1200" baseline="0">
                <a:solidFill>
                  <a:schemeClr val="tx1"/>
                </a:solidFill>
                <a:latin typeface="+mn-lt"/>
                <a:ea typeface="+mn-ea"/>
                <a:cs typeface="+mn-cs"/>
              </a:rPr>
              <a:t>Herstructurering</a:t>
            </a:r>
          </a:p>
          <a:p>
            <a:r>
              <a:rPr lang="nl-BE" sz="1200" b="0" i="0" u="none" strike="noStrike" kern="1200" baseline="0">
                <a:solidFill>
                  <a:schemeClr val="tx1"/>
                </a:solidFill>
                <a:latin typeface="+mn-lt"/>
                <a:ea typeface="+mn-ea"/>
                <a:cs typeface="+mn-cs"/>
              </a:rPr>
              <a:t>Een onderneming kondigt in 1/16 aan dat zij een contract heeft verloren en die activiteit stelt 12 WN te werk.</a:t>
            </a:r>
          </a:p>
          <a:p>
            <a:r>
              <a:rPr lang="nl-BE" sz="1200" b="0" i="0" u="none" strike="noStrike" kern="1200" baseline="0">
                <a:solidFill>
                  <a:schemeClr val="tx1"/>
                </a:solidFill>
                <a:latin typeface="+mn-lt"/>
                <a:ea typeface="+mn-ea"/>
                <a:cs typeface="+mn-cs"/>
              </a:rPr>
              <a:t> Acht van de 12 betrokken WN worden door 1 vakorganisatie als kandidaat voorgedragen---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Brussel 27/4/16)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Een werkneemster stelde zich kandidaat nadat zij op de hoogte was gesteld van de stopzetting van het verzekeringsproduct </a:t>
            </a:r>
            <a:r>
              <a:rPr lang="nl-BE" sz="1200" b="0" i="0" u="none" strike="noStrike" kern="1200" baseline="0" err="1">
                <a:solidFill>
                  <a:schemeClr val="tx1"/>
                </a:solidFill>
                <a:latin typeface="+mn-lt"/>
                <a:ea typeface="+mn-ea"/>
                <a:cs typeface="+mn-cs"/>
              </a:rPr>
              <a:t>Lifeline</a:t>
            </a:r>
            <a:r>
              <a:rPr lang="nl-BE" sz="1200" b="0" i="0" u="none" strike="noStrike" kern="1200" baseline="0">
                <a:solidFill>
                  <a:schemeClr val="tx1"/>
                </a:solidFill>
                <a:latin typeface="+mn-lt"/>
                <a:ea typeface="+mn-ea"/>
                <a:cs typeface="+mn-cs"/>
              </a:rPr>
              <a:t> en het ontslag van alle personeelsleden verbonden</a:t>
            </a:r>
          </a:p>
          <a:p>
            <a:r>
              <a:rPr lang="nl-BE" sz="1200" b="0" i="0" u="none" strike="noStrike" kern="1200" baseline="0">
                <a:solidFill>
                  <a:schemeClr val="tx1"/>
                </a:solidFill>
                <a:latin typeface="+mn-lt"/>
                <a:ea typeface="+mn-ea"/>
                <a:cs typeface="+mn-cs"/>
              </a:rPr>
              <a:t>aan die activiteit met inbegrip dus van haar AO.</a:t>
            </a:r>
          </a:p>
          <a:p>
            <a:r>
              <a:rPr lang="nl-BE" sz="1200" b="0" i="0" u="none" strike="noStrike" kern="1200" baseline="0">
                <a:solidFill>
                  <a:schemeClr val="tx1"/>
                </a:solidFill>
                <a:latin typeface="+mn-lt"/>
                <a:ea typeface="+mn-ea"/>
                <a:cs typeface="+mn-cs"/>
              </a:rPr>
              <a:t>Zij had voorafgaand aan de mededeling van de stopzetting nooit enige interesse getoond in de uitoefening van een mandaat als personeelsafgevaardigde–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Brussel 3/5/16)</a:t>
            </a:r>
          </a:p>
          <a:p>
            <a:endParaRPr lang="nl-BE" sz="1200" b="0" i="0" u="none" strike="noStrike" kern="1200" baseline="0">
              <a:solidFill>
                <a:schemeClr val="tx1"/>
              </a:solidFill>
              <a:latin typeface="+mn-lt"/>
              <a:ea typeface="+mn-ea"/>
              <a:cs typeface="+mn-cs"/>
            </a:endParaRPr>
          </a:p>
          <a:p>
            <a:r>
              <a:rPr lang="nl-BE" sz="1200" b="0" i="0" u="none" strike="noStrike" kern="1200" baseline="0">
                <a:solidFill>
                  <a:schemeClr val="tx1"/>
                </a:solidFill>
                <a:latin typeface="+mn-lt"/>
                <a:ea typeface="+mn-ea"/>
                <a:cs typeface="+mn-cs"/>
              </a:rPr>
              <a:t>Een onderneming kondigt aan dat een volledige dienst, die drie werknemers tewerkstelt, naar Portugal zal worden verplaatst in de loop van het jaar 2016.</a:t>
            </a:r>
          </a:p>
          <a:p>
            <a:r>
              <a:rPr lang="nl-BE" sz="1200" b="0" i="0" u="none" strike="noStrike" kern="1200" baseline="0">
                <a:solidFill>
                  <a:schemeClr val="tx1"/>
                </a:solidFill>
                <a:latin typeface="+mn-lt"/>
                <a:ea typeface="+mn-ea"/>
                <a:cs typeface="+mn-cs"/>
              </a:rPr>
              <a:t>Het plan voorzag dat bij weigering overplaatsing naar Portugal prioriteit zou gegeven worden aan interne herplaatsing waar geen van de drie interesse in had,</a:t>
            </a:r>
          </a:p>
          <a:p>
            <a:r>
              <a:rPr lang="nl-BE" sz="1200" b="0" i="0" u="none" strike="noStrike" kern="1200" baseline="0">
                <a:solidFill>
                  <a:schemeClr val="tx1"/>
                </a:solidFill>
                <a:latin typeface="+mn-lt"/>
                <a:ea typeface="+mn-ea"/>
                <a:cs typeface="+mn-cs"/>
              </a:rPr>
              <a:t>De 3 WN worden voorgedragen als kandidaat--- rechtsmisbruik (</a:t>
            </a:r>
            <a:r>
              <a:rPr lang="nl-BE" sz="1200" b="0" i="0" u="none" strike="noStrike" kern="1200" baseline="0" err="1">
                <a:solidFill>
                  <a:schemeClr val="tx1"/>
                </a:solidFill>
                <a:latin typeface="+mn-lt"/>
                <a:ea typeface="+mn-ea"/>
                <a:cs typeface="+mn-cs"/>
              </a:rPr>
              <a:t>Arb</a:t>
            </a:r>
            <a:r>
              <a:rPr lang="nl-BE" sz="1200" b="0" i="0" u="none" strike="noStrike" kern="1200" baseline="0">
                <a:solidFill>
                  <a:schemeClr val="tx1"/>
                </a:solidFill>
                <a:latin typeface="+mn-lt"/>
                <a:ea typeface="+mn-ea"/>
                <a:cs typeface="+mn-cs"/>
              </a:rPr>
              <a:t> Brussel 20/4/16)</a:t>
            </a:r>
            <a:endParaRPr lang="nl-BE" b="0" i="0" u="sng"/>
          </a:p>
          <a:p>
            <a:pPr marL="0" indent="0">
              <a:buFontTx/>
              <a:buNone/>
            </a:pPr>
            <a:endParaRPr lang="nl-BE" sz="1200" b="0" i="0" u="none" strike="noStrike" kern="1200" baseline="0">
              <a:solidFill>
                <a:schemeClr val="tx1"/>
              </a:solidFill>
              <a:latin typeface="+mn-lt"/>
              <a:ea typeface="+mn-ea"/>
              <a:cs typeface="+mn-cs"/>
            </a:endParaRPr>
          </a:p>
        </p:txBody>
      </p:sp>
      <p:sp>
        <p:nvSpPr>
          <p:cNvPr id="4" name="Tijdelijke aanduiding voor datum 3"/>
          <p:cNvSpPr>
            <a:spLocks noGrp="1"/>
          </p:cNvSpPr>
          <p:nvPr>
            <p:ph type="dt" idx="10"/>
          </p:nvPr>
        </p:nvSpPr>
        <p:spPr/>
        <p:txBody>
          <a:bodyPr/>
          <a:lstStyle/>
          <a:p>
            <a:fld id="{BC2887EC-C421-40E5-A8E3-BA192E060F7B}"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9</a:t>
            </a:fld>
            <a:endParaRPr lang="nl-BE"/>
          </a:p>
        </p:txBody>
      </p:sp>
    </p:spTree>
    <p:extLst>
      <p:ext uri="{BB962C8B-B14F-4D97-AF65-F5344CB8AC3E}">
        <p14:creationId xmlns:p14="http://schemas.microsoft.com/office/powerpoint/2010/main" val="153408366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atum 3"/>
          <p:cNvSpPr>
            <a:spLocks noGrp="1"/>
          </p:cNvSpPr>
          <p:nvPr>
            <p:ph type="dt" idx="10"/>
          </p:nvPr>
        </p:nvSpPr>
        <p:spPr/>
        <p:txBody>
          <a:bodyPr/>
          <a:lstStyle/>
          <a:p>
            <a:fld id="{3E60D760-B451-4CDA-8E89-AB7DB880D38C}"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96</a:t>
            </a:fld>
            <a:endParaRPr lang="nl-BE"/>
          </a:p>
        </p:txBody>
      </p:sp>
    </p:spTree>
    <p:extLst>
      <p:ext uri="{BB962C8B-B14F-4D97-AF65-F5344CB8AC3E}">
        <p14:creationId xmlns:p14="http://schemas.microsoft.com/office/powerpoint/2010/main" val="231713170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atum 3"/>
          <p:cNvSpPr>
            <a:spLocks noGrp="1"/>
          </p:cNvSpPr>
          <p:nvPr>
            <p:ph type="dt" idx="10"/>
          </p:nvPr>
        </p:nvSpPr>
        <p:spPr/>
        <p:txBody>
          <a:bodyPr/>
          <a:lstStyle/>
          <a:p>
            <a:fld id="{86068469-7F03-4B9B-960D-BC4318DD7A9C}"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97</a:t>
            </a:fld>
            <a:endParaRPr lang="nl-BE"/>
          </a:p>
        </p:txBody>
      </p:sp>
    </p:spTree>
    <p:extLst>
      <p:ext uri="{BB962C8B-B14F-4D97-AF65-F5344CB8AC3E}">
        <p14:creationId xmlns:p14="http://schemas.microsoft.com/office/powerpoint/2010/main" val="141347043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atum 3"/>
          <p:cNvSpPr>
            <a:spLocks noGrp="1"/>
          </p:cNvSpPr>
          <p:nvPr>
            <p:ph type="dt" idx="10"/>
          </p:nvPr>
        </p:nvSpPr>
        <p:spPr/>
        <p:txBody>
          <a:bodyPr/>
          <a:lstStyle/>
          <a:p>
            <a:fld id="{4657C7C7-04BF-490D-B624-FEF6A42A11C4}"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98</a:t>
            </a:fld>
            <a:endParaRPr lang="nl-BE"/>
          </a:p>
        </p:txBody>
      </p:sp>
    </p:spTree>
    <p:extLst>
      <p:ext uri="{BB962C8B-B14F-4D97-AF65-F5344CB8AC3E}">
        <p14:creationId xmlns:p14="http://schemas.microsoft.com/office/powerpoint/2010/main" val="73603228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err="1"/>
              <a:t>Cocquit</a:t>
            </a:r>
            <a:r>
              <a:rPr lang="nl-BE"/>
              <a:t> had er 423</a:t>
            </a:r>
            <a:r>
              <a:rPr lang="nl-BE" baseline="0"/>
              <a:t> nodig om verkiesbaarheidscijfer te halen doch er waren er maar 409 meer over</a:t>
            </a:r>
            <a:endParaRPr lang="nl-BE"/>
          </a:p>
        </p:txBody>
      </p:sp>
      <p:sp>
        <p:nvSpPr>
          <p:cNvPr id="4" name="Tijdelijke aanduiding voor datum 3"/>
          <p:cNvSpPr>
            <a:spLocks noGrp="1"/>
          </p:cNvSpPr>
          <p:nvPr>
            <p:ph type="dt" idx="10"/>
          </p:nvPr>
        </p:nvSpPr>
        <p:spPr/>
        <p:txBody>
          <a:bodyPr/>
          <a:lstStyle/>
          <a:p>
            <a:fld id="{DB7FC794-860B-4139-9E9F-7481B230BF19}"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99</a:t>
            </a:fld>
            <a:endParaRPr lang="nl-BE"/>
          </a:p>
        </p:txBody>
      </p:sp>
    </p:spTree>
    <p:extLst>
      <p:ext uri="{BB962C8B-B14F-4D97-AF65-F5344CB8AC3E}">
        <p14:creationId xmlns:p14="http://schemas.microsoft.com/office/powerpoint/2010/main" val="37332394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err="1"/>
              <a:t>Cocquit</a:t>
            </a:r>
            <a:r>
              <a:rPr lang="nl-BE"/>
              <a:t> had er 423</a:t>
            </a:r>
            <a:r>
              <a:rPr lang="nl-BE" baseline="0"/>
              <a:t> nodig om verkiesbaarheidscijfer te halen doch er waren er maar 409 meer over</a:t>
            </a:r>
            <a:endParaRPr lang="nl-BE"/>
          </a:p>
        </p:txBody>
      </p:sp>
      <p:sp>
        <p:nvSpPr>
          <p:cNvPr id="4" name="Tijdelijke aanduiding voor datum 3"/>
          <p:cNvSpPr>
            <a:spLocks noGrp="1"/>
          </p:cNvSpPr>
          <p:nvPr>
            <p:ph type="dt" idx="10"/>
          </p:nvPr>
        </p:nvSpPr>
        <p:spPr/>
        <p:txBody>
          <a:bodyPr/>
          <a:lstStyle/>
          <a:p>
            <a:fld id="{0AAFFDF9-4EB5-460A-8876-C30581F5EB03}"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100</a:t>
            </a:fld>
            <a:endParaRPr lang="nl-BE"/>
          </a:p>
        </p:txBody>
      </p:sp>
    </p:spTree>
    <p:extLst>
      <p:ext uri="{BB962C8B-B14F-4D97-AF65-F5344CB8AC3E}">
        <p14:creationId xmlns:p14="http://schemas.microsoft.com/office/powerpoint/2010/main" val="386928950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Niet verkozen</a:t>
            </a:r>
            <a:r>
              <a:rPr lang="nl-BE" baseline="0"/>
              <a:t> kandidaten met meeste stemmen = op dezelfde wijze rekening houden met LS + NS (</a:t>
            </a:r>
            <a:r>
              <a:rPr lang="nl-BE" baseline="0" err="1"/>
              <a:t>Arb</a:t>
            </a:r>
            <a:r>
              <a:rPr lang="nl-BE" baseline="0"/>
              <a:t> Brussel 20/6/08)</a:t>
            </a:r>
            <a:endParaRPr lang="nl-BE"/>
          </a:p>
        </p:txBody>
      </p:sp>
      <p:sp>
        <p:nvSpPr>
          <p:cNvPr id="4" name="Tijdelijke aanduiding voor datum 3"/>
          <p:cNvSpPr>
            <a:spLocks noGrp="1"/>
          </p:cNvSpPr>
          <p:nvPr>
            <p:ph type="dt" idx="10"/>
          </p:nvPr>
        </p:nvSpPr>
        <p:spPr/>
        <p:txBody>
          <a:bodyPr/>
          <a:lstStyle/>
          <a:p>
            <a:fld id="{B700F86E-AD31-4D2B-A0F7-632F18752ECB}"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101</a:t>
            </a:fld>
            <a:endParaRPr lang="nl-BE"/>
          </a:p>
        </p:txBody>
      </p:sp>
    </p:spTree>
    <p:extLst>
      <p:ext uri="{BB962C8B-B14F-4D97-AF65-F5344CB8AC3E}">
        <p14:creationId xmlns:p14="http://schemas.microsoft.com/office/powerpoint/2010/main" val="45521757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Niet verkozen</a:t>
            </a:r>
            <a:r>
              <a:rPr lang="nl-BE" baseline="0"/>
              <a:t> kandidaten met meeste stemmen = op dezelfde wijze rekening houden met LS + NS (</a:t>
            </a:r>
            <a:r>
              <a:rPr lang="nl-BE" baseline="0" err="1"/>
              <a:t>Arb</a:t>
            </a:r>
            <a:r>
              <a:rPr lang="nl-BE" baseline="0"/>
              <a:t> Brussel 20/6/08)</a:t>
            </a:r>
            <a:endParaRPr lang="nl-BE"/>
          </a:p>
        </p:txBody>
      </p:sp>
      <p:sp>
        <p:nvSpPr>
          <p:cNvPr id="4" name="Tijdelijke aanduiding voor datum 3"/>
          <p:cNvSpPr>
            <a:spLocks noGrp="1"/>
          </p:cNvSpPr>
          <p:nvPr>
            <p:ph type="dt" idx="10"/>
          </p:nvPr>
        </p:nvSpPr>
        <p:spPr/>
        <p:txBody>
          <a:bodyPr/>
          <a:lstStyle/>
          <a:p>
            <a:fld id="{BF793386-4EA7-4673-B649-A281EAFA9194}"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102</a:t>
            </a:fld>
            <a:endParaRPr lang="nl-BE"/>
          </a:p>
        </p:txBody>
      </p:sp>
    </p:spTree>
    <p:extLst>
      <p:ext uri="{BB962C8B-B14F-4D97-AF65-F5344CB8AC3E}">
        <p14:creationId xmlns:p14="http://schemas.microsoft.com/office/powerpoint/2010/main" val="259353600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atum 3"/>
          <p:cNvSpPr>
            <a:spLocks noGrp="1"/>
          </p:cNvSpPr>
          <p:nvPr>
            <p:ph type="dt" idx="10"/>
          </p:nvPr>
        </p:nvSpPr>
        <p:spPr/>
        <p:txBody>
          <a:bodyPr/>
          <a:lstStyle/>
          <a:p>
            <a:fld id="{D03F07C4-A5F6-44B0-BF1C-0168CF710883}"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103</a:t>
            </a:fld>
            <a:endParaRPr lang="nl-BE"/>
          </a:p>
        </p:txBody>
      </p:sp>
    </p:spTree>
    <p:extLst>
      <p:ext uri="{BB962C8B-B14F-4D97-AF65-F5344CB8AC3E}">
        <p14:creationId xmlns:p14="http://schemas.microsoft.com/office/powerpoint/2010/main" val="325341523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atum 3"/>
          <p:cNvSpPr>
            <a:spLocks noGrp="1"/>
          </p:cNvSpPr>
          <p:nvPr>
            <p:ph type="dt" idx="10"/>
          </p:nvPr>
        </p:nvSpPr>
        <p:spPr/>
        <p:txBody>
          <a:bodyPr/>
          <a:lstStyle/>
          <a:p>
            <a:fld id="{21DC39EE-7DFE-40CB-9A2A-0F753FDFDE31}"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104</a:t>
            </a:fld>
            <a:endParaRPr lang="nl-BE"/>
          </a:p>
        </p:txBody>
      </p:sp>
    </p:spTree>
    <p:extLst>
      <p:ext uri="{BB962C8B-B14F-4D97-AF65-F5344CB8AC3E}">
        <p14:creationId xmlns:p14="http://schemas.microsoft.com/office/powerpoint/2010/main" val="346433027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atum 3"/>
          <p:cNvSpPr>
            <a:spLocks noGrp="1"/>
          </p:cNvSpPr>
          <p:nvPr>
            <p:ph type="dt" idx="10"/>
          </p:nvPr>
        </p:nvSpPr>
        <p:spPr/>
        <p:txBody>
          <a:bodyPr/>
          <a:lstStyle/>
          <a:p>
            <a:fld id="{89C5061D-C40A-4B5C-A6D3-4B29AB9D49C2}" type="datetime1">
              <a:rPr lang="nl-BE" smtClean="0"/>
              <a:t>5/01/2024</a:t>
            </a:fld>
            <a:endParaRPr lang="nl-BE"/>
          </a:p>
        </p:txBody>
      </p:sp>
      <p:sp>
        <p:nvSpPr>
          <p:cNvPr id="5" name="Tijdelijke aanduiding voor dianummer 4"/>
          <p:cNvSpPr>
            <a:spLocks noGrp="1"/>
          </p:cNvSpPr>
          <p:nvPr>
            <p:ph type="sldNum" sz="quarter" idx="11"/>
          </p:nvPr>
        </p:nvSpPr>
        <p:spPr/>
        <p:txBody>
          <a:bodyPr/>
          <a:lstStyle/>
          <a:p>
            <a:fld id="{F96FFCE2-AD00-441A-9884-3553CEA43671}" type="slidenum">
              <a:rPr lang="nl-BE" smtClean="0"/>
              <a:pPr/>
              <a:t>105</a:t>
            </a:fld>
            <a:endParaRPr lang="nl-BE"/>
          </a:p>
        </p:txBody>
      </p:sp>
    </p:spTree>
    <p:extLst>
      <p:ext uri="{BB962C8B-B14F-4D97-AF65-F5344CB8AC3E}">
        <p14:creationId xmlns:p14="http://schemas.microsoft.com/office/powerpoint/2010/main" val="37528053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3074" name="Picture 2" descr="C:\Users\user\Desktop\nieuwe huisstijl\powerpoints\logo ACLVB_cmyk.png"/>
          <p:cNvPicPr>
            <a:picLocks noChangeAspect="1" noChangeArrowheads="1"/>
          </p:cNvPicPr>
          <p:nvPr userDrawn="1"/>
        </p:nvPicPr>
        <p:blipFill>
          <a:blip r:embed="rId2" cstate="print"/>
          <a:srcRect/>
          <a:stretch>
            <a:fillRect/>
          </a:stretch>
        </p:blipFill>
        <p:spPr bwMode="auto">
          <a:xfrm>
            <a:off x="7740352" y="3867894"/>
            <a:ext cx="1296144" cy="1204986"/>
          </a:xfrm>
          <a:prstGeom prst="rect">
            <a:avLst/>
          </a:prstGeom>
          <a:noFill/>
        </p:spPr>
      </p:pic>
      <p:pic>
        <p:nvPicPr>
          <p:cNvPr id="8" name="Afbeelding 7" descr="Titelvorm.png"/>
          <p:cNvPicPr>
            <a:picLocks noChangeAspect="1"/>
          </p:cNvPicPr>
          <p:nvPr userDrawn="1"/>
        </p:nvPicPr>
        <p:blipFill>
          <a:blip r:embed="rId3" cstate="print"/>
          <a:stretch>
            <a:fillRect/>
          </a:stretch>
        </p:blipFill>
        <p:spPr>
          <a:xfrm>
            <a:off x="88762" y="123478"/>
            <a:ext cx="8966475" cy="3425669"/>
          </a:xfrm>
          <a:prstGeom prst="rect">
            <a:avLst/>
          </a:prstGeom>
        </p:spPr>
      </p:pic>
      <p:sp>
        <p:nvSpPr>
          <p:cNvPr id="2" name="Titel 1"/>
          <p:cNvSpPr>
            <a:spLocks noGrp="1"/>
          </p:cNvSpPr>
          <p:nvPr>
            <p:ph type="ctrTitle" hasCustomPrompt="1"/>
          </p:nvPr>
        </p:nvSpPr>
        <p:spPr>
          <a:xfrm>
            <a:off x="395536" y="987574"/>
            <a:ext cx="7772400" cy="864096"/>
          </a:xfrm>
        </p:spPr>
        <p:txBody>
          <a:bodyPr/>
          <a:lstStyle>
            <a:lvl1pPr algn="l">
              <a:defRPr>
                <a:solidFill>
                  <a:schemeClr val="bg1"/>
                </a:solidFill>
              </a:defRPr>
            </a:lvl1pPr>
          </a:lstStyle>
          <a:p>
            <a:r>
              <a:rPr lang="nl-NL"/>
              <a:t>Klik om de Titel te bewerken</a:t>
            </a:r>
            <a:endParaRPr lang="nl-BE"/>
          </a:p>
        </p:txBody>
      </p:sp>
      <p:sp>
        <p:nvSpPr>
          <p:cNvPr id="11" name="Tijdelijke aanduiding voor tekst 10"/>
          <p:cNvSpPr>
            <a:spLocks noGrp="1"/>
          </p:cNvSpPr>
          <p:nvPr>
            <p:ph type="body" sz="quarter" idx="16" hasCustomPrompt="1"/>
          </p:nvPr>
        </p:nvSpPr>
        <p:spPr>
          <a:xfrm>
            <a:off x="395288" y="1851670"/>
            <a:ext cx="6408737" cy="503238"/>
          </a:xfrm>
        </p:spPr>
        <p:txBody>
          <a:bodyPr/>
          <a:lstStyle>
            <a:lvl1pPr>
              <a:buNone/>
              <a:defRPr baseline="0">
                <a:solidFill>
                  <a:srgbClr val="003478"/>
                </a:solidFill>
              </a:defRPr>
            </a:lvl1pPr>
          </a:lstStyle>
          <a:p>
            <a:pPr lvl="0"/>
            <a:r>
              <a:rPr lang="nl-NL">
                <a:solidFill>
                  <a:srgbClr val="003478"/>
                </a:solidFill>
              </a:rPr>
              <a:t>Klik om de ondertitel te bewerken</a:t>
            </a:r>
            <a:endParaRPr lang="nl-BE"/>
          </a:p>
        </p:txBody>
      </p:sp>
      <p:sp>
        <p:nvSpPr>
          <p:cNvPr id="14" name="Tijdelijke aanduiding voor datum 9"/>
          <p:cNvSpPr>
            <a:spLocks noGrp="1"/>
          </p:cNvSpPr>
          <p:nvPr>
            <p:ph type="dt" sz="half" idx="2"/>
          </p:nvPr>
        </p:nvSpPr>
        <p:spPr>
          <a:xfrm>
            <a:off x="3590528" y="4731990"/>
            <a:ext cx="2133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fld id="{5589D4D8-5650-4201-9CD1-40913B0B355E}" type="datetime1">
              <a:rPr lang="nl-BE" smtClean="0"/>
              <a:t>5/01/2024</a:t>
            </a:fld>
            <a:endParaRPr lang="nl-BE"/>
          </a:p>
        </p:txBody>
      </p:sp>
      <p:sp>
        <p:nvSpPr>
          <p:cNvPr id="10" name="Tekstvak 9"/>
          <p:cNvSpPr txBox="1"/>
          <p:nvPr userDrawn="1"/>
        </p:nvSpPr>
        <p:spPr>
          <a:xfrm>
            <a:off x="4499992" y="4501050"/>
            <a:ext cx="3168352" cy="369332"/>
          </a:xfrm>
          <a:prstGeom prst="rect">
            <a:avLst/>
          </a:prstGeom>
          <a:noFill/>
        </p:spPr>
        <p:txBody>
          <a:bodyPr wrap="square" rtlCol="0">
            <a:spAutoFit/>
          </a:bodyPr>
          <a:lstStyle/>
          <a:p>
            <a:pPr algn="r"/>
            <a:r>
              <a:rPr lang="nl-BE" b="1" i="0">
                <a:solidFill>
                  <a:srgbClr val="009FDF"/>
                </a:solidFill>
              </a:rPr>
              <a:t>Vrije visie,</a:t>
            </a:r>
            <a:r>
              <a:rPr lang="nl-BE" b="1" i="0" baseline="0">
                <a:solidFill>
                  <a:srgbClr val="009FDF"/>
                </a:solidFill>
              </a:rPr>
              <a:t> eigen stem</a:t>
            </a:r>
            <a:endParaRPr lang="nl-BE" b="1" i="0">
              <a:solidFill>
                <a:srgbClr val="009FD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2">
    <p:bg>
      <p:bgPr>
        <a:solidFill>
          <a:schemeClr val="tx2"/>
        </a:solidFill>
        <a:effectLst/>
      </p:bgPr>
    </p:bg>
    <p:spTree>
      <p:nvGrpSpPr>
        <p:cNvPr id="1" name=""/>
        <p:cNvGrpSpPr/>
        <p:nvPr/>
      </p:nvGrpSpPr>
      <p:grpSpPr>
        <a:xfrm>
          <a:off x="0" y="0"/>
          <a:ext cx="0" cy="0"/>
          <a:chOff x="0" y="0"/>
          <a:chExt cx="0" cy="0"/>
        </a:xfrm>
      </p:grpSpPr>
      <p:pic>
        <p:nvPicPr>
          <p:cNvPr id="4" name="Afbeelding 3" descr="Afbeelding met zwart, Graphics, Lettertype, ontwerp&#10;&#10;Automatisch gegenereerde beschrijving">
            <a:extLst>
              <a:ext uri="{FF2B5EF4-FFF2-40B4-BE49-F238E27FC236}">
                <a16:creationId xmlns:a16="http://schemas.microsoft.com/office/drawing/2014/main" id="{6D641414-F90C-A6C3-29A6-C0CA51F2C934}"/>
              </a:ext>
            </a:extLst>
          </p:cNvPr>
          <p:cNvPicPr>
            <a:picLocks noChangeAspect="1"/>
          </p:cNvPicPr>
          <p:nvPr userDrawn="1"/>
        </p:nvPicPr>
        <p:blipFill>
          <a:blip r:embed="rId2" cstate="print">
            <a:duotone>
              <a:prstClr val="black"/>
              <a:srgbClr val="D9C3A5">
                <a:tint val="50000"/>
                <a:satMod val="180000"/>
              </a:srgbClr>
            </a:duotone>
            <a:alphaModFix amt="20000"/>
            <a:extLst>
              <a:ext uri="{BEBA8EAE-BF5A-486C-A8C5-ECC9F3942E4B}">
                <a14:imgProps xmlns:a14="http://schemas.microsoft.com/office/drawing/2010/main">
                  <a14:imgLayer r:embed="rId3">
                    <a14:imgEffect>
                      <a14:artisticPhotocopy trans="0"/>
                    </a14:imgEffect>
                    <a14:imgEffect>
                      <a14:colorTemperature colorTemp="8444"/>
                    </a14:imgEffect>
                    <a14:imgEffect>
                      <a14:saturation sat="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73735" y="-123762"/>
            <a:ext cx="9491470" cy="5273039"/>
          </a:xfrm>
          <a:prstGeom prst="rect">
            <a:avLst/>
          </a:prstGeom>
        </p:spPr>
      </p:pic>
      <p:sp>
        <p:nvSpPr>
          <p:cNvPr id="2" name="Titel 1">
            <a:extLst>
              <a:ext uri="{FF2B5EF4-FFF2-40B4-BE49-F238E27FC236}">
                <a16:creationId xmlns:a16="http://schemas.microsoft.com/office/drawing/2014/main" id="{7A215E58-D3E1-0498-043B-9A1ED2B3A1D0}"/>
              </a:ext>
            </a:extLst>
          </p:cNvPr>
          <p:cNvSpPr>
            <a:spLocks noGrp="1"/>
          </p:cNvSpPr>
          <p:nvPr>
            <p:ph type="ctrTitle"/>
          </p:nvPr>
        </p:nvSpPr>
        <p:spPr>
          <a:xfrm>
            <a:off x="1069388" y="2162539"/>
            <a:ext cx="7005223" cy="818421"/>
          </a:xfrm>
        </p:spPr>
        <p:txBody>
          <a:bodyPr anchor="b"/>
          <a:lstStyle>
            <a:lvl1pPr algn="ctr">
              <a:defRPr sz="4500">
                <a:solidFill>
                  <a:schemeClr val="bg1"/>
                </a:solidFill>
              </a:defRPr>
            </a:lvl1pPr>
          </a:lstStyle>
          <a:p>
            <a:r>
              <a:rPr lang="nl-NL" dirty="0"/>
              <a:t>Klik om stijl te bewerken</a:t>
            </a:r>
            <a:endParaRPr lang="nl-BE" dirty="0"/>
          </a:p>
        </p:txBody>
      </p:sp>
      <p:sp>
        <p:nvSpPr>
          <p:cNvPr id="9" name="Tekstvak 8">
            <a:extLst>
              <a:ext uri="{FF2B5EF4-FFF2-40B4-BE49-F238E27FC236}">
                <a16:creationId xmlns:a16="http://schemas.microsoft.com/office/drawing/2014/main" id="{926DA112-BC92-E83B-C1F2-8CA1AB9A279F}"/>
              </a:ext>
            </a:extLst>
          </p:cNvPr>
          <p:cNvSpPr txBox="1"/>
          <p:nvPr userDrawn="1"/>
        </p:nvSpPr>
        <p:spPr>
          <a:xfrm>
            <a:off x="7293078" y="4767262"/>
            <a:ext cx="1710812" cy="300082"/>
          </a:xfrm>
          <a:prstGeom prst="rect">
            <a:avLst/>
          </a:prstGeom>
          <a:noFill/>
        </p:spPr>
        <p:txBody>
          <a:bodyPr wrap="square" rtlCol="0">
            <a:spAutoFit/>
          </a:bodyPr>
          <a:lstStyle/>
          <a:p>
            <a:pPr algn="r"/>
            <a:r>
              <a:rPr lang="nl-BE" sz="1350" dirty="0">
                <a:solidFill>
                  <a:schemeClr val="bg1"/>
                </a:solidFill>
              </a:rPr>
              <a:t>2023 - 2024</a:t>
            </a:r>
          </a:p>
        </p:txBody>
      </p:sp>
      <p:sp>
        <p:nvSpPr>
          <p:cNvPr id="14" name="Tekstvak 13">
            <a:extLst>
              <a:ext uri="{FF2B5EF4-FFF2-40B4-BE49-F238E27FC236}">
                <a16:creationId xmlns:a16="http://schemas.microsoft.com/office/drawing/2014/main" id="{6FF8F8BF-58D3-5888-302D-C67C9CE82770}"/>
              </a:ext>
            </a:extLst>
          </p:cNvPr>
          <p:cNvSpPr txBox="1"/>
          <p:nvPr userDrawn="1"/>
        </p:nvSpPr>
        <p:spPr>
          <a:xfrm>
            <a:off x="3023420" y="3173970"/>
            <a:ext cx="1710812" cy="300082"/>
          </a:xfrm>
          <a:prstGeom prst="rect">
            <a:avLst/>
          </a:prstGeom>
          <a:noFill/>
        </p:spPr>
        <p:txBody>
          <a:bodyPr wrap="square" rtlCol="0">
            <a:spAutoFit/>
          </a:bodyPr>
          <a:lstStyle/>
          <a:p>
            <a:pPr algn="r"/>
            <a:r>
              <a:rPr lang="nl-BE" sz="1350" dirty="0">
                <a:solidFill>
                  <a:schemeClr val="bg1"/>
                </a:solidFill>
                <a:latin typeface="CorbeauCon Pro Med" panose="020B0503060000020004" pitchFamily="34" charset="0"/>
              </a:rPr>
              <a:t>Vormingssoort</a:t>
            </a:r>
            <a:r>
              <a:rPr lang="nl-BE" sz="1350" dirty="0">
                <a:solidFill>
                  <a:schemeClr val="bg1"/>
                </a:solidFill>
              </a:rPr>
              <a:t>:</a:t>
            </a:r>
          </a:p>
        </p:txBody>
      </p:sp>
      <p:sp>
        <p:nvSpPr>
          <p:cNvPr id="15" name="Tekstvak 14">
            <a:extLst>
              <a:ext uri="{FF2B5EF4-FFF2-40B4-BE49-F238E27FC236}">
                <a16:creationId xmlns:a16="http://schemas.microsoft.com/office/drawing/2014/main" id="{DBECE7FC-732C-0153-6BCF-1C5F6B6A68B2}"/>
              </a:ext>
            </a:extLst>
          </p:cNvPr>
          <p:cNvSpPr txBox="1"/>
          <p:nvPr userDrawn="1"/>
        </p:nvSpPr>
        <p:spPr>
          <a:xfrm>
            <a:off x="3023420" y="3495587"/>
            <a:ext cx="1710812" cy="300082"/>
          </a:xfrm>
          <a:prstGeom prst="rect">
            <a:avLst/>
          </a:prstGeom>
          <a:noFill/>
        </p:spPr>
        <p:txBody>
          <a:bodyPr wrap="square" rtlCol="0">
            <a:spAutoFit/>
          </a:bodyPr>
          <a:lstStyle/>
          <a:p>
            <a:pPr algn="r"/>
            <a:r>
              <a:rPr lang="nl-BE" sz="1350" dirty="0">
                <a:solidFill>
                  <a:schemeClr val="bg1"/>
                </a:solidFill>
                <a:latin typeface="CorbeauCon Pro Med" panose="020B0503060000020004" pitchFamily="34" charset="0"/>
              </a:rPr>
              <a:t>Auteur:</a:t>
            </a:r>
          </a:p>
        </p:txBody>
      </p:sp>
      <p:sp>
        <p:nvSpPr>
          <p:cNvPr id="18" name="Tijdelijke aanduiding voor tekst 17">
            <a:extLst>
              <a:ext uri="{FF2B5EF4-FFF2-40B4-BE49-F238E27FC236}">
                <a16:creationId xmlns:a16="http://schemas.microsoft.com/office/drawing/2014/main" id="{36AF7E70-A223-435F-9BA6-2ED453457289}"/>
              </a:ext>
            </a:extLst>
          </p:cNvPr>
          <p:cNvSpPr>
            <a:spLocks noGrp="1"/>
          </p:cNvSpPr>
          <p:nvPr>
            <p:ph type="body" sz="quarter" idx="10"/>
          </p:nvPr>
        </p:nvSpPr>
        <p:spPr>
          <a:xfrm>
            <a:off x="4673027" y="3516989"/>
            <a:ext cx="3421856" cy="329804"/>
          </a:xfrm>
        </p:spPr>
        <p:txBody>
          <a:bodyPr>
            <a:normAutofit/>
          </a:bodyPr>
          <a:lstStyle>
            <a:lvl1pPr marL="0" indent="0">
              <a:buNone/>
              <a:defRPr sz="1350">
                <a:solidFill>
                  <a:schemeClr val="bg1"/>
                </a:solidFill>
              </a:defRPr>
            </a:lvl1pPr>
            <a:lvl2pPr marL="342892" indent="0">
              <a:buNone/>
              <a:defRPr sz="135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1"/>
            <a:endParaRPr lang="nl-BE" dirty="0"/>
          </a:p>
        </p:txBody>
      </p:sp>
      <p:sp>
        <p:nvSpPr>
          <p:cNvPr id="20" name="Tijdelijke aanduiding voor tekst 19">
            <a:extLst>
              <a:ext uri="{FF2B5EF4-FFF2-40B4-BE49-F238E27FC236}">
                <a16:creationId xmlns:a16="http://schemas.microsoft.com/office/drawing/2014/main" id="{4311934D-8B42-6327-7B26-4278A5F2EFC8}"/>
              </a:ext>
            </a:extLst>
          </p:cNvPr>
          <p:cNvSpPr>
            <a:spLocks noGrp="1"/>
          </p:cNvSpPr>
          <p:nvPr>
            <p:ph type="body" sz="quarter" idx="11"/>
          </p:nvPr>
        </p:nvSpPr>
        <p:spPr>
          <a:xfrm>
            <a:off x="4673028" y="3180578"/>
            <a:ext cx="3421856" cy="329804"/>
          </a:xfrm>
        </p:spPr>
        <p:txBody>
          <a:bodyPr>
            <a:normAutofit/>
          </a:bodyPr>
          <a:lstStyle>
            <a:lvl1pPr marL="0" indent="0">
              <a:buNone/>
              <a:defRPr sz="13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p:txBody>
      </p:sp>
    </p:spTree>
    <p:extLst>
      <p:ext uri="{BB962C8B-B14F-4D97-AF65-F5344CB8AC3E}">
        <p14:creationId xmlns:p14="http://schemas.microsoft.com/office/powerpoint/2010/main" val="59945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dertitel 1">
    <p:bg>
      <p:bgPr>
        <a:solidFill>
          <a:schemeClr val="tx1">
            <a:lumMod val="40000"/>
            <a:lumOff val="60000"/>
          </a:schemeClr>
        </a:solidFill>
        <a:effectLst/>
      </p:bgPr>
    </p:bg>
    <p:spTree>
      <p:nvGrpSpPr>
        <p:cNvPr id="1" name=""/>
        <p:cNvGrpSpPr/>
        <p:nvPr/>
      </p:nvGrpSpPr>
      <p:grpSpPr>
        <a:xfrm>
          <a:off x="0" y="0"/>
          <a:ext cx="0" cy="0"/>
          <a:chOff x="0" y="0"/>
          <a:chExt cx="0" cy="0"/>
        </a:xfrm>
      </p:grpSpPr>
      <p:pic>
        <p:nvPicPr>
          <p:cNvPr id="8" name="Afbeelding 7" descr="Afbeelding met clipart, Graphics, creativiteit, ontwerp&#10;&#10;Automatisch gegenereerde beschrijving">
            <a:extLst>
              <a:ext uri="{FF2B5EF4-FFF2-40B4-BE49-F238E27FC236}">
                <a16:creationId xmlns:a16="http://schemas.microsoft.com/office/drawing/2014/main" id="{80518B21-7893-C7CB-23DA-1FCD244BD29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618588" y="4582181"/>
            <a:ext cx="458765" cy="528464"/>
          </a:xfrm>
          <a:prstGeom prst="rect">
            <a:avLst/>
          </a:prstGeom>
        </p:spPr>
      </p:pic>
      <p:sp>
        <p:nvSpPr>
          <p:cNvPr id="3" name="Tijdelijke aanduiding voor voettekst 2">
            <a:extLst>
              <a:ext uri="{FF2B5EF4-FFF2-40B4-BE49-F238E27FC236}">
                <a16:creationId xmlns:a16="http://schemas.microsoft.com/office/drawing/2014/main" id="{4C341C57-D146-3258-A65D-5B2DB1E56E32}"/>
              </a:ext>
            </a:extLst>
          </p:cNvPr>
          <p:cNvSpPr>
            <a:spLocks noGrp="1"/>
          </p:cNvSpPr>
          <p:nvPr>
            <p:ph type="ftr" sz="quarter" idx="10"/>
          </p:nvPr>
        </p:nvSpPr>
        <p:spPr/>
        <p:txBody>
          <a:bodyPr/>
          <a:lstStyle>
            <a:lvl1pPr>
              <a:defRPr>
                <a:solidFill>
                  <a:schemeClr val="tx1">
                    <a:lumMod val="75000"/>
                  </a:schemeClr>
                </a:solidFill>
              </a:defRPr>
            </a:lvl1pPr>
          </a:lstStyle>
          <a:p>
            <a:endParaRPr lang="nl-BE" dirty="0"/>
          </a:p>
        </p:txBody>
      </p:sp>
      <p:sp>
        <p:nvSpPr>
          <p:cNvPr id="4" name="Tijdelijke aanduiding voor dianummer 3">
            <a:extLst>
              <a:ext uri="{FF2B5EF4-FFF2-40B4-BE49-F238E27FC236}">
                <a16:creationId xmlns:a16="http://schemas.microsoft.com/office/drawing/2014/main" id="{11A72423-4BFF-9277-BC1B-1593E9CD16FD}"/>
              </a:ext>
            </a:extLst>
          </p:cNvPr>
          <p:cNvSpPr>
            <a:spLocks noGrp="1"/>
          </p:cNvSpPr>
          <p:nvPr>
            <p:ph type="sldNum" sz="quarter" idx="11"/>
          </p:nvPr>
        </p:nvSpPr>
        <p:spPr/>
        <p:txBody>
          <a:bodyPr/>
          <a:lstStyle>
            <a:lvl1pPr>
              <a:defRPr>
                <a:solidFill>
                  <a:schemeClr val="tx1">
                    <a:lumMod val="75000"/>
                  </a:schemeClr>
                </a:solidFill>
              </a:defRPr>
            </a:lvl1pPr>
          </a:lstStyle>
          <a:p>
            <a:r>
              <a:rPr lang="nl-BE" dirty="0"/>
              <a:t>&lt;nr.&gt;</a:t>
            </a:r>
          </a:p>
        </p:txBody>
      </p:sp>
      <p:sp>
        <p:nvSpPr>
          <p:cNvPr id="5" name="Rechthoek: afgeronde hoeken 4">
            <a:extLst>
              <a:ext uri="{FF2B5EF4-FFF2-40B4-BE49-F238E27FC236}">
                <a16:creationId xmlns:a16="http://schemas.microsoft.com/office/drawing/2014/main" id="{15A5A026-27A4-0453-DDF7-B8EFB97CF614}"/>
              </a:ext>
            </a:extLst>
          </p:cNvPr>
          <p:cNvSpPr/>
          <p:nvPr userDrawn="1"/>
        </p:nvSpPr>
        <p:spPr>
          <a:xfrm>
            <a:off x="1418035" y="1582419"/>
            <a:ext cx="6307931" cy="1175147"/>
          </a:xfrm>
          <a:prstGeom prst="roundRect">
            <a:avLst/>
          </a:prstGeom>
          <a:solidFill>
            <a:schemeClr val="tx1"/>
          </a:solidFill>
          <a:ln>
            <a:solidFill>
              <a:srgbClr val="00A9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6" name="Titel 1">
            <a:extLst>
              <a:ext uri="{FF2B5EF4-FFF2-40B4-BE49-F238E27FC236}">
                <a16:creationId xmlns:a16="http://schemas.microsoft.com/office/drawing/2014/main" id="{C5E104B3-D9B7-1CD9-4006-A4906B4D902E}"/>
              </a:ext>
            </a:extLst>
          </p:cNvPr>
          <p:cNvSpPr>
            <a:spLocks noGrp="1"/>
          </p:cNvSpPr>
          <p:nvPr>
            <p:ph type="title"/>
          </p:nvPr>
        </p:nvSpPr>
        <p:spPr>
          <a:xfrm>
            <a:off x="1490081" y="1595706"/>
            <a:ext cx="6163838" cy="1175147"/>
          </a:xfrm>
          <a:noFill/>
        </p:spPr>
        <p:txBody>
          <a:bodyPr anchor="ctr"/>
          <a:lstStyle>
            <a:lvl1pPr algn="ctr">
              <a:defRPr sz="4500" b="1">
                <a:solidFill>
                  <a:schemeClr val="bg1"/>
                </a:solidFill>
                <a:latin typeface="CorbeauCon Pro Blk" panose="020B0503060000020004" pitchFamily="34" charset="0"/>
              </a:defRPr>
            </a:lvl1pPr>
          </a:lstStyle>
          <a:p>
            <a:r>
              <a:rPr lang="nl-NL" dirty="0"/>
              <a:t>Klik om stijl te bewerken</a:t>
            </a:r>
            <a:endParaRPr lang="nl-BE" dirty="0"/>
          </a:p>
        </p:txBody>
      </p:sp>
      <p:sp>
        <p:nvSpPr>
          <p:cNvPr id="7" name="Tijdelijke aanduiding voor tekst 2">
            <a:extLst>
              <a:ext uri="{FF2B5EF4-FFF2-40B4-BE49-F238E27FC236}">
                <a16:creationId xmlns:a16="http://schemas.microsoft.com/office/drawing/2014/main" id="{8446DD6A-3F77-BA96-8D92-6852F4B63391}"/>
              </a:ext>
            </a:extLst>
          </p:cNvPr>
          <p:cNvSpPr>
            <a:spLocks noGrp="1"/>
          </p:cNvSpPr>
          <p:nvPr>
            <p:ph type="body" idx="1"/>
          </p:nvPr>
        </p:nvSpPr>
        <p:spPr>
          <a:xfrm>
            <a:off x="1490081" y="2824608"/>
            <a:ext cx="6163838" cy="543738"/>
          </a:xfrm>
        </p:spPr>
        <p:txBody>
          <a:bodyPr/>
          <a:lstStyle>
            <a:lvl1pPr marL="0" indent="0" algn="ctr">
              <a:buNone/>
              <a:defRPr sz="1800" b="1">
                <a:solidFill>
                  <a:schemeClr val="tx1">
                    <a:lumMod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nl-NL" dirty="0"/>
              <a:t>Klikken om de tekststijl van het model te bewerken</a:t>
            </a:r>
          </a:p>
        </p:txBody>
      </p:sp>
    </p:spTree>
    <p:extLst>
      <p:ext uri="{BB962C8B-B14F-4D97-AF65-F5344CB8AC3E}">
        <p14:creationId xmlns:p14="http://schemas.microsoft.com/office/powerpoint/2010/main" val="218673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dertitel 2">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 name="Afbeelding 7" descr="Afbeelding met clipart, Graphics, creativiteit, ontwerp&#10;&#10;Automatisch gegenereerde beschrijving">
            <a:extLst>
              <a:ext uri="{FF2B5EF4-FFF2-40B4-BE49-F238E27FC236}">
                <a16:creationId xmlns:a16="http://schemas.microsoft.com/office/drawing/2014/main" id="{80518B21-7893-C7CB-23DA-1FCD244BD29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618588" y="4582181"/>
            <a:ext cx="458765" cy="528464"/>
          </a:xfrm>
          <a:prstGeom prst="rect">
            <a:avLst/>
          </a:prstGeom>
        </p:spPr>
      </p:pic>
      <p:sp>
        <p:nvSpPr>
          <p:cNvPr id="3" name="Tijdelijke aanduiding voor voettekst 2">
            <a:extLst>
              <a:ext uri="{FF2B5EF4-FFF2-40B4-BE49-F238E27FC236}">
                <a16:creationId xmlns:a16="http://schemas.microsoft.com/office/drawing/2014/main" id="{4C341C57-D146-3258-A65D-5B2DB1E56E32}"/>
              </a:ext>
            </a:extLst>
          </p:cNvPr>
          <p:cNvSpPr>
            <a:spLocks noGrp="1"/>
          </p:cNvSpPr>
          <p:nvPr>
            <p:ph type="ftr" sz="quarter" idx="10"/>
          </p:nvPr>
        </p:nvSpPr>
        <p:spPr/>
        <p:txBody>
          <a:bodyPr/>
          <a:lstStyle>
            <a:lvl1pPr>
              <a:defRPr>
                <a:solidFill>
                  <a:schemeClr val="accent2">
                    <a:lumMod val="75000"/>
                  </a:schemeClr>
                </a:solidFill>
              </a:defRPr>
            </a:lvl1pPr>
          </a:lstStyle>
          <a:p>
            <a:endParaRPr lang="nl-BE" dirty="0"/>
          </a:p>
        </p:txBody>
      </p:sp>
      <p:sp>
        <p:nvSpPr>
          <p:cNvPr id="4" name="Tijdelijke aanduiding voor dianummer 3">
            <a:extLst>
              <a:ext uri="{FF2B5EF4-FFF2-40B4-BE49-F238E27FC236}">
                <a16:creationId xmlns:a16="http://schemas.microsoft.com/office/drawing/2014/main" id="{11A72423-4BFF-9277-BC1B-1593E9CD16FD}"/>
              </a:ext>
            </a:extLst>
          </p:cNvPr>
          <p:cNvSpPr>
            <a:spLocks noGrp="1"/>
          </p:cNvSpPr>
          <p:nvPr>
            <p:ph type="sldNum" sz="quarter" idx="11"/>
          </p:nvPr>
        </p:nvSpPr>
        <p:spPr/>
        <p:txBody>
          <a:bodyPr/>
          <a:lstStyle>
            <a:lvl1pPr>
              <a:defRPr>
                <a:solidFill>
                  <a:schemeClr val="accent2">
                    <a:lumMod val="75000"/>
                  </a:schemeClr>
                </a:solidFill>
              </a:defRPr>
            </a:lvl1pPr>
          </a:lstStyle>
          <a:p>
            <a:r>
              <a:rPr lang="nl-BE" dirty="0"/>
              <a:t>&lt;nr.&gt;</a:t>
            </a:r>
          </a:p>
        </p:txBody>
      </p:sp>
      <p:sp>
        <p:nvSpPr>
          <p:cNvPr id="5" name="Rechthoek: afgeronde hoeken 4">
            <a:extLst>
              <a:ext uri="{FF2B5EF4-FFF2-40B4-BE49-F238E27FC236}">
                <a16:creationId xmlns:a16="http://schemas.microsoft.com/office/drawing/2014/main" id="{15A5A026-27A4-0453-DDF7-B8EFB97CF614}"/>
              </a:ext>
            </a:extLst>
          </p:cNvPr>
          <p:cNvSpPr/>
          <p:nvPr userDrawn="1"/>
        </p:nvSpPr>
        <p:spPr>
          <a:xfrm>
            <a:off x="1418035" y="1582419"/>
            <a:ext cx="6307931" cy="117514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6" name="Titel 1">
            <a:extLst>
              <a:ext uri="{FF2B5EF4-FFF2-40B4-BE49-F238E27FC236}">
                <a16:creationId xmlns:a16="http://schemas.microsoft.com/office/drawing/2014/main" id="{C5E104B3-D9B7-1CD9-4006-A4906B4D902E}"/>
              </a:ext>
            </a:extLst>
          </p:cNvPr>
          <p:cNvSpPr>
            <a:spLocks noGrp="1"/>
          </p:cNvSpPr>
          <p:nvPr>
            <p:ph type="title"/>
          </p:nvPr>
        </p:nvSpPr>
        <p:spPr>
          <a:xfrm>
            <a:off x="1490081" y="1595706"/>
            <a:ext cx="6163838" cy="1175147"/>
          </a:xfrm>
          <a:noFill/>
        </p:spPr>
        <p:txBody>
          <a:bodyPr anchor="ctr"/>
          <a:lstStyle>
            <a:lvl1pPr algn="ctr">
              <a:defRPr sz="4500" b="1">
                <a:solidFill>
                  <a:schemeClr val="bg1"/>
                </a:solidFill>
                <a:latin typeface="CorbeauCon Pro Blk" panose="020B0503060000020004" pitchFamily="34" charset="0"/>
              </a:defRPr>
            </a:lvl1pPr>
          </a:lstStyle>
          <a:p>
            <a:r>
              <a:rPr lang="nl-NL" dirty="0"/>
              <a:t>Klik om stijl te bewerken</a:t>
            </a:r>
            <a:endParaRPr lang="nl-BE" dirty="0"/>
          </a:p>
        </p:txBody>
      </p:sp>
      <p:sp>
        <p:nvSpPr>
          <p:cNvPr id="7" name="Tijdelijke aanduiding voor tekst 2">
            <a:extLst>
              <a:ext uri="{FF2B5EF4-FFF2-40B4-BE49-F238E27FC236}">
                <a16:creationId xmlns:a16="http://schemas.microsoft.com/office/drawing/2014/main" id="{8446DD6A-3F77-BA96-8D92-6852F4B63391}"/>
              </a:ext>
            </a:extLst>
          </p:cNvPr>
          <p:cNvSpPr>
            <a:spLocks noGrp="1"/>
          </p:cNvSpPr>
          <p:nvPr>
            <p:ph type="body" idx="1"/>
          </p:nvPr>
        </p:nvSpPr>
        <p:spPr>
          <a:xfrm>
            <a:off x="1490081" y="2824608"/>
            <a:ext cx="6163838" cy="543738"/>
          </a:xfrm>
        </p:spPr>
        <p:txBody>
          <a:bodyPr/>
          <a:lstStyle>
            <a:lvl1pPr marL="0" indent="0" algn="ctr">
              <a:buNone/>
              <a:defRPr sz="1800" b="1">
                <a:solidFill>
                  <a:schemeClr val="accent2">
                    <a:lumMod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nl-NL" dirty="0"/>
              <a:t>Klikken om de tekststijl van het model te bewerken</a:t>
            </a:r>
          </a:p>
        </p:txBody>
      </p:sp>
    </p:spTree>
    <p:extLst>
      <p:ext uri="{BB962C8B-B14F-4D97-AF65-F5344CB8AC3E}">
        <p14:creationId xmlns:p14="http://schemas.microsoft.com/office/powerpoint/2010/main" val="1173111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rmale lege dia 1">
    <p:spTree>
      <p:nvGrpSpPr>
        <p:cNvPr id="1" name=""/>
        <p:cNvGrpSpPr/>
        <p:nvPr/>
      </p:nvGrpSpPr>
      <p:grpSpPr>
        <a:xfrm>
          <a:off x="0" y="0"/>
          <a:ext cx="0" cy="0"/>
          <a:chOff x="0" y="0"/>
          <a:chExt cx="0" cy="0"/>
        </a:xfrm>
      </p:grpSpPr>
      <p:sp>
        <p:nvSpPr>
          <p:cNvPr id="7" name="Tijdelijke aanduiding voor voettekst 6">
            <a:extLst>
              <a:ext uri="{FF2B5EF4-FFF2-40B4-BE49-F238E27FC236}">
                <a16:creationId xmlns:a16="http://schemas.microsoft.com/office/drawing/2014/main" id="{F51111FB-A329-AC7D-93A7-3CC859DA226E}"/>
              </a:ext>
            </a:extLst>
          </p:cNvPr>
          <p:cNvSpPr>
            <a:spLocks noGrp="1"/>
          </p:cNvSpPr>
          <p:nvPr>
            <p:ph type="ftr" sz="quarter" idx="10"/>
          </p:nvPr>
        </p:nvSpPr>
        <p:spPr/>
        <p:txBody>
          <a:bodyPr/>
          <a:lstStyle/>
          <a:p>
            <a:endParaRPr lang="nl-BE" dirty="0"/>
          </a:p>
        </p:txBody>
      </p:sp>
      <p:sp>
        <p:nvSpPr>
          <p:cNvPr id="8" name="Tijdelijke aanduiding voor dianummer 7">
            <a:extLst>
              <a:ext uri="{FF2B5EF4-FFF2-40B4-BE49-F238E27FC236}">
                <a16:creationId xmlns:a16="http://schemas.microsoft.com/office/drawing/2014/main" id="{F8F24026-94D5-125A-94F6-E1FD4832923C}"/>
              </a:ext>
            </a:extLst>
          </p:cNvPr>
          <p:cNvSpPr>
            <a:spLocks noGrp="1"/>
          </p:cNvSpPr>
          <p:nvPr>
            <p:ph type="sldNum" sz="quarter" idx="11"/>
          </p:nvPr>
        </p:nvSpPr>
        <p:spPr/>
        <p:txBody>
          <a:bodyPr/>
          <a:lstStyle/>
          <a:p>
            <a:r>
              <a:rPr lang="nl-BE" dirty="0"/>
              <a:t>&lt;nr.&gt;</a:t>
            </a:r>
          </a:p>
        </p:txBody>
      </p:sp>
      <p:pic>
        <p:nvPicPr>
          <p:cNvPr id="9" name="Afbeelding 8" descr="Afbeelding met clipart, Graphics, creativiteit, ontwerp&#10;&#10;Automatisch gegenereerde beschrijving">
            <a:extLst>
              <a:ext uri="{FF2B5EF4-FFF2-40B4-BE49-F238E27FC236}">
                <a16:creationId xmlns:a16="http://schemas.microsoft.com/office/drawing/2014/main" id="{B7102C72-99C3-0CB3-83C9-C90B70BEAA6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618588" y="4582181"/>
            <a:ext cx="458765" cy="528464"/>
          </a:xfrm>
          <a:prstGeom prst="rect">
            <a:avLst/>
          </a:prstGeom>
        </p:spPr>
      </p:pic>
      <p:sp>
        <p:nvSpPr>
          <p:cNvPr id="10" name="Rechthoek: afgeronde diagonale hoeken 9">
            <a:extLst>
              <a:ext uri="{FF2B5EF4-FFF2-40B4-BE49-F238E27FC236}">
                <a16:creationId xmlns:a16="http://schemas.microsoft.com/office/drawing/2014/main" id="{6C44AEFE-D14A-1185-389E-3DCC78A1CDA0}"/>
              </a:ext>
            </a:extLst>
          </p:cNvPr>
          <p:cNvSpPr/>
          <p:nvPr userDrawn="1"/>
        </p:nvSpPr>
        <p:spPr>
          <a:xfrm>
            <a:off x="541020" y="259098"/>
            <a:ext cx="8064664" cy="647928"/>
          </a:xfrm>
          <a:prstGeom prst="round2DiagRect">
            <a:avLst>
              <a:gd name="adj1" fmla="val 34308"/>
              <a:gd name="adj2" fmla="val 11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11" name="Titel 1">
            <a:extLst>
              <a:ext uri="{FF2B5EF4-FFF2-40B4-BE49-F238E27FC236}">
                <a16:creationId xmlns:a16="http://schemas.microsoft.com/office/drawing/2014/main" id="{547A76DA-00A4-67BE-DE41-7E1A52B3A98F}"/>
              </a:ext>
            </a:extLst>
          </p:cNvPr>
          <p:cNvSpPr>
            <a:spLocks noGrp="1"/>
          </p:cNvSpPr>
          <p:nvPr>
            <p:ph type="title"/>
          </p:nvPr>
        </p:nvSpPr>
        <p:spPr>
          <a:xfrm>
            <a:off x="665521" y="273846"/>
            <a:ext cx="7886700" cy="647929"/>
          </a:xfrm>
        </p:spPr>
        <p:txBody>
          <a:bodyPr anchor="t"/>
          <a:lstStyle>
            <a:lvl1pPr>
              <a:defRPr>
                <a:solidFill>
                  <a:schemeClr val="bg1"/>
                </a:solidFill>
              </a:defRPr>
            </a:lvl1pPr>
          </a:lstStyle>
          <a:p>
            <a:r>
              <a:rPr lang="nl-NL" dirty="0"/>
              <a:t>Klik om stijl te bewerken</a:t>
            </a:r>
            <a:endParaRPr lang="nl-BE" dirty="0"/>
          </a:p>
        </p:txBody>
      </p:sp>
      <p:sp>
        <p:nvSpPr>
          <p:cNvPr id="2" name="Tijdelijke aanduiding voor inhoud 4">
            <a:extLst>
              <a:ext uri="{FF2B5EF4-FFF2-40B4-BE49-F238E27FC236}">
                <a16:creationId xmlns:a16="http://schemas.microsoft.com/office/drawing/2014/main" id="{853C5E29-C7D5-AB9C-767B-339CF017DF18}"/>
              </a:ext>
            </a:extLst>
          </p:cNvPr>
          <p:cNvSpPr>
            <a:spLocks noGrp="1"/>
          </p:cNvSpPr>
          <p:nvPr>
            <p:ph sz="quarter" idx="12"/>
          </p:nvPr>
        </p:nvSpPr>
        <p:spPr>
          <a:xfrm>
            <a:off x="628651" y="995517"/>
            <a:ext cx="7886699" cy="3642851"/>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879773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rmale lege dia 2">
    <p:spTree>
      <p:nvGrpSpPr>
        <p:cNvPr id="1" name=""/>
        <p:cNvGrpSpPr/>
        <p:nvPr/>
      </p:nvGrpSpPr>
      <p:grpSpPr>
        <a:xfrm>
          <a:off x="0" y="0"/>
          <a:ext cx="0" cy="0"/>
          <a:chOff x="0" y="0"/>
          <a:chExt cx="0" cy="0"/>
        </a:xfrm>
      </p:grpSpPr>
      <p:pic>
        <p:nvPicPr>
          <p:cNvPr id="9" name="Afbeelding 8" descr="Afbeelding met clipart, Graphics, creativiteit, ontwerp&#10;&#10;Automatisch gegenereerde beschrijving">
            <a:extLst>
              <a:ext uri="{FF2B5EF4-FFF2-40B4-BE49-F238E27FC236}">
                <a16:creationId xmlns:a16="http://schemas.microsoft.com/office/drawing/2014/main" id="{B7102C72-99C3-0CB3-83C9-C90B70BEAA6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618588" y="4582181"/>
            <a:ext cx="458765" cy="528464"/>
          </a:xfrm>
          <a:prstGeom prst="rect">
            <a:avLst/>
          </a:prstGeom>
        </p:spPr>
      </p:pic>
      <p:sp>
        <p:nvSpPr>
          <p:cNvPr id="7" name="Tijdelijke aanduiding voor voettekst 6">
            <a:extLst>
              <a:ext uri="{FF2B5EF4-FFF2-40B4-BE49-F238E27FC236}">
                <a16:creationId xmlns:a16="http://schemas.microsoft.com/office/drawing/2014/main" id="{F51111FB-A329-AC7D-93A7-3CC859DA226E}"/>
              </a:ext>
            </a:extLst>
          </p:cNvPr>
          <p:cNvSpPr>
            <a:spLocks noGrp="1"/>
          </p:cNvSpPr>
          <p:nvPr>
            <p:ph type="ftr" sz="quarter" idx="10"/>
          </p:nvPr>
        </p:nvSpPr>
        <p:spPr/>
        <p:txBody>
          <a:bodyPr/>
          <a:lstStyle>
            <a:lvl1pPr>
              <a:defRPr>
                <a:solidFill>
                  <a:schemeClr val="tx2"/>
                </a:solidFill>
              </a:defRPr>
            </a:lvl1pPr>
          </a:lstStyle>
          <a:p>
            <a:endParaRPr lang="nl-BE" dirty="0"/>
          </a:p>
        </p:txBody>
      </p:sp>
      <p:sp>
        <p:nvSpPr>
          <p:cNvPr id="8" name="Tijdelijke aanduiding voor dianummer 7">
            <a:extLst>
              <a:ext uri="{FF2B5EF4-FFF2-40B4-BE49-F238E27FC236}">
                <a16:creationId xmlns:a16="http://schemas.microsoft.com/office/drawing/2014/main" id="{F8F24026-94D5-125A-94F6-E1FD4832923C}"/>
              </a:ext>
            </a:extLst>
          </p:cNvPr>
          <p:cNvSpPr>
            <a:spLocks noGrp="1"/>
          </p:cNvSpPr>
          <p:nvPr>
            <p:ph type="sldNum" sz="quarter" idx="11"/>
          </p:nvPr>
        </p:nvSpPr>
        <p:spPr/>
        <p:txBody>
          <a:bodyPr/>
          <a:lstStyle>
            <a:lvl1pPr>
              <a:defRPr>
                <a:solidFill>
                  <a:schemeClr val="tx2"/>
                </a:solidFill>
              </a:defRPr>
            </a:lvl1pPr>
          </a:lstStyle>
          <a:p>
            <a:r>
              <a:rPr lang="nl-BE" dirty="0"/>
              <a:t>&lt;nr.&gt;</a:t>
            </a:r>
          </a:p>
        </p:txBody>
      </p:sp>
      <p:sp>
        <p:nvSpPr>
          <p:cNvPr id="10" name="Rechthoek: afgeronde diagonale hoeken 9">
            <a:extLst>
              <a:ext uri="{FF2B5EF4-FFF2-40B4-BE49-F238E27FC236}">
                <a16:creationId xmlns:a16="http://schemas.microsoft.com/office/drawing/2014/main" id="{6C44AEFE-D14A-1185-389E-3DCC78A1CDA0}"/>
              </a:ext>
            </a:extLst>
          </p:cNvPr>
          <p:cNvSpPr/>
          <p:nvPr userDrawn="1"/>
        </p:nvSpPr>
        <p:spPr>
          <a:xfrm>
            <a:off x="541020" y="259097"/>
            <a:ext cx="8064664" cy="647928"/>
          </a:xfrm>
          <a:prstGeom prst="round2DiagRect">
            <a:avLst>
              <a:gd name="adj1" fmla="val 34308"/>
              <a:gd name="adj2" fmla="val 117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11" name="Titel 1">
            <a:extLst>
              <a:ext uri="{FF2B5EF4-FFF2-40B4-BE49-F238E27FC236}">
                <a16:creationId xmlns:a16="http://schemas.microsoft.com/office/drawing/2014/main" id="{547A76DA-00A4-67BE-DE41-7E1A52B3A98F}"/>
              </a:ext>
            </a:extLst>
          </p:cNvPr>
          <p:cNvSpPr>
            <a:spLocks noGrp="1"/>
          </p:cNvSpPr>
          <p:nvPr>
            <p:ph type="title"/>
          </p:nvPr>
        </p:nvSpPr>
        <p:spPr>
          <a:xfrm>
            <a:off x="665521" y="273846"/>
            <a:ext cx="7886700" cy="647929"/>
          </a:xfrm>
        </p:spPr>
        <p:txBody>
          <a:bodyPr anchor="t"/>
          <a:lstStyle>
            <a:lvl1pPr>
              <a:defRPr>
                <a:solidFill>
                  <a:schemeClr val="bg1"/>
                </a:solidFill>
              </a:defRPr>
            </a:lvl1pPr>
          </a:lstStyle>
          <a:p>
            <a:r>
              <a:rPr lang="nl-NL" dirty="0"/>
              <a:t>Klik om stijl te bewerken</a:t>
            </a:r>
            <a:endParaRPr lang="nl-BE" dirty="0"/>
          </a:p>
        </p:txBody>
      </p:sp>
      <p:sp>
        <p:nvSpPr>
          <p:cNvPr id="5" name="Tijdelijke aanduiding voor inhoud 4">
            <a:extLst>
              <a:ext uri="{FF2B5EF4-FFF2-40B4-BE49-F238E27FC236}">
                <a16:creationId xmlns:a16="http://schemas.microsoft.com/office/drawing/2014/main" id="{3CA63783-25C7-E050-4D96-812E65D968AF}"/>
              </a:ext>
            </a:extLst>
          </p:cNvPr>
          <p:cNvSpPr>
            <a:spLocks noGrp="1"/>
          </p:cNvSpPr>
          <p:nvPr>
            <p:ph sz="quarter" idx="12"/>
          </p:nvPr>
        </p:nvSpPr>
        <p:spPr>
          <a:xfrm>
            <a:off x="628651" y="995517"/>
            <a:ext cx="7886699" cy="36428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6657449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der driehoek 1">
    <p:spTree>
      <p:nvGrpSpPr>
        <p:cNvPr id="1" name=""/>
        <p:cNvGrpSpPr/>
        <p:nvPr/>
      </p:nvGrpSpPr>
      <p:grpSpPr>
        <a:xfrm>
          <a:off x="0" y="0"/>
          <a:ext cx="0" cy="0"/>
          <a:chOff x="0" y="0"/>
          <a:chExt cx="0" cy="0"/>
        </a:xfrm>
      </p:grpSpPr>
      <p:sp>
        <p:nvSpPr>
          <p:cNvPr id="7" name="Gelijkbenige driehoek 6">
            <a:extLst>
              <a:ext uri="{FF2B5EF4-FFF2-40B4-BE49-F238E27FC236}">
                <a16:creationId xmlns:a16="http://schemas.microsoft.com/office/drawing/2014/main" id="{B2FCF0F8-B446-A4FA-7553-5B34DF2B9800}"/>
              </a:ext>
            </a:extLst>
          </p:cNvPr>
          <p:cNvSpPr/>
          <p:nvPr userDrawn="1"/>
        </p:nvSpPr>
        <p:spPr>
          <a:xfrm>
            <a:off x="6432540" y="2501900"/>
            <a:ext cx="2469521" cy="2400299"/>
          </a:xfrm>
          <a:prstGeom prst="triangle">
            <a:avLst>
              <a:gd name="adj" fmla="val 10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8" name="Rechthoek 7">
            <a:extLst>
              <a:ext uri="{FF2B5EF4-FFF2-40B4-BE49-F238E27FC236}">
                <a16:creationId xmlns:a16="http://schemas.microsoft.com/office/drawing/2014/main" id="{AAB8EEFD-3852-E396-5D24-BF64FEE96C9C}"/>
              </a:ext>
            </a:extLst>
          </p:cNvPr>
          <p:cNvSpPr/>
          <p:nvPr userDrawn="1"/>
        </p:nvSpPr>
        <p:spPr>
          <a:xfrm>
            <a:off x="481330" y="467456"/>
            <a:ext cx="8178791" cy="42059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9" name="Rechthoek: afgeronde diagonale hoeken 8">
            <a:extLst>
              <a:ext uri="{FF2B5EF4-FFF2-40B4-BE49-F238E27FC236}">
                <a16:creationId xmlns:a16="http://schemas.microsoft.com/office/drawing/2014/main" id="{AE4A3971-F39B-918F-5A2A-53C38D12571E}"/>
              </a:ext>
            </a:extLst>
          </p:cNvPr>
          <p:cNvSpPr/>
          <p:nvPr userDrawn="1"/>
        </p:nvSpPr>
        <p:spPr>
          <a:xfrm>
            <a:off x="541019" y="554065"/>
            <a:ext cx="6228491" cy="662678"/>
          </a:xfrm>
          <a:prstGeom prst="round2DiagRect">
            <a:avLst>
              <a:gd name="adj1" fmla="val 34308"/>
              <a:gd name="adj2" fmla="val 11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10" name="Titel 1">
            <a:extLst>
              <a:ext uri="{FF2B5EF4-FFF2-40B4-BE49-F238E27FC236}">
                <a16:creationId xmlns:a16="http://schemas.microsoft.com/office/drawing/2014/main" id="{BB7825F6-8CD3-6E50-F2BB-BD12EB28F716}"/>
              </a:ext>
            </a:extLst>
          </p:cNvPr>
          <p:cNvSpPr>
            <a:spLocks noGrp="1"/>
          </p:cNvSpPr>
          <p:nvPr>
            <p:ph type="title"/>
          </p:nvPr>
        </p:nvSpPr>
        <p:spPr>
          <a:xfrm>
            <a:off x="665519" y="554065"/>
            <a:ext cx="6044997" cy="662678"/>
          </a:xfrm>
        </p:spPr>
        <p:txBody>
          <a:bodyPr anchor="ctr">
            <a:noAutofit/>
          </a:bodyPr>
          <a:lstStyle>
            <a:lvl1pPr>
              <a:defRPr sz="3750">
                <a:solidFill>
                  <a:schemeClr val="bg1"/>
                </a:solidFill>
              </a:defRPr>
            </a:lvl1p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E4645B4D-9F41-5CAB-EDEE-52B79BDC4F23}"/>
              </a:ext>
            </a:extLst>
          </p:cNvPr>
          <p:cNvSpPr>
            <a:spLocks noGrp="1"/>
          </p:cNvSpPr>
          <p:nvPr>
            <p:ph sz="quarter" idx="10"/>
          </p:nvPr>
        </p:nvSpPr>
        <p:spPr>
          <a:xfrm>
            <a:off x="665482" y="1357313"/>
            <a:ext cx="6045035" cy="317063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voettekst 4">
            <a:extLst>
              <a:ext uri="{FF2B5EF4-FFF2-40B4-BE49-F238E27FC236}">
                <a16:creationId xmlns:a16="http://schemas.microsoft.com/office/drawing/2014/main" id="{034D48ED-0268-AFBF-431F-64B81B4802EF}"/>
              </a:ext>
            </a:extLst>
          </p:cNvPr>
          <p:cNvSpPr>
            <a:spLocks noGrp="1"/>
          </p:cNvSpPr>
          <p:nvPr>
            <p:ph type="ftr" sz="quarter" idx="11"/>
          </p:nvPr>
        </p:nvSpPr>
        <p:spPr/>
        <p:txBody>
          <a:bodyPr/>
          <a:lstStyle/>
          <a:p>
            <a:endParaRPr lang="nl-BE" dirty="0"/>
          </a:p>
        </p:txBody>
      </p:sp>
      <p:sp>
        <p:nvSpPr>
          <p:cNvPr id="6" name="Tijdelijke aanduiding voor dianummer 5">
            <a:extLst>
              <a:ext uri="{FF2B5EF4-FFF2-40B4-BE49-F238E27FC236}">
                <a16:creationId xmlns:a16="http://schemas.microsoft.com/office/drawing/2014/main" id="{42CCD856-5000-F10A-30D3-8543047F784F}"/>
              </a:ext>
            </a:extLst>
          </p:cNvPr>
          <p:cNvSpPr>
            <a:spLocks noGrp="1"/>
          </p:cNvSpPr>
          <p:nvPr>
            <p:ph type="sldNum" sz="quarter" idx="12"/>
          </p:nvPr>
        </p:nvSpPr>
        <p:spPr/>
        <p:txBody>
          <a:bodyPr/>
          <a:lstStyle/>
          <a:p>
            <a:r>
              <a:rPr lang="nl-BE"/>
              <a:t>&lt;nr.&gt;</a:t>
            </a:r>
            <a:endParaRPr lang="nl-BE" dirty="0"/>
          </a:p>
        </p:txBody>
      </p:sp>
    </p:spTree>
    <p:extLst>
      <p:ext uri="{BB962C8B-B14F-4D97-AF65-F5344CB8AC3E}">
        <p14:creationId xmlns:p14="http://schemas.microsoft.com/office/powerpoint/2010/main" val="18129684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Kader driehoek 1">
    <p:spTree>
      <p:nvGrpSpPr>
        <p:cNvPr id="1" name=""/>
        <p:cNvGrpSpPr/>
        <p:nvPr/>
      </p:nvGrpSpPr>
      <p:grpSpPr>
        <a:xfrm>
          <a:off x="0" y="0"/>
          <a:ext cx="0" cy="0"/>
          <a:chOff x="0" y="0"/>
          <a:chExt cx="0" cy="0"/>
        </a:xfrm>
      </p:grpSpPr>
      <p:sp>
        <p:nvSpPr>
          <p:cNvPr id="7" name="Gelijkbenige driehoek 6">
            <a:extLst>
              <a:ext uri="{FF2B5EF4-FFF2-40B4-BE49-F238E27FC236}">
                <a16:creationId xmlns:a16="http://schemas.microsoft.com/office/drawing/2014/main" id="{B2FCF0F8-B446-A4FA-7553-5B34DF2B9800}"/>
              </a:ext>
            </a:extLst>
          </p:cNvPr>
          <p:cNvSpPr/>
          <p:nvPr userDrawn="1"/>
        </p:nvSpPr>
        <p:spPr>
          <a:xfrm>
            <a:off x="6432540" y="2501900"/>
            <a:ext cx="2469521" cy="2400299"/>
          </a:xfrm>
          <a:prstGeom prst="triangle">
            <a:avLst>
              <a:gd name="adj" fmla="val 100000"/>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8" name="Rechthoek 7">
            <a:extLst>
              <a:ext uri="{FF2B5EF4-FFF2-40B4-BE49-F238E27FC236}">
                <a16:creationId xmlns:a16="http://schemas.microsoft.com/office/drawing/2014/main" id="{AAB8EEFD-3852-E396-5D24-BF64FEE96C9C}"/>
              </a:ext>
            </a:extLst>
          </p:cNvPr>
          <p:cNvSpPr/>
          <p:nvPr userDrawn="1"/>
        </p:nvSpPr>
        <p:spPr>
          <a:xfrm>
            <a:off x="481330" y="467456"/>
            <a:ext cx="8178791" cy="4205912"/>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9" name="Rechthoek: afgeronde diagonale hoeken 8">
            <a:extLst>
              <a:ext uri="{FF2B5EF4-FFF2-40B4-BE49-F238E27FC236}">
                <a16:creationId xmlns:a16="http://schemas.microsoft.com/office/drawing/2014/main" id="{AE4A3971-F39B-918F-5A2A-53C38D12571E}"/>
              </a:ext>
            </a:extLst>
          </p:cNvPr>
          <p:cNvSpPr/>
          <p:nvPr userDrawn="1"/>
        </p:nvSpPr>
        <p:spPr>
          <a:xfrm>
            <a:off x="541019" y="554065"/>
            <a:ext cx="6228491" cy="662678"/>
          </a:xfrm>
          <a:prstGeom prst="round2DiagRect">
            <a:avLst>
              <a:gd name="adj1" fmla="val 34308"/>
              <a:gd name="adj2" fmla="val 117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10" name="Titel 1">
            <a:extLst>
              <a:ext uri="{FF2B5EF4-FFF2-40B4-BE49-F238E27FC236}">
                <a16:creationId xmlns:a16="http://schemas.microsoft.com/office/drawing/2014/main" id="{BB7825F6-8CD3-6E50-F2BB-BD12EB28F716}"/>
              </a:ext>
            </a:extLst>
          </p:cNvPr>
          <p:cNvSpPr>
            <a:spLocks noGrp="1"/>
          </p:cNvSpPr>
          <p:nvPr>
            <p:ph type="title"/>
          </p:nvPr>
        </p:nvSpPr>
        <p:spPr>
          <a:xfrm>
            <a:off x="665519" y="554065"/>
            <a:ext cx="6044997" cy="662678"/>
          </a:xfrm>
        </p:spPr>
        <p:txBody>
          <a:bodyPr anchor="ctr">
            <a:noAutofit/>
          </a:bodyPr>
          <a:lstStyle>
            <a:lvl1pPr>
              <a:defRPr sz="3750">
                <a:solidFill>
                  <a:schemeClr val="bg1"/>
                </a:solidFill>
              </a:defRPr>
            </a:lvl1p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E4645B4D-9F41-5CAB-EDEE-52B79BDC4F23}"/>
              </a:ext>
            </a:extLst>
          </p:cNvPr>
          <p:cNvSpPr>
            <a:spLocks noGrp="1"/>
          </p:cNvSpPr>
          <p:nvPr>
            <p:ph sz="quarter" idx="10"/>
          </p:nvPr>
        </p:nvSpPr>
        <p:spPr>
          <a:xfrm>
            <a:off x="665482" y="1357313"/>
            <a:ext cx="6045035" cy="317063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voettekst 4">
            <a:extLst>
              <a:ext uri="{FF2B5EF4-FFF2-40B4-BE49-F238E27FC236}">
                <a16:creationId xmlns:a16="http://schemas.microsoft.com/office/drawing/2014/main" id="{034D48ED-0268-AFBF-431F-64B81B4802EF}"/>
              </a:ext>
            </a:extLst>
          </p:cNvPr>
          <p:cNvSpPr>
            <a:spLocks noGrp="1"/>
          </p:cNvSpPr>
          <p:nvPr>
            <p:ph type="ftr" sz="quarter" idx="11"/>
          </p:nvPr>
        </p:nvSpPr>
        <p:spPr/>
        <p:txBody>
          <a:bodyPr/>
          <a:lstStyle/>
          <a:p>
            <a:endParaRPr lang="nl-BE" dirty="0"/>
          </a:p>
        </p:txBody>
      </p:sp>
      <p:sp>
        <p:nvSpPr>
          <p:cNvPr id="6" name="Tijdelijke aanduiding voor dianummer 5">
            <a:extLst>
              <a:ext uri="{FF2B5EF4-FFF2-40B4-BE49-F238E27FC236}">
                <a16:creationId xmlns:a16="http://schemas.microsoft.com/office/drawing/2014/main" id="{42CCD856-5000-F10A-30D3-8543047F784F}"/>
              </a:ext>
            </a:extLst>
          </p:cNvPr>
          <p:cNvSpPr>
            <a:spLocks noGrp="1"/>
          </p:cNvSpPr>
          <p:nvPr>
            <p:ph type="sldNum" sz="quarter" idx="12"/>
          </p:nvPr>
        </p:nvSpPr>
        <p:spPr/>
        <p:txBody>
          <a:bodyPr/>
          <a:lstStyle/>
          <a:p>
            <a:r>
              <a:rPr lang="nl-BE"/>
              <a:t>&lt;nr.&gt;</a:t>
            </a:r>
            <a:endParaRPr lang="nl-BE" dirty="0"/>
          </a:p>
        </p:txBody>
      </p:sp>
    </p:spTree>
    <p:extLst>
      <p:ext uri="{BB962C8B-B14F-4D97-AF65-F5344CB8AC3E}">
        <p14:creationId xmlns:p14="http://schemas.microsoft.com/office/powerpoint/2010/main" val="2410969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Kader driehoek 2">
    <p:spTree>
      <p:nvGrpSpPr>
        <p:cNvPr id="1" name=""/>
        <p:cNvGrpSpPr/>
        <p:nvPr/>
      </p:nvGrpSpPr>
      <p:grpSpPr>
        <a:xfrm>
          <a:off x="0" y="0"/>
          <a:ext cx="0" cy="0"/>
          <a:chOff x="0" y="0"/>
          <a:chExt cx="0" cy="0"/>
        </a:xfrm>
      </p:grpSpPr>
      <p:sp>
        <p:nvSpPr>
          <p:cNvPr id="6" name="Rechthoek: met één afgeschuinde hoek 5">
            <a:extLst>
              <a:ext uri="{FF2B5EF4-FFF2-40B4-BE49-F238E27FC236}">
                <a16:creationId xmlns:a16="http://schemas.microsoft.com/office/drawing/2014/main" id="{567D2B63-9D26-F7F6-0B76-40E655846F43}"/>
              </a:ext>
            </a:extLst>
          </p:cNvPr>
          <p:cNvSpPr/>
          <p:nvPr userDrawn="1"/>
        </p:nvSpPr>
        <p:spPr>
          <a:xfrm rot="5400000">
            <a:off x="2242219" y="-1757641"/>
            <a:ext cx="4659560" cy="8660120"/>
          </a:xfrm>
          <a:custGeom>
            <a:avLst/>
            <a:gdLst>
              <a:gd name="connsiteX0" fmla="*/ 0 w 5869668"/>
              <a:gd name="connsiteY0" fmla="*/ 0 h 6215507"/>
              <a:gd name="connsiteX1" fmla="*/ 2934834 w 5869668"/>
              <a:gd name="connsiteY1" fmla="*/ 0 h 6215507"/>
              <a:gd name="connsiteX2" fmla="*/ 5869668 w 5869668"/>
              <a:gd name="connsiteY2" fmla="*/ 2934834 h 6215507"/>
              <a:gd name="connsiteX3" fmla="*/ 5869668 w 5869668"/>
              <a:gd name="connsiteY3" fmla="*/ 6215507 h 6215507"/>
              <a:gd name="connsiteX4" fmla="*/ 0 w 5869668"/>
              <a:gd name="connsiteY4" fmla="*/ 6215507 h 6215507"/>
              <a:gd name="connsiteX5" fmla="*/ 0 w 5869668"/>
              <a:gd name="connsiteY5" fmla="*/ 0 h 6215507"/>
              <a:gd name="connsiteX0" fmla="*/ 0 w 6217541"/>
              <a:gd name="connsiteY0" fmla="*/ 0 h 6215507"/>
              <a:gd name="connsiteX1" fmla="*/ 2934834 w 6217541"/>
              <a:gd name="connsiteY1" fmla="*/ 0 h 6215507"/>
              <a:gd name="connsiteX2" fmla="*/ 6217541 w 6217541"/>
              <a:gd name="connsiteY2" fmla="*/ 3451668 h 6215507"/>
              <a:gd name="connsiteX3" fmla="*/ 5869668 w 6217541"/>
              <a:gd name="connsiteY3" fmla="*/ 6215507 h 6215507"/>
              <a:gd name="connsiteX4" fmla="*/ 0 w 6217541"/>
              <a:gd name="connsiteY4" fmla="*/ 6215507 h 6215507"/>
              <a:gd name="connsiteX5" fmla="*/ 0 w 6217541"/>
              <a:gd name="connsiteY5" fmla="*/ 0 h 6215507"/>
              <a:gd name="connsiteX0" fmla="*/ 0 w 6247355"/>
              <a:gd name="connsiteY0" fmla="*/ 0 h 6215507"/>
              <a:gd name="connsiteX1" fmla="*/ 2934834 w 6247355"/>
              <a:gd name="connsiteY1" fmla="*/ 0 h 6215507"/>
              <a:gd name="connsiteX2" fmla="*/ 6217541 w 6247355"/>
              <a:gd name="connsiteY2" fmla="*/ 3451668 h 6215507"/>
              <a:gd name="connsiteX3" fmla="*/ 6247355 w 6247355"/>
              <a:gd name="connsiteY3" fmla="*/ 6175750 h 6215507"/>
              <a:gd name="connsiteX4" fmla="*/ 0 w 6247355"/>
              <a:gd name="connsiteY4" fmla="*/ 6215507 h 6215507"/>
              <a:gd name="connsiteX5" fmla="*/ 0 w 6247355"/>
              <a:gd name="connsiteY5" fmla="*/ 0 h 6215507"/>
              <a:gd name="connsiteX0" fmla="*/ 0 w 6247355"/>
              <a:gd name="connsiteY0" fmla="*/ 0 h 6215507"/>
              <a:gd name="connsiteX1" fmla="*/ 2934834 w 6247355"/>
              <a:gd name="connsiteY1" fmla="*/ 0 h 6215507"/>
              <a:gd name="connsiteX2" fmla="*/ 6217541 w 6247355"/>
              <a:gd name="connsiteY2" fmla="*/ 3451668 h 6215507"/>
              <a:gd name="connsiteX3" fmla="*/ 6247355 w 6247355"/>
              <a:gd name="connsiteY3" fmla="*/ 6185884 h 6215507"/>
              <a:gd name="connsiteX4" fmla="*/ 0 w 6247355"/>
              <a:gd name="connsiteY4" fmla="*/ 6215507 h 6215507"/>
              <a:gd name="connsiteX5" fmla="*/ 0 w 6247355"/>
              <a:gd name="connsiteY5" fmla="*/ 0 h 6215507"/>
              <a:gd name="connsiteX0" fmla="*/ 0 w 6247359"/>
              <a:gd name="connsiteY0" fmla="*/ 0 h 6215507"/>
              <a:gd name="connsiteX1" fmla="*/ 2934834 w 6247359"/>
              <a:gd name="connsiteY1" fmla="*/ 0 h 6215507"/>
              <a:gd name="connsiteX2" fmla="*/ 6247359 w 6247359"/>
              <a:gd name="connsiteY2" fmla="*/ 3451668 h 6215507"/>
              <a:gd name="connsiteX3" fmla="*/ 6247355 w 6247359"/>
              <a:gd name="connsiteY3" fmla="*/ 6185884 h 6215507"/>
              <a:gd name="connsiteX4" fmla="*/ 0 w 6247359"/>
              <a:gd name="connsiteY4" fmla="*/ 6215507 h 6215507"/>
              <a:gd name="connsiteX5" fmla="*/ 0 w 6247359"/>
              <a:gd name="connsiteY5" fmla="*/ 0 h 6215507"/>
              <a:gd name="connsiteX0" fmla="*/ 0 w 6247359"/>
              <a:gd name="connsiteY0" fmla="*/ 0 h 6215507"/>
              <a:gd name="connsiteX1" fmla="*/ 2934834 w 6247359"/>
              <a:gd name="connsiteY1" fmla="*/ 0 h 6215507"/>
              <a:gd name="connsiteX2" fmla="*/ 6247359 w 6247359"/>
              <a:gd name="connsiteY2" fmla="*/ 3451668 h 6215507"/>
              <a:gd name="connsiteX3" fmla="*/ 6247355 w 6247359"/>
              <a:gd name="connsiteY3" fmla="*/ 6196018 h 6215507"/>
              <a:gd name="connsiteX4" fmla="*/ 0 w 6247359"/>
              <a:gd name="connsiteY4" fmla="*/ 6215507 h 6215507"/>
              <a:gd name="connsiteX5" fmla="*/ 0 w 6247359"/>
              <a:gd name="connsiteY5" fmla="*/ 0 h 6215507"/>
              <a:gd name="connsiteX0" fmla="*/ 0 w 6247359"/>
              <a:gd name="connsiteY0" fmla="*/ 0 h 6196018"/>
              <a:gd name="connsiteX1" fmla="*/ 2934834 w 6247359"/>
              <a:gd name="connsiteY1" fmla="*/ 0 h 6196018"/>
              <a:gd name="connsiteX2" fmla="*/ 6247359 w 6247359"/>
              <a:gd name="connsiteY2" fmla="*/ 3451668 h 6196018"/>
              <a:gd name="connsiteX3" fmla="*/ 6247355 w 6247359"/>
              <a:gd name="connsiteY3" fmla="*/ 6196018 h 6196018"/>
              <a:gd name="connsiteX4" fmla="*/ 0 w 6247359"/>
              <a:gd name="connsiteY4" fmla="*/ 6174971 h 6196018"/>
              <a:gd name="connsiteX5" fmla="*/ 0 w 6247359"/>
              <a:gd name="connsiteY5" fmla="*/ 0 h 6196018"/>
              <a:gd name="connsiteX0" fmla="*/ 0 w 6247359"/>
              <a:gd name="connsiteY0" fmla="*/ 0 h 6196018"/>
              <a:gd name="connsiteX1" fmla="*/ 2934834 w 6247359"/>
              <a:gd name="connsiteY1" fmla="*/ 0 h 6196018"/>
              <a:gd name="connsiteX2" fmla="*/ 6247359 w 6247359"/>
              <a:gd name="connsiteY2" fmla="*/ 3451668 h 6196018"/>
              <a:gd name="connsiteX3" fmla="*/ 6247355 w 6247359"/>
              <a:gd name="connsiteY3" fmla="*/ 6196018 h 6196018"/>
              <a:gd name="connsiteX4" fmla="*/ 19989 w 6247359"/>
              <a:gd name="connsiteY4" fmla="*/ 6195240 h 6196018"/>
              <a:gd name="connsiteX5" fmla="*/ 0 w 6247359"/>
              <a:gd name="connsiteY5" fmla="*/ 0 h 6196018"/>
              <a:gd name="connsiteX0" fmla="*/ 0 w 6247359"/>
              <a:gd name="connsiteY0" fmla="*/ 0 h 6196018"/>
              <a:gd name="connsiteX1" fmla="*/ 2934834 w 6247359"/>
              <a:gd name="connsiteY1" fmla="*/ 0 h 6196018"/>
              <a:gd name="connsiteX2" fmla="*/ 6247359 w 6247359"/>
              <a:gd name="connsiteY2" fmla="*/ 3451668 h 6196018"/>
              <a:gd name="connsiteX3" fmla="*/ 6247355 w 6247359"/>
              <a:gd name="connsiteY3" fmla="*/ 6196018 h 6196018"/>
              <a:gd name="connsiteX4" fmla="*/ 19989 w 6247359"/>
              <a:gd name="connsiteY4" fmla="*/ 6195240 h 6196018"/>
              <a:gd name="connsiteX5" fmla="*/ 0 w 6247359"/>
              <a:gd name="connsiteY5" fmla="*/ 0 h 6196018"/>
              <a:gd name="connsiteX0" fmla="*/ 0 w 6247359"/>
              <a:gd name="connsiteY0" fmla="*/ 0 h 6196018"/>
              <a:gd name="connsiteX1" fmla="*/ 2934834 w 6247359"/>
              <a:gd name="connsiteY1" fmla="*/ 0 h 6196018"/>
              <a:gd name="connsiteX2" fmla="*/ 6247359 w 6247359"/>
              <a:gd name="connsiteY2" fmla="*/ 3451668 h 6196018"/>
              <a:gd name="connsiteX3" fmla="*/ 6247355 w 6247359"/>
              <a:gd name="connsiteY3" fmla="*/ 6196018 h 6196018"/>
              <a:gd name="connsiteX4" fmla="*/ 19989 w 6247359"/>
              <a:gd name="connsiteY4" fmla="*/ 6195240 h 6196018"/>
              <a:gd name="connsiteX5" fmla="*/ 0 w 6247359"/>
              <a:gd name="connsiteY5" fmla="*/ 0 h 6196018"/>
              <a:gd name="connsiteX0" fmla="*/ 0 w 6247359"/>
              <a:gd name="connsiteY0" fmla="*/ 0 h 6196018"/>
              <a:gd name="connsiteX1" fmla="*/ 2934834 w 6247359"/>
              <a:gd name="connsiteY1" fmla="*/ 0 h 6196018"/>
              <a:gd name="connsiteX2" fmla="*/ 6247359 w 6247359"/>
              <a:gd name="connsiteY2" fmla="*/ 3451668 h 6196018"/>
              <a:gd name="connsiteX3" fmla="*/ 6247355 w 6247359"/>
              <a:gd name="connsiteY3" fmla="*/ 6196018 h 6196018"/>
              <a:gd name="connsiteX4" fmla="*/ 0 w 6247359"/>
              <a:gd name="connsiteY4" fmla="*/ 6195240 h 6196018"/>
              <a:gd name="connsiteX5" fmla="*/ 0 w 6247359"/>
              <a:gd name="connsiteY5" fmla="*/ 0 h 6196018"/>
              <a:gd name="connsiteX0" fmla="*/ 0 w 6247359"/>
              <a:gd name="connsiteY0" fmla="*/ 0 h 11197718"/>
              <a:gd name="connsiteX1" fmla="*/ 2934834 w 6247359"/>
              <a:gd name="connsiteY1" fmla="*/ 0 h 11197718"/>
              <a:gd name="connsiteX2" fmla="*/ 6247359 w 6247359"/>
              <a:gd name="connsiteY2" fmla="*/ 3451668 h 11197718"/>
              <a:gd name="connsiteX3" fmla="*/ 6247355 w 6247359"/>
              <a:gd name="connsiteY3" fmla="*/ 6196018 h 11197718"/>
              <a:gd name="connsiteX4" fmla="*/ 9887 w 6247359"/>
              <a:gd name="connsiteY4" fmla="*/ 11197718 h 11197718"/>
              <a:gd name="connsiteX5" fmla="*/ 0 w 6247359"/>
              <a:gd name="connsiteY5" fmla="*/ 0 h 11197718"/>
              <a:gd name="connsiteX0" fmla="*/ 0 w 6247359"/>
              <a:gd name="connsiteY0" fmla="*/ 0 h 11218545"/>
              <a:gd name="connsiteX1" fmla="*/ 2934834 w 6247359"/>
              <a:gd name="connsiteY1" fmla="*/ 0 h 11218545"/>
              <a:gd name="connsiteX2" fmla="*/ 6247359 w 6247359"/>
              <a:gd name="connsiteY2" fmla="*/ 3451668 h 11218545"/>
              <a:gd name="connsiteX3" fmla="*/ 6227581 w 6247359"/>
              <a:gd name="connsiteY3" fmla="*/ 11218545 h 11218545"/>
              <a:gd name="connsiteX4" fmla="*/ 9887 w 6247359"/>
              <a:gd name="connsiteY4" fmla="*/ 11197718 h 11218545"/>
              <a:gd name="connsiteX5" fmla="*/ 0 w 6247359"/>
              <a:gd name="connsiteY5" fmla="*/ 0 h 11218545"/>
              <a:gd name="connsiteX0" fmla="*/ 0 w 6247359"/>
              <a:gd name="connsiteY0" fmla="*/ 0 h 11228569"/>
              <a:gd name="connsiteX1" fmla="*/ 2934834 w 6247359"/>
              <a:gd name="connsiteY1" fmla="*/ 0 h 11228569"/>
              <a:gd name="connsiteX2" fmla="*/ 6247359 w 6247359"/>
              <a:gd name="connsiteY2" fmla="*/ 3451668 h 11228569"/>
              <a:gd name="connsiteX3" fmla="*/ 6237471 w 6247359"/>
              <a:gd name="connsiteY3" fmla="*/ 11228569 h 11228569"/>
              <a:gd name="connsiteX4" fmla="*/ 9887 w 6247359"/>
              <a:gd name="connsiteY4" fmla="*/ 11197718 h 11228569"/>
              <a:gd name="connsiteX5" fmla="*/ 0 w 6247359"/>
              <a:gd name="connsiteY5" fmla="*/ 0 h 11228569"/>
              <a:gd name="connsiteX0" fmla="*/ 0 w 6247359"/>
              <a:gd name="connsiteY0" fmla="*/ 0 h 11228569"/>
              <a:gd name="connsiteX1" fmla="*/ 2934834 w 6247359"/>
              <a:gd name="connsiteY1" fmla="*/ 0 h 11228569"/>
              <a:gd name="connsiteX2" fmla="*/ 6247359 w 6247359"/>
              <a:gd name="connsiteY2" fmla="*/ 3451668 h 11228569"/>
              <a:gd name="connsiteX3" fmla="*/ 6247359 w 6247359"/>
              <a:gd name="connsiteY3" fmla="*/ 11228569 h 11228569"/>
              <a:gd name="connsiteX4" fmla="*/ 9887 w 6247359"/>
              <a:gd name="connsiteY4" fmla="*/ 11197718 h 11228569"/>
              <a:gd name="connsiteX5" fmla="*/ 0 w 6247359"/>
              <a:gd name="connsiteY5" fmla="*/ 0 h 11228569"/>
              <a:gd name="connsiteX0" fmla="*/ 0 w 6247359"/>
              <a:gd name="connsiteY0" fmla="*/ 0 h 11228569"/>
              <a:gd name="connsiteX1" fmla="*/ 2934834 w 6247359"/>
              <a:gd name="connsiteY1" fmla="*/ 0 h 11228569"/>
              <a:gd name="connsiteX2" fmla="*/ 6247359 w 6247359"/>
              <a:gd name="connsiteY2" fmla="*/ 3451668 h 11228569"/>
              <a:gd name="connsiteX3" fmla="*/ 6247359 w 6247359"/>
              <a:gd name="connsiteY3" fmla="*/ 11228569 h 11228569"/>
              <a:gd name="connsiteX4" fmla="*/ 9887 w 6247359"/>
              <a:gd name="connsiteY4" fmla="*/ 11207743 h 11228569"/>
              <a:gd name="connsiteX5" fmla="*/ 0 w 6247359"/>
              <a:gd name="connsiteY5" fmla="*/ 0 h 11228569"/>
              <a:gd name="connsiteX0" fmla="*/ 0 w 6247359"/>
              <a:gd name="connsiteY0" fmla="*/ 0 h 11228569"/>
              <a:gd name="connsiteX1" fmla="*/ 2934834 w 6247359"/>
              <a:gd name="connsiteY1" fmla="*/ 0 h 11228569"/>
              <a:gd name="connsiteX2" fmla="*/ 6247359 w 6247359"/>
              <a:gd name="connsiteY2" fmla="*/ 3365617 h 11228569"/>
              <a:gd name="connsiteX3" fmla="*/ 6247359 w 6247359"/>
              <a:gd name="connsiteY3" fmla="*/ 11228569 h 11228569"/>
              <a:gd name="connsiteX4" fmla="*/ 9887 w 6247359"/>
              <a:gd name="connsiteY4" fmla="*/ 11207743 h 11228569"/>
              <a:gd name="connsiteX5" fmla="*/ 0 w 6247359"/>
              <a:gd name="connsiteY5" fmla="*/ 0 h 11228569"/>
              <a:gd name="connsiteX0" fmla="*/ 0 w 6247359"/>
              <a:gd name="connsiteY0" fmla="*/ 0 h 11228569"/>
              <a:gd name="connsiteX1" fmla="*/ 2934834 w 6247359"/>
              <a:gd name="connsiteY1" fmla="*/ 0 h 11228569"/>
              <a:gd name="connsiteX2" fmla="*/ 6237471 w 6247359"/>
              <a:gd name="connsiteY2" fmla="*/ 3308250 h 11228569"/>
              <a:gd name="connsiteX3" fmla="*/ 6247359 w 6247359"/>
              <a:gd name="connsiteY3" fmla="*/ 11228569 h 11228569"/>
              <a:gd name="connsiteX4" fmla="*/ 9887 w 6247359"/>
              <a:gd name="connsiteY4" fmla="*/ 11207743 h 11228569"/>
              <a:gd name="connsiteX5" fmla="*/ 0 w 6247359"/>
              <a:gd name="connsiteY5" fmla="*/ 0 h 11228569"/>
              <a:gd name="connsiteX0" fmla="*/ 0 w 6247359"/>
              <a:gd name="connsiteY0" fmla="*/ 0 h 11228569"/>
              <a:gd name="connsiteX1" fmla="*/ 2934834 w 6247359"/>
              <a:gd name="connsiteY1" fmla="*/ 0 h 11228569"/>
              <a:gd name="connsiteX2" fmla="*/ 6247358 w 6247359"/>
              <a:gd name="connsiteY2" fmla="*/ 3308250 h 11228569"/>
              <a:gd name="connsiteX3" fmla="*/ 6247359 w 6247359"/>
              <a:gd name="connsiteY3" fmla="*/ 11228569 h 11228569"/>
              <a:gd name="connsiteX4" fmla="*/ 9887 w 6247359"/>
              <a:gd name="connsiteY4" fmla="*/ 11207743 h 11228569"/>
              <a:gd name="connsiteX5" fmla="*/ 0 w 6247359"/>
              <a:gd name="connsiteY5" fmla="*/ 0 h 1122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7359" h="11228569">
                <a:moveTo>
                  <a:pt x="0" y="0"/>
                </a:moveTo>
                <a:lnTo>
                  <a:pt x="2934834" y="0"/>
                </a:lnTo>
                <a:lnTo>
                  <a:pt x="6247358" y="3308250"/>
                </a:lnTo>
                <a:cubicBezTo>
                  <a:pt x="6247357" y="4219655"/>
                  <a:pt x="6247360" y="10317164"/>
                  <a:pt x="6247359" y="11228569"/>
                </a:cubicBezTo>
                <a:lnTo>
                  <a:pt x="9887" y="11207743"/>
                </a:lnTo>
                <a:cubicBezTo>
                  <a:pt x="6591" y="7475170"/>
                  <a:pt x="3296" y="3732573"/>
                  <a:pt x="0"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7" name="Gelijkbenige driehoek 6">
            <a:extLst>
              <a:ext uri="{FF2B5EF4-FFF2-40B4-BE49-F238E27FC236}">
                <a16:creationId xmlns:a16="http://schemas.microsoft.com/office/drawing/2014/main" id="{B2FCF0F8-B446-A4FA-7553-5B34DF2B9800}"/>
              </a:ext>
            </a:extLst>
          </p:cNvPr>
          <p:cNvSpPr/>
          <p:nvPr userDrawn="1"/>
        </p:nvSpPr>
        <p:spPr>
          <a:xfrm>
            <a:off x="6511413" y="2571750"/>
            <a:ext cx="2390648" cy="2330449"/>
          </a:xfrm>
          <a:prstGeom prst="triangle">
            <a:avLst>
              <a:gd name="adj" fmla="val 10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4" name="Tijdelijke aanduiding voor dianummer 3">
            <a:extLst>
              <a:ext uri="{FF2B5EF4-FFF2-40B4-BE49-F238E27FC236}">
                <a16:creationId xmlns:a16="http://schemas.microsoft.com/office/drawing/2014/main" id="{61A730F8-26FD-6DB0-FFEF-66CD0A23CB3F}"/>
              </a:ext>
            </a:extLst>
          </p:cNvPr>
          <p:cNvSpPr>
            <a:spLocks noGrp="1"/>
          </p:cNvSpPr>
          <p:nvPr>
            <p:ph type="sldNum" sz="quarter" idx="12"/>
          </p:nvPr>
        </p:nvSpPr>
        <p:spPr/>
        <p:txBody>
          <a:bodyPr/>
          <a:lstStyle>
            <a:lvl1pPr>
              <a:defRPr>
                <a:solidFill>
                  <a:schemeClr val="tx1"/>
                </a:solidFill>
              </a:defRPr>
            </a:lvl1pPr>
          </a:lstStyle>
          <a:p>
            <a:r>
              <a:rPr lang="nl-BE" dirty="0"/>
              <a:t>&lt;nr.&gt;</a:t>
            </a:r>
          </a:p>
        </p:txBody>
      </p:sp>
      <p:sp>
        <p:nvSpPr>
          <p:cNvPr id="5" name="Tijdelijke aanduiding voor inhoud 2">
            <a:extLst>
              <a:ext uri="{FF2B5EF4-FFF2-40B4-BE49-F238E27FC236}">
                <a16:creationId xmlns:a16="http://schemas.microsoft.com/office/drawing/2014/main" id="{C56D38FB-7359-9698-AAED-7B5CB3A3E830}"/>
              </a:ext>
            </a:extLst>
          </p:cNvPr>
          <p:cNvSpPr>
            <a:spLocks noGrp="1"/>
          </p:cNvSpPr>
          <p:nvPr>
            <p:ph sz="quarter" idx="13"/>
          </p:nvPr>
        </p:nvSpPr>
        <p:spPr>
          <a:xfrm>
            <a:off x="848032" y="449826"/>
            <a:ext cx="7757651" cy="4259665"/>
          </a:xfrm>
        </p:spPr>
        <p:txBody>
          <a:bodyP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619725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Kader driehoek 2">
    <p:spTree>
      <p:nvGrpSpPr>
        <p:cNvPr id="1" name=""/>
        <p:cNvGrpSpPr/>
        <p:nvPr/>
      </p:nvGrpSpPr>
      <p:grpSpPr>
        <a:xfrm>
          <a:off x="0" y="0"/>
          <a:ext cx="0" cy="0"/>
          <a:chOff x="0" y="0"/>
          <a:chExt cx="0" cy="0"/>
        </a:xfrm>
      </p:grpSpPr>
      <p:sp>
        <p:nvSpPr>
          <p:cNvPr id="6" name="Rechthoek: met één afgeschuinde hoek 5">
            <a:extLst>
              <a:ext uri="{FF2B5EF4-FFF2-40B4-BE49-F238E27FC236}">
                <a16:creationId xmlns:a16="http://schemas.microsoft.com/office/drawing/2014/main" id="{567D2B63-9D26-F7F6-0B76-40E655846F43}"/>
              </a:ext>
            </a:extLst>
          </p:cNvPr>
          <p:cNvSpPr/>
          <p:nvPr userDrawn="1"/>
        </p:nvSpPr>
        <p:spPr>
          <a:xfrm rot="5400000">
            <a:off x="2242219" y="-1757641"/>
            <a:ext cx="4659560" cy="8660120"/>
          </a:xfrm>
          <a:custGeom>
            <a:avLst/>
            <a:gdLst>
              <a:gd name="connsiteX0" fmla="*/ 0 w 5869668"/>
              <a:gd name="connsiteY0" fmla="*/ 0 h 6215507"/>
              <a:gd name="connsiteX1" fmla="*/ 2934834 w 5869668"/>
              <a:gd name="connsiteY1" fmla="*/ 0 h 6215507"/>
              <a:gd name="connsiteX2" fmla="*/ 5869668 w 5869668"/>
              <a:gd name="connsiteY2" fmla="*/ 2934834 h 6215507"/>
              <a:gd name="connsiteX3" fmla="*/ 5869668 w 5869668"/>
              <a:gd name="connsiteY3" fmla="*/ 6215507 h 6215507"/>
              <a:gd name="connsiteX4" fmla="*/ 0 w 5869668"/>
              <a:gd name="connsiteY4" fmla="*/ 6215507 h 6215507"/>
              <a:gd name="connsiteX5" fmla="*/ 0 w 5869668"/>
              <a:gd name="connsiteY5" fmla="*/ 0 h 6215507"/>
              <a:gd name="connsiteX0" fmla="*/ 0 w 6217541"/>
              <a:gd name="connsiteY0" fmla="*/ 0 h 6215507"/>
              <a:gd name="connsiteX1" fmla="*/ 2934834 w 6217541"/>
              <a:gd name="connsiteY1" fmla="*/ 0 h 6215507"/>
              <a:gd name="connsiteX2" fmla="*/ 6217541 w 6217541"/>
              <a:gd name="connsiteY2" fmla="*/ 3451668 h 6215507"/>
              <a:gd name="connsiteX3" fmla="*/ 5869668 w 6217541"/>
              <a:gd name="connsiteY3" fmla="*/ 6215507 h 6215507"/>
              <a:gd name="connsiteX4" fmla="*/ 0 w 6217541"/>
              <a:gd name="connsiteY4" fmla="*/ 6215507 h 6215507"/>
              <a:gd name="connsiteX5" fmla="*/ 0 w 6217541"/>
              <a:gd name="connsiteY5" fmla="*/ 0 h 6215507"/>
              <a:gd name="connsiteX0" fmla="*/ 0 w 6247355"/>
              <a:gd name="connsiteY0" fmla="*/ 0 h 6215507"/>
              <a:gd name="connsiteX1" fmla="*/ 2934834 w 6247355"/>
              <a:gd name="connsiteY1" fmla="*/ 0 h 6215507"/>
              <a:gd name="connsiteX2" fmla="*/ 6217541 w 6247355"/>
              <a:gd name="connsiteY2" fmla="*/ 3451668 h 6215507"/>
              <a:gd name="connsiteX3" fmla="*/ 6247355 w 6247355"/>
              <a:gd name="connsiteY3" fmla="*/ 6175750 h 6215507"/>
              <a:gd name="connsiteX4" fmla="*/ 0 w 6247355"/>
              <a:gd name="connsiteY4" fmla="*/ 6215507 h 6215507"/>
              <a:gd name="connsiteX5" fmla="*/ 0 w 6247355"/>
              <a:gd name="connsiteY5" fmla="*/ 0 h 6215507"/>
              <a:gd name="connsiteX0" fmla="*/ 0 w 6247355"/>
              <a:gd name="connsiteY0" fmla="*/ 0 h 6215507"/>
              <a:gd name="connsiteX1" fmla="*/ 2934834 w 6247355"/>
              <a:gd name="connsiteY1" fmla="*/ 0 h 6215507"/>
              <a:gd name="connsiteX2" fmla="*/ 6217541 w 6247355"/>
              <a:gd name="connsiteY2" fmla="*/ 3451668 h 6215507"/>
              <a:gd name="connsiteX3" fmla="*/ 6247355 w 6247355"/>
              <a:gd name="connsiteY3" fmla="*/ 6185884 h 6215507"/>
              <a:gd name="connsiteX4" fmla="*/ 0 w 6247355"/>
              <a:gd name="connsiteY4" fmla="*/ 6215507 h 6215507"/>
              <a:gd name="connsiteX5" fmla="*/ 0 w 6247355"/>
              <a:gd name="connsiteY5" fmla="*/ 0 h 6215507"/>
              <a:gd name="connsiteX0" fmla="*/ 0 w 6247359"/>
              <a:gd name="connsiteY0" fmla="*/ 0 h 6215507"/>
              <a:gd name="connsiteX1" fmla="*/ 2934834 w 6247359"/>
              <a:gd name="connsiteY1" fmla="*/ 0 h 6215507"/>
              <a:gd name="connsiteX2" fmla="*/ 6247359 w 6247359"/>
              <a:gd name="connsiteY2" fmla="*/ 3451668 h 6215507"/>
              <a:gd name="connsiteX3" fmla="*/ 6247355 w 6247359"/>
              <a:gd name="connsiteY3" fmla="*/ 6185884 h 6215507"/>
              <a:gd name="connsiteX4" fmla="*/ 0 w 6247359"/>
              <a:gd name="connsiteY4" fmla="*/ 6215507 h 6215507"/>
              <a:gd name="connsiteX5" fmla="*/ 0 w 6247359"/>
              <a:gd name="connsiteY5" fmla="*/ 0 h 6215507"/>
              <a:gd name="connsiteX0" fmla="*/ 0 w 6247359"/>
              <a:gd name="connsiteY0" fmla="*/ 0 h 6215507"/>
              <a:gd name="connsiteX1" fmla="*/ 2934834 w 6247359"/>
              <a:gd name="connsiteY1" fmla="*/ 0 h 6215507"/>
              <a:gd name="connsiteX2" fmla="*/ 6247359 w 6247359"/>
              <a:gd name="connsiteY2" fmla="*/ 3451668 h 6215507"/>
              <a:gd name="connsiteX3" fmla="*/ 6247355 w 6247359"/>
              <a:gd name="connsiteY3" fmla="*/ 6196018 h 6215507"/>
              <a:gd name="connsiteX4" fmla="*/ 0 w 6247359"/>
              <a:gd name="connsiteY4" fmla="*/ 6215507 h 6215507"/>
              <a:gd name="connsiteX5" fmla="*/ 0 w 6247359"/>
              <a:gd name="connsiteY5" fmla="*/ 0 h 6215507"/>
              <a:gd name="connsiteX0" fmla="*/ 0 w 6247359"/>
              <a:gd name="connsiteY0" fmla="*/ 0 h 6196018"/>
              <a:gd name="connsiteX1" fmla="*/ 2934834 w 6247359"/>
              <a:gd name="connsiteY1" fmla="*/ 0 h 6196018"/>
              <a:gd name="connsiteX2" fmla="*/ 6247359 w 6247359"/>
              <a:gd name="connsiteY2" fmla="*/ 3451668 h 6196018"/>
              <a:gd name="connsiteX3" fmla="*/ 6247355 w 6247359"/>
              <a:gd name="connsiteY3" fmla="*/ 6196018 h 6196018"/>
              <a:gd name="connsiteX4" fmla="*/ 0 w 6247359"/>
              <a:gd name="connsiteY4" fmla="*/ 6174971 h 6196018"/>
              <a:gd name="connsiteX5" fmla="*/ 0 w 6247359"/>
              <a:gd name="connsiteY5" fmla="*/ 0 h 6196018"/>
              <a:gd name="connsiteX0" fmla="*/ 0 w 6247359"/>
              <a:gd name="connsiteY0" fmla="*/ 0 h 6196018"/>
              <a:gd name="connsiteX1" fmla="*/ 2934834 w 6247359"/>
              <a:gd name="connsiteY1" fmla="*/ 0 h 6196018"/>
              <a:gd name="connsiteX2" fmla="*/ 6247359 w 6247359"/>
              <a:gd name="connsiteY2" fmla="*/ 3451668 h 6196018"/>
              <a:gd name="connsiteX3" fmla="*/ 6247355 w 6247359"/>
              <a:gd name="connsiteY3" fmla="*/ 6196018 h 6196018"/>
              <a:gd name="connsiteX4" fmla="*/ 19989 w 6247359"/>
              <a:gd name="connsiteY4" fmla="*/ 6195240 h 6196018"/>
              <a:gd name="connsiteX5" fmla="*/ 0 w 6247359"/>
              <a:gd name="connsiteY5" fmla="*/ 0 h 6196018"/>
              <a:gd name="connsiteX0" fmla="*/ 0 w 6247359"/>
              <a:gd name="connsiteY0" fmla="*/ 0 h 6196018"/>
              <a:gd name="connsiteX1" fmla="*/ 2934834 w 6247359"/>
              <a:gd name="connsiteY1" fmla="*/ 0 h 6196018"/>
              <a:gd name="connsiteX2" fmla="*/ 6247359 w 6247359"/>
              <a:gd name="connsiteY2" fmla="*/ 3451668 h 6196018"/>
              <a:gd name="connsiteX3" fmla="*/ 6247355 w 6247359"/>
              <a:gd name="connsiteY3" fmla="*/ 6196018 h 6196018"/>
              <a:gd name="connsiteX4" fmla="*/ 19989 w 6247359"/>
              <a:gd name="connsiteY4" fmla="*/ 6195240 h 6196018"/>
              <a:gd name="connsiteX5" fmla="*/ 0 w 6247359"/>
              <a:gd name="connsiteY5" fmla="*/ 0 h 6196018"/>
              <a:gd name="connsiteX0" fmla="*/ 0 w 6247359"/>
              <a:gd name="connsiteY0" fmla="*/ 0 h 6196018"/>
              <a:gd name="connsiteX1" fmla="*/ 2934834 w 6247359"/>
              <a:gd name="connsiteY1" fmla="*/ 0 h 6196018"/>
              <a:gd name="connsiteX2" fmla="*/ 6247359 w 6247359"/>
              <a:gd name="connsiteY2" fmla="*/ 3451668 h 6196018"/>
              <a:gd name="connsiteX3" fmla="*/ 6247355 w 6247359"/>
              <a:gd name="connsiteY3" fmla="*/ 6196018 h 6196018"/>
              <a:gd name="connsiteX4" fmla="*/ 19989 w 6247359"/>
              <a:gd name="connsiteY4" fmla="*/ 6195240 h 6196018"/>
              <a:gd name="connsiteX5" fmla="*/ 0 w 6247359"/>
              <a:gd name="connsiteY5" fmla="*/ 0 h 6196018"/>
              <a:gd name="connsiteX0" fmla="*/ 0 w 6247359"/>
              <a:gd name="connsiteY0" fmla="*/ 0 h 6196018"/>
              <a:gd name="connsiteX1" fmla="*/ 2934834 w 6247359"/>
              <a:gd name="connsiteY1" fmla="*/ 0 h 6196018"/>
              <a:gd name="connsiteX2" fmla="*/ 6247359 w 6247359"/>
              <a:gd name="connsiteY2" fmla="*/ 3451668 h 6196018"/>
              <a:gd name="connsiteX3" fmla="*/ 6247355 w 6247359"/>
              <a:gd name="connsiteY3" fmla="*/ 6196018 h 6196018"/>
              <a:gd name="connsiteX4" fmla="*/ 0 w 6247359"/>
              <a:gd name="connsiteY4" fmla="*/ 6195240 h 6196018"/>
              <a:gd name="connsiteX5" fmla="*/ 0 w 6247359"/>
              <a:gd name="connsiteY5" fmla="*/ 0 h 6196018"/>
              <a:gd name="connsiteX0" fmla="*/ 0 w 6247359"/>
              <a:gd name="connsiteY0" fmla="*/ 0 h 11197718"/>
              <a:gd name="connsiteX1" fmla="*/ 2934834 w 6247359"/>
              <a:gd name="connsiteY1" fmla="*/ 0 h 11197718"/>
              <a:gd name="connsiteX2" fmla="*/ 6247359 w 6247359"/>
              <a:gd name="connsiteY2" fmla="*/ 3451668 h 11197718"/>
              <a:gd name="connsiteX3" fmla="*/ 6247355 w 6247359"/>
              <a:gd name="connsiteY3" fmla="*/ 6196018 h 11197718"/>
              <a:gd name="connsiteX4" fmla="*/ 9887 w 6247359"/>
              <a:gd name="connsiteY4" fmla="*/ 11197718 h 11197718"/>
              <a:gd name="connsiteX5" fmla="*/ 0 w 6247359"/>
              <a:gd name="connsiteY5" fmla="*/ 0 h 11197718"/>
              <a:gd name="connsiteX0" fmla="*/ 0 w 6247359"/>
              <a:gd name="connsiteY0" fmla="*/ 0 h 11218545"/>
              <a:gd name="connsiteX1" fmla="*/ 2934834 w 6247359"/>
              <a:gd name="connsiteY1" fmla="*/ 0 h 11218545"/>
              <a:gd name="connsiteX2" fmla="*/ 6247359 w 6247359"/>
              <a:gd name="connsiteY2" fmla="*/ 3451668 h 11218545"/>
              <a:gd name="connsiteX3" fmla="*/ 6227581 w 6247359"/>
              <a:gd name="connsiteY3" fmla="*/ 11218545 h 11218545"/>
              <a:gd name="connsiteX4" fmla="*/ 9887 w 6247359"/>
              <a:gd name="connsiteY4" fmla="*/ 11197718 h 11218545"/>
              <a:gd name="connsiteX5" fmla="*/ 0 w 6247359"/>
              <a:gd name="connsiteY5" fmla="*/ 0 h 11218545"/>
              <a:gd name="connsiteX0" fmla="*/ 0 w 6247359"/>
              <a:gd name="connsiteY0" fmla="*/ 0 h 11228569"/>
              <a:gd name="connsiteX1" fmla="*/ 2934834 w 6247359"/>
              <a:gd name="connsiteY1" fmla="*/ 0 h 11228569"/>
              <a:gd name="connsiteX2" fmla="*/ 6247359 w 6247359"/>
              <a:gd name="connsiteY2" fmla="*/ 3451668 h 11228569"/>
              <a:gd name="connsiteX3" fmla="*/ 6237471 w 6247359"/>
              <a:gd name="connsiteY3" fmla="*/ 11228569 h 11228569"/>
              <a:gd name="connsiteX4" fmla="*/ 9887 w 6247359"/>
              <a:gd name="connsiteY4" fmla="*/ 11197718 h 11228569"/>
              <a:gd name="connsiteX5" fmla="*/ 0 w 6247359"/>
              <a:gd name="connsiteY5" fmla="*/ 0 h 11228569"/>
              <a:gd name="connsiteX0" fmla="*/ 0 w 6247359"/>
              <a:gd name="connsiteY0" fmla="*/ 0 h 11228569"/>
              <a:gd name="connsiteX1" fmla="*/ 2934834 w 6247359"/>
              <a:gd name="connsiteY1" fmla="*/ 0 h 11228569"/>
              <a:gd name="connsiteX2" fmla="*/ 6247359 w 6247359"/>
              <a:gd name="connsiteY2" fmla="*/ 3451668 h 11228569"/>
              <a:gd name="connsiteX3" fmla="*/ 6247359 w 6247359"/>
              <a:gd name="connsiteY3" fmla="*/ 11228569 h 11228569"/>
              <a:gd name="connsiteX4" fmla="*/ 9887 w 6247359"/>
              <a:gd name="connsiteY4" fmla="*/ 11197718 h 11228569"/>
              <a:gd name="connsiteX5" fmla="*/ 0 w 6247359"/>
              <a:gd name="connsiteY5" fmla="*/ 0 h 11228569"/>
              <a:gd name="connsiteX0" fmla="*/ 0 w 6247359"/>
              <a:gd name="connsiteY0" fmla="*/ 0 h 11228569"/>
              <a:gd name="connsiteX1" fmla="*/ 2934834 w 6247359"/>
              <a:gd name="connsiteY1" fmla="*/ 0 h 11228569"/>
              <a:gd name="connsiteX2" fmla="*/ 6247359 w 6247359"/>
              <a:gd name="connsiteY2" fmla="*/ 3451668 h 11228569"/>
              <a:gd name="connsiteX3" fmla="*/ 6247359 w 6247359"/>
              <a:gd name="connsiteY3" fmla="*/ 11228569 h 11228569"/>
              <a:gd name="connsiteX4" fmla="*/ 9887 w 6247359"/>
              <a:gd name="connsiteY4" fmla="*/ 11207743 h 11228569"/>
              <a:gd name="connsiteX5" fmla="*/ 0 w 6247359"/>
              <a:gd name="connsiteY5" fmla="*/ 0 h 11228569"/>
              <a:gd name="connsiteX0" fmla="*/ 0 w 6247359"/>
              <a:gd name="connsiteY0" fmla="*/ 0 h 11228569"/>
              <a:gd name="connsiteX1" fmla="*/ 2934834 w 6247359"/>
              <a:gd name="connsiteY1" fmla="*/ 0 h 11228569"/>
              <a:gd name="connsiteX2" fmla="*/ 6247359 w 6247359"/>
              <a:gd name="connsiteY2" fmla="*/ 3365617 h 11228569"/>
              <a:gd name="connsiteX3" fmla="*/ 6247359 w 6247359"/>
              <a:gd name="connsiteY3" fmla="*/ 11228569 h 11228569"/>
              <a:gd name="connsiteX4" fmla="*/ 9887 w 6247359"/>
              <a:gd name="connsiteY4" fmla="*/ 11207743 h 11228569"/>
              <a:gd name="connsiteX5" fmla="*/ 0 w 6247359"/>
              <a:gd name="connsiteY5" fmla="*/ 0 h 11228569"/>
              <a:gd name="connsiteX0" fmla="*/ 0 w 6247359"/>
              <a:gd name="connsiteY0" fmla="*/ 0 h 11228569"/>
              <a:gd name="connsiteX1" fmla="*/ 2934834 w 6247359"/>
              <a:gd name="connsiteY1" fmla="*/ 0 h 11228569"/>
              <a:gd name="connsiteX2" fmla="*/ 6237471 w 6247359"/>
              <a:gd name="connsiteY2" fmla="*/ 3308250 h 11228569"/>
              <a:gd name="connsiteX3" fmla="*/ 6247359 w 6247359"/>
              <a:gd name="connsiteY3" fmla="*/ 11228569 h 11228569"/>
              <a:gd name="connsiteX4" fmla="*/ 9887 w 6247359"/>
              <a:gd name="connsiteY4" fmla="*/ 11207743 h 11228569"/>
              <a:gd name="connsiteX5" fmla="*/ 0 w 6247359"/>
              <a:gd name="connsiteY5" fmla="*/ 0 h 11228569"/>
              <a:gd name="connsiteX0" fmla="*/ 0 w 6247359"/>
              <a:gd name="connsiteY0" fmla="*/ 0 h 11228569"/>
              <a:gd name="connsiteX1" fmla="*/ 2934834 w 6247359"/>
              <a:gd name="connsiteY1" fmla="*/ 0 h 11228569"/>
              <a:gd name="connsiteX2" fmla="*/ 6247358 w 6247359"/>
              <a:gd name="connsiteY2" fmla="*/ 3308250 h 11228569"/>
              <a:gd name="connsiteX3" fmla="*/ 6247359 w 6247359"/>
              <a:gd name="connsiteY3" fmla="*/ 11228569 h 11228569"/>
              <a:gd name="connsiteX4" fmla="*/ 9887 w 6247359"/>
              <a:gd name="connsiteY4" fmla="*/ 11207743 h 11228569"/>
              <a:gd name="connsiteX5" fmla="*/ 0 w 6247359"/>
              <a:gd name="connsiteY5" fmla="*/ 0 h 1122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7359" h="11228569">
                <a:moveTo>
                  <a:pt x="0" y="0"/>
                </a:moveTo>
                <a:lnTo>
                  <a:pt x="2934834" y="0"/>
                </a:lnTo>
                <a:lnTo>
                  <a:pt x="6247358" y="3308250"/>
                </a:lnTo>
                <a:cubicBezTo>
                  <a:pt x="6247357" y="4219655"/>
                  <a:pt x="6247360" y="10317164"/>
                  <a:pt x="6247359" y="11228569"/>
                </a:cubicBezTo>
                <a:lnTo>
                  <a:pt x="9887" y="11207743"/>
                </a:lnTo>
                <a:cubicBezTo>
                  <a:pt x="6591" y="7475170"/>
                  <a:pt x="3296" y="3732573"/>
                  <a:pt x="0"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7" name="Gelijkbenige driehoek 6">
            <a:extLst>
              <a:ext uri="{FF2B5EF4-FFF2-40B4-BE49-F238E27FC236}">
                <a16:creationId xmlns:a16="http://schemas.microsoft.com/office/drawing/2014/main" id="{B2FCF0F8-B446-A4FA-7553-5B34DF2B9800}"/>
              </a:ext>
            </a:extLst>
          </p:cNvPr>
          <p:cNvSpPr/>
          <p:nvPr userDrawn="1"/>
        </p:nvSpPr>
        <p:spPr>
          <a:xfrm>
            <a:off x="6511413" y="2571750"/>
            <a:ext cx="2390648" cy="2330449"/>
          </a:xfrm>
          <a:prstGeom prst="triangle">
            <a:avLst>
              <a:gd name="adj" fmla="val 10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4" name="Tijdelijke aanduiding voor dianummer 3">
            <a:extLst>
              <a:ext uri="{FF2B5EF4-FFF2-40B4-BE49-F238E27FC236}">
                <a16:creationId xmlns:a16="http://schemas.microsoft.com/office/drawing/2014/main" id="{61A730F8-26FD-6DB0-FFEF-66CD0A23CB3F}"/>
              </a:ext>
            </a:extLst>
          </p:cNvPr>
          <p:cNvSpPr>
            <a:spLocks noGrp="1"/>
          </p:cNvSpPr>
          <p:nvPr>
            <p:ph type="sldNum" sz="quarter" idx="12"/>
          </p:nvPr>
        </p:nvSpPr>
        <p:spPr/>
        <p:txBody>
          <a:bodyPr/>
          <a:lstStyle>
            <a:lvl1pPr>
              <a:defRPr>
                <a:solidFill>
                  <a:schemeClr val="tx2"/>
                </a:solidFill>
              </a:defRPr>
            </a:lvl1pPr>
          </a:lstStyle>
          <a:p>
            <a:r>
              <a:rPr lang="nl-BE" dirty="0"/>
              <a:t>&lt;nr.&gt;</a:t>
            </a:r>
          </a:p>
        </p:txBody>
      </p:sp>
      <p:sp>
        <p:nvSpPr>
          <p:cNvPr id="5" name="Tijdelijke aanduiding voor inhoud 2">
            <a:extLst>
              <a:ext uri="{FF2B5EF4-FFF2-40B4-BE49-F238E27FC236}">
                <a16:creationId xmlns:a16="http://schemas.microsoft.com/office/drawing/2014/main" id="{C56D38FB-7359-9698-AAED-7B5CB3A3E830}"/>
              </a:ext>
            </a:extLst>
          </p:cNvPr>
          <p:cNvSpPr>
            <a:spLocks noGrp="1"/>
          </p:cNvSpPr>
          <p:nvPr>
            <p:ph sz="quarter" idx="13"/>
          </p:nvPr>
        </p:nvSpPr>
        <p:spPr>
          <a:xfrm>
            <a:off x="848032" y="449826"/>
            <a:ext cx="7757651" cy="4259665"/>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008797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der driehoek 2">
    <p:spTree>
      <p:nvGrpSpPr>
        <p:cNvPr id="1" name=""/>
        <p:cNvGrpSpPr/>
        <p:nvPr/>
      </p:nvGrpSpPr>
      <p:grpSpPr>
        <a:xfrm>
          <a:off x="0" y="0"/>
          <a:ext cx="0" cy="0"/>
          <a:chOff x="0" y="0"/>
          <a:chExt cx="0" cy="0"/>
        </a:xfrm>
      </p:grpSpPr>
      <p:sp>
        <p:nvSpPr>
          <p:cNvPr id="6" name="Rechthoek: met één afgeschuinde hoek 5">
            <a:extLst>
              <a:ext uri="{FF2B5EF4-FFF2-40B4-BE49-F238E27FC236}">
                <a16:creationId xmlns:a16="http://schemas.microsoft.com/office/drawing/2014/main" id="{567D2B63-9D26-F7F6-0B76-40E655846F43}"/>
              </a:ext>
            </a:extLst>
          </p:cNvPr>
          <p:cNvSpPr/>
          <p:nvPr userDrawn="1"/>
        </p:nvSpPr>
        <p:spPr>
          <a:xfrm rot="5400000">
            <a:off x="4293448" y="293586"/>
            <a:ext cx="4659560" cy="4557667"/>
          </a:xfrm>
          <a:custGeom>
            <a:avLst/>
            <a:gdLst>
              <a:gd name="connsiteX0" fmla="*/ 0 w 5869668"/>
              <a:gd name="connsiteY0" fmla="*/ 0 h 6215507"/>
              <a:gd name="connsiteX1" fmla="*/ 2934834 w 5869668"/>
              <a:gd name="connsiteY1" fmla="*/ 0 h 6215507"/>
              <a:gd name="connsiteX2" fmla="*/ 5869668 w 5869668"/>
              <a:gd name="connsiteY2" fmla="*/ 2934834 h 6215507"/>
              <a:gd name="connsiteX3" fmla="*/ 5869668 w 5869668"/>
              <a:gd name="connsiteY3" fmla="*/ 6215507 h 6215507"/>
              <a:gd name="connsiteX4" fmla="*/ 0 w 5869668"/>
              <a:gd name="connsiteY4" fmla="*/ 6215507 h 6215507"/>
              <a:gd name="connsiteX5" fmla="*/ 0 w 5869668"/>
              <a:gd name="connsiteY5" fmla="*/ 0 h 6215507"/>
              <a:gd name="connsiteX0" fmla="*/ 0 w 6217541"/>
              <a:gd name="connsiteY0" fmla="*/ 0 h 6215507"/>
              <a:gd name="connsiteX1" fmla="*/ 2934834 w 6217541"/>
              <a:gd name="connsiteY1" fmla="*/ 0 h 6215507"/>
              <a:gd name="connsiteX2" fmla="*/ 6217541 w 6217541"/>
              <a:gd name="connsiteY2" fmla="*/ 3451668 h 6215507"/>
              <a:gd name="connsiteX3" fmla="*/ 5869668 w 6217541"/>
              <a:gd name="connsiteY3" fmla="*/ 6215507 h 6215507"/>
              <a:gd name="connsiteX4" fmla="*/ 0 w 6217541"/>
              <a:gd name="connsiteY4" fmla="*/ 6215507 h 6215507"/>
              <a:gd name="connsiteX5" fmla="*/ 0 w 6217541"/>
              <a:gd name="connsiteY5" fmla="*/ 0 h 6215507"/>
              <a:gd name="connsiteX0" fmla="*/ 0 w 6247355"/>
              <a:gd name="connsiteY0" fmla="*/ 0 h 6215507"/>
              <a:gd name="connsiteX1" fmla="*/ 2934834 w 6247355"/>
              <a:gd name="connsiteY1" fmla="*/ 0 h 6215507"/>
              <a:gd name="connsiteX2" fmla="*/ 6217541 w 6247355"/>
              <a:gd name="connsiteY2" fmla="*/ 3451668 h 6215507"/>
              <a:gd name="connsiteX3" fmla="*/ 6247355 w 6247355"/>
              <a:gd name="connsiteY3" fmla="*/ 6175750 h 6215507"/>
              <a:gd name="connsiteX4" fmla="*/ 0 w 6247355"/>
              <a:gd name="connsiteY4" fmla="*/ 6215507 h 6215507"/>
              <a:gd name="connsiteX5" fmla="*/ 0 w 6247355"/>
              <a:gd name="connsiteY5" fmla="*/ 0 h 6215507"/>
              <a:gd name="connsiteX0" fmla="*/ 0 w 6247355"/>
              <a:gd name="connsiteY0" fmla="*/ 0 h 6215507"/>
              <a:gd name="connsiteX1" fmla="*/ 2934834 w 6247355"/>
              <a:gd name="connsiteY1" fmla="*/ 0 h 6215507"/>
              <a:gd name="connsiteX2" fmla="*/ 6217541 w 6247355"/>
              <a:gd name="connsiteY2" fmla="*/ 3451668 h 6215507"/>
              <a:gd name="connsiteX3" fmla="*/ 6247355 w 6247355"/>
              <a:gd name="connsiteY3" fmla="*/ 6185884 h 6215507"/>
              <a:gd name="connsiteX4" fmla="*/ 0 w 6247355"/>
              <a:gd name="connsiteY4" fmla="*/ 6215507 h 6215507"/>
              <a:gd name="connsiteX5" fmla="*/ 0 w 6247355"/>
              <a:gd name="connsiteY5" fmla="*/ 0 h 6215507"/>
              <a:gd name="connsiteX0" fmla="*/ 0 w 6247359"/>
              <a:gd name="connsiteY0" fmla="*/ 0 h 6215507"/>
              <a:gd name="connsiteX1" fmla="*/ 2934834 w 6247359"/>
              <a:gd name="connsiteY1" fmla="*/ 0 h 6215507"/>
              <a:gd name="connsiteX2" fmla="*/ 6247359 w 6247359"/>
              <a:gd name="connsiteY2" fmla="*/ 3451668 h 6215507"/>
              <a:gd name="connsiteX3" fmla="*/ 6247355 w 6247359"/>
              <a:gd name="connsiteY3" fmla="*/ 6185884 h 6215507"/>
              <a:gd name="connsiteX4" fmla="*/ 0 w 6247359"/>
              <a:gd name="connsiteY4" fmla="*/ 6215507 h 6215507"/>
              <a:gd name="connsiteX5" fmla="*/ 0 w 6247359"/>
              <a:gd name="connsiteY5" fmla="*/ 0 h 6215507"/>
              <a:gd name="connsiteX0" fmla="*/ 0 w 6247359"/>
              <a:gd name="connsiteY0" fmla="*/ 0 h 6215507"/>
              <a:gd name="connsiteX1" fmla="*/ 2934834 w 6247359"/>
              <a:gd name="connsiteY1" fmla="*/ 0 h 6215507"/>
              <a:gd name="connsiteX2" fmla="*/ 6247359 w 6247359"/>
              <a:gd name="connsiteY2" fmla="*/ 3451668 h 6215507"/>
              <a:gd name="connsiteX3" fmla="*/ 6247355 w 6247359"/>
              <a:gd name="connsiteY3" fmla="*/ 6196018 h 6215507"/>
              <a:gd name="connsiteX4" fmla="*/ 0 w 6247359"/>
              <a:gd name="connsiteY4" fmla="*/ 6215507 h 6215507"/>
              <a:gd name="connsiteX5" fmla="*/ 0 w 6247359"/>
              <a:gd name="connsiteY5" fmla="*/ 0 h 6215507"/>
              <a:gd name="connsiteX0" fmla="*/ 0 w 6247359"/>
              <a:gd name="connsiteY0" fmla="*/ 0 h 6196018"/>
              <a:gd name="connsiteX1" fmla="*/ 2934834 w 6247359"/>
              <a:gd name="connsiteY1" fmla="*/ 0 h 6196018"/>
              <a:gd name="connsiteX2" fmla="*/ 6247359 w 6247359"/>
              <a:gd name="connsiteY2" fmla="*/ 3451668 h 6196018"/>
              <a:gd name="connsiteX3" fmla="*/ 6247355 w 6247359"/>
              <a:gd name="connsiteY3" fmla="*/ 6196018 h 6196018"/>
              <a:gd name="connsiteX4" fmla="*/ 0 w 6247359"/>
              <a:gd name="connsiteY4" fmla="*/ 6174971 h 6196018"/>
              <a:gd name="connsiteX5" fmla="*/ 0 w 6247359"/>
              <a:gd name="connsiteY5" fmla="*/ 0 h 6196018"/>
              <a:gd name="connsiteX0" fmla="*/ 0 w 6247359"/>
              <a:gd name="connsiteY0" fmla="*/ 0 h 6196018"/>
              <a:gd name="connsiteX1" fmla="*/ 2934834 w 6247359"/>
              <a:gd name="connsiteY1" fmla="*/ 0 h 6196018"/>
              <a:gd name="connsiteX2" fmla="*/ 6247359 w 6247359"/>
              <a:gd name="connsiteY2" fmla="*/ 3451668 h 6196018"/>
              <a:gd name="connsiteX3" fmla="*/ 6247355 w 6247359"/>
              <a:gd name="connsiteY3" fmla="*/ 6196018 h 6196018"/>
              <a:gd name="connsiteX4" fmla="*/ 19989 w 6247359"/>
              <a:gd name="connsiteY4" fmla="*/ 6195240 h 6196018"/>
              <a:gd name="connsiteX5" fmla="*/ 0 w 6247359"/>
              <a:gd name="connsiteY5" fmla="*/ 0 h 6196018"/>
              <a:gd name="connsiteX0" fmla="*/ 0 w 6247359"/>
              <a:gd name="connsiteY0" fmla="*/ 0 h 6196018"/>
              <a:gd name="connsiteX1" fmla="*/ 2934834 w 6247359"/>
              <a:gd name="connsiteY1" fmla="*/ 0 h 6196018"/>
              <a:gd name="connsiteX2" fmla="*/ 6247359 w 6247359"/>
              <a:gd name="connsiteY2" fmla="*/ 3451668 h 6196018"/>
              <a:gd name="connsiteX3" fmla="*/ 6247355 w 6247359"/>
              <a:gd name="connsiteY3" fmla="*/ 6196018 h 6196018"/>
              <a:gd name="connsiteX4" fmla="*/ 19989 w 6247359"/>
              <a:gd name="connsiteY4" fmla="*/ 6195240 h 6196018"/>
              <a:gd name="connsiteX5" fmla="*/ 0 w 6247359"/>
              <a:gd name="connsiteY5" fmla="*/ 0 h 6196018"/>
              <a:gd name="connsiteX0" fmla="*/ 0 w 6247359"/>
              <a:gd name="connsiteY0" fmla="*/ 0 h 6196018"/>
              <a:gd name="connsiteX1" fmla="*/ 2934834 w 6247359"/>
              <a:gd name="connsiteY1" fmla="*/ 0 h 6196018"/>
              <a:gd name="connsiteX2" fmla="*/ 6247359 w 6247359"/>
              <a:gd name="connsiteY2" fmla="*/ 3451668 h 6196018"/>
              <a:gd name="connsiteX3" fmla="*/ 6247355 w 6247359"/>
              <a:gd name="connsiteY3" fmla="*/ 6196018 h 6196018"/>
              <a:gd name="connsiteX4" fmla="*/ 19989 w 6247359"/>
              <a:gd name="connsiteY4" fmla="*/ 6195240 h 6196018"/>
              <a:gd name="connsiteX5" fmla="*/ 0 w 6247359"/>
              <a:gd name="connsiteY5" fmla="*/ 0 h 6196018"/>
              <a:gd name="connsiteX0" fmla="*/ 0 w 6247359"/>
              <a:gd name="connsiteY0" fmla="*/ 0 h 6196018"/>
              <a:gd name="connsiteX1" fmla="*/ 2934834 w 6247359"/>
              <a:gd name="connsiteY1" fmla="*/ 0 h 6196018"/>
              <a:gd name="connsiteX2" fmla="*/ 6247359 w 6247359"/>
              <a:gd name="connsiteY2" fmla="*/ 3451668 h 6196018"/>
              <a:gd name="connsiteX3" fmla="*/ 6247355 w 6247359"/>
              <a:gd name="connsiteY3" fmla="*/ 6196018 h 6196018"/>
              <a:gd name="connsiteX4" fmla="*/ 0 w 6247359"/>
              <a:gd name="connsiteY4" fmla="*/ 6195240 h 6196018"/>
              <a:gd name="connsiteX5" fmla="*/ 0 w 6247359"/>
              <a:gd name="connsiteY5" fmla="*/ 0 h 619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7359" h="6196018">
                <a:moveTo>
                  <a:pt x="0" y="0"/>
                </a:moveTo>
                <a:lnTo>
                  <a:pt x="2934834" y="0"/>
                </a:lnTo>
                <a:lnTo>
                  <a:pt x="6247359" y="3451668"/>
                </a:lnTo>
                <a:cubicBezTo>
                  <a:pt x="6247358" y="4363073"/>
                  <a:pt x="6247356" y="5284613"/>
                  <a:pt x="6247355" y="6196018"/>
                </a:cubicBezTo>
                <a:lnTo>
                  <a:pt x="0" y="6195240"/>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7" name="Gelijkbenige driehoek 6">
            <a:extLst>
              <a:ext uri="{FF2B5EF4-FFF2-40B4-BE49-F238E27FC236}">
                <a16:creationId xmlns:a16="http://schemas.microsoft.com/office/drawing/2014/main" id="{B2FCF0F8-B446-A4FA-7553-5B34DF2B9800}"/>
              </a:ext>
            </a:extLst>
          </p:cNvPr>
          <p:cNvSpPr/>
          <p:nvPr userDrawn="1"/>
        </p:nvSpPr>
        <p:spPr>
          <a:xfrm>
            <a:off x="6511413" y="2571750"/>
            <a:ext cx="2390648" cy="2330449"/>
          </a:xfrm>
          <a:prstGeom prst="triangle">
            <a:avLst>
              <a:gd name="adj" fmla="val 10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8" name="Rechthoek 7">
            <a:extLst>
              <a:ext uri="{FF2B5EF4-FFF2-40B4-BE49-F238E27FC236}">
                <a16:creationId xmlns:a16="http://schemas.microsoft.com/office/drawing/2014/main" id="{AAB8EEFD-3852-E396-5D24-BF64FEE96C9C}"/>
              </a:ext>
            </a:extLst>
          </p:cNvPr>
          <p:cNvSpPr/>
          <p:nvPr userDrawn="1"/>
        </p:nvSpPr>
        <p:spPr>
          <a:xfrm>
            <a:off x="481330" y="467456"/>
            <a:ext cx="8178791" cy="42059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3" name="Tijdelijke aanduiding voor inhoud 2">
            <a:extLst>
              <a:ext uri="{FF2B5EF4-FFF2-40B4-BE49-F238E27FC236}">
                <a16:creationId xmlns:a16="http://schemas.microsoft.com/office/drawing/2014/main" id="{E4645B4D-9F41-5CAB-EDEE-52B79BDC4F23}"/>
              </a:ext>
            </a:extLst>
          </p:cNvPr>
          <p:cNvSpPr>
            <a:spLocks noGrp="1"/>
          </p:cNvSpPr>
          <p:nvPr>
            <p:ph sz="quarter" idx="10"/>
          </p:nvPr>
        </p:nvSpPr>
        <p:spPr>
          <a:xfrm>
            <a:off x="4572000" y="664139"/>
            <a:ext cx="3886201" cy="3811997"/>
          </a:xfrm>
        </p:spPr>
        <p:txBody>
          <a:bodyP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 name="Tijdelijke aanduiding voor voettekst 1">
            <a:extLst>
              <a:ext uri="{FF2B5EF4-FFF2-40B4-BE49-F238E27FC236}">
                <a16:creationId xmlns:a16="http://schemas.microsoft.com/office/drawing/2014/main" id="{8A9E69C7-F4F4-484B-CBC4-CB135032A27F}"/>
              </a:ext>
            </a:extLst>
          </p:cNvPr>
          <p:cNvSpPr>
            <a:spLocks noGrp="1"/>
          </p:cNvSpPr>
          <p:nvPr>
            <p:ph type="ftr" sz="quarter" idx="11"/>
          </p:nvPr>
        </p:nvSpPr>
        <p:spPr/>
        <p:txBody>
          <a:bodyPr/>
          <a:lstStyle>
            <a:lvl1pPr>
              <a:defRPr>
                <a:solidFill>
                  <a:schemeClr val="tx1"/>
                </a:solidFill>
              </a:defRPr>
            </a:lvl1pPr>
          </a:lstStyle>
          <a:p>
            <a:endParaRPr lang="nl-BE" dirty="0"/>
          </a:p>
        </p:txBody>
      </p:sp>
      <p:sp>
        <p:nvSpPr>
          <p:cNvPr id="4" name="Tijdelijke aanduiding voor dianummer 3">
            <a:extLst>
              <a:ext uri="{FF2B5EF4-FFF2-40B4-BE49-F238E27FC236}">
                <a16:creationId xmlns:a16="http://schemas.microsoft.com/office/drawing/2014/main" id="{61A730F8-26FD-6DB0-FFEF-66CD0A23CB3F}"/>
              </a:ext>
            </a:extLst>
          </p:cNvPr>
          <p:cNvSpPr>
            <a:spLocks noGrp="1"/>
          </p:cNvSpPr>
          <p:nvPr>
            <p:ph type="sldNum" sz="quarter" idx="12"/>
          </p:nvPr>
        </p:nvSpPr>
        <p:spPr/>
        <p:txBody>
          <a:bodyPr/>
          <a:lstStyle>
            <a:lvl1pPr>
              <a:defRPr>
                <a:solidFill>
                  <a:schemeClr val="tx1"/>
                </a:solidFill>
              </a:defRPr>
            </a:lvl1pPr>
          </a:lstStyle>
          <a:p>
            <a:r>
              <a:rPr lang="nl-BE" dirty="0"/>
              <a:t>&lt;nr.&gt;</a:t>
            </a:r>
          </a:p>
        </p:txBody>
      </p:sp>
      <p:sp>
        <p:nvSpPr>
          <p:cNvPr id="5" name="Tijdelijke aanduiding voor inhoud 2">
            <a:extLst>
              <a:ext uri="{FF2B5EF4-FFF2-40B4-BE49-F238E27FC236}">
                <a16:creationId xmlns:a16="http://schemas.microsoft.com/office/drawing/2014/main" id="{C56D38FB-7359-9698-AAED-7B5CB3A3E830}"/>
              </a:ext>
            </a:extLst>
          </p:cNvPr>
          <p:cNvSpPr>
            <a:spLocks noGrp="1"/>
          </p:cNvSpPr>
          <p:nvPr>
            <p:ph sz="quarter" idx="13"/>
          </p:nvPr>
        </p:nvSpPr>
        <p:spPr>
          <a:xfrm>
            <a:off x="685800" y="664138"/>
            <a:ext cx="3416655" cy="381199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904836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stafel">
    <p:spTree>
      <p:nvGrpSpPr>
        <p:cNvPr id="1" name=""/>
        <p:cNvGrpSpPr/>
        <p:nvPr/>
      </p:nvGrpSpPr>
      <p:grpSpPr>
        <a:xfrm>
          <a:off x="0" y="0"/>
          <a:ext cx="0" cy="0"/>
          <a:chOff x="0" y="0"/>
          <a:chExt cx="0" cy="0"/>
        </a:xfrm>
      </p:grpSpPr>
      <p:sp>
        <p:nvSpPr>
          <p:cNvPr id="7" name="Rond enkele hoek rechthoek 6"/>
          <p:cNvSpPr/>
          <p:nvPr userDrawn="1"/>
        </p:nvSpPr>
        <p:spPr>
          <a:xfrm flipH="1">
            <a:off x="323528" y="123478"/>
            <a:ext cx="8496944" cy="576064"/>
          </a:xfrm>
          <a:prstGeom prst="round1Rect">
            <a:avLst>
              <a:gd name="adj" fmla="val 19054"/>
            </a:avLst>
          </a:prstGeom>
          <a:solidFill>
            <a:srgbClr val="009FDF"/>
          </a:solidFill>
          <a:ln>
            <a:solidFill>
              <a:srgbClr val="00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hasCustomPrompt="1"/>
          </p:nvPr>
        </p:nvSpPr>
        <p:spPr>
          <a:xfrm>
            <a:off x="467544" y="205979"/>
            <a:ext cx="8208912" cy="421555"/>
          </a:xfrm>
          <a:ln>
            <a:noFill/>
          </a:ln>
        </p:spPr>
        <p:txBody>
          <a:bodyPr>
            <a:noAutofit/>
          </a:bodyPr>
          <a:lstStyle>
            <a:lvl1pPr algn="l">
              <a:defRPr sz="3200">
                <a:solidFill>
                  <a:schemeClr val="bg1"/>
                </a:solidFill>
              </a:defRPr>
            </a:lvl1pPr>
          </a:lstStyle>
          <a:p>
            <a:r>
              <a:rPr lang="nl-NL"/>
              <a:t>Inhoudstafel</a:t>
            </a:r>
            <a:endParaRPr lang="nl-BE"/>
          </a:p>
        </p:txBody>
      </p:sp>
      <p:sp>
        <p:nvSpPr>
          <p:cNvPr id="16" name="Tijdelijke aanduiding voor tekst 15"/>
          <p:cNvSpPr>
            <a:spLocks noGrp="1"/>
          </p:cNvSpPr>
          <p:nvPr>
            <p:ph type="body" sz="quarter" idx="15" hasCustomPrompt="1"/>
          </p:nvPr>
        </p:nvSpPr>
        <p:spPr>
          <a:xfrm>
            <a:off x="467544" y="843558"/>
            <a:ext cx="8208912" cy="3528392"/>
          </a:xfrm>
        </p:spPr>
        <p:txBody>
          <a:bodyPr/>
          <a:lstStyle>
            <a:lvl1pPr>
              <a:defRPr/>
            </a:lvl1pPr>
            <a:lvl2pPr>
              <a:defRPr/>
            </a:lvl2pPr>
            <a:lvl3pPr>
              <a:defRPr/>
            </a:lvl3pPr>
            <a:lvl4pPr>
              <a:defRPr/>
            </a:lvl4pPr>
            <a:lvl5pPr>
              <a:defRPr/>
            </a:lvl5pPr>
          </a:lstStyle>
          <a:p>
            <a:pPr lvl="0"/>
            <a:r>
              <a:rPr lang="nl-NL"/>
              <a:t>Klik om titel toe te voegen</a:t>
            </a:r>
          </a:p>
          <a:p>
            <a:pPr lvl="1"/>
            <a:r>
              <a:rPr lang="nl-NL"/>
              <a:t>2° niveau</a:t>
            </a:r>
          </a:p>
          <a:p>
            <a:pPr lvl="2"/>
            <a:r>
              <a:rPr lang="nl-NL"/>
              <a:t>3° niveau</a:t>
            </a:r>
          </a:p>
          <a:p>
            <a:pPr lvl="3"/>
            <a:r>
              <a:rPr lang="nl-NL"/>
              <a:t>4° niveau</a:t>
            </a:r>
          </a:p>
          <a:p>
            <a:pPr lvl="4"/>
            <a:r>
              <a:rPr lang="nl-NL"/>
              <a:t>5° niveau</a:t>
            </a:r>
            <a:endParaRPr lang="nl-BE"/>
          </a:p>
        </p:txBody>
      </p:sp>
      <p:sp>
        <p:nvSpPr>
          <p:cNvPr id="19" name="Tijdelijke aanduiding voor dianummer 10"/>
          <p:cNvSpPr>
            <a:spLocks noGrp="1"/>
          </p:cNvSpPr>
          <p:nvPr>
            <p:ph type="sldNum" sz="quarter" idx="4"/>
          </p:nvPr>
        </p:nvSpPr>
        <p:spPr>
          <a:xfrm>
            <a:off x="467544" y="4731990"/>
            <a:ext cx="2133600" cy="274637"/>
          </a:xfrm>
          <a:prstGeom prst="rect">
            <a:avLst/>
          </a:prstGeom>
        </p:spPr>
        <p:txBody>
          <a:bodyPr vert="horz" lIns="91440" tIns="45720" rIns="91440" bIns="45720" rtlCol="0" anchor="ctr"/>
          <a:lstStyle>
            <a:lvl1pPr algn="l">
              <a:defRPr sz="1200">
                <a:solidFill>
                  <a:srgbClr val="009FDF"/>
                </a:solidFill>
              </a:defRPr>
            </a:lvl1pPr>
          </a:lstStyle>
          <a:p>
            <a:fld id="{B1C4FA12-F751-46FB-82E8-89A74C31B5F4}" type="slidenum">
              <a:rPr lang="nl-BE" smtClean="0"/>
              <a:pPr/>
              <a:t>‹nr.›</a:t>
            </a:fld>
            <a:endParaRPr lang="nl-BE"/>
          </a:p>
        </p:txBody>
      </p:sp>
      <p:sp>
        <p:nvSpPr>
          <p:cNvPr id="20" name="Tijdelijke aanduiding voor datum 9"/>
          <p:cNvSpPr>
            <a:spLocks noGrp="1"/>
          </p:cNvSpPr>
          <p:nvPr>
            <p:ph type="dt" sz="half" idx="2"/>
          </p:nvPr>
        </p:nvSpPr>
        <p:spPr>
          <a:xfrm>
            <a:off x="6012160" y="4731990"/>
            <a:ext cx="2133600" cy="274637"/>
          </a:xfrm>
          <a:prstGeom prst="rect">
            <a:avLst/>
          </a:prstGeom>
        </p:spPr>
        <p:txBody>
          <a:bodyPr vert="horz" lIns="91440" tIns="45720" rIns="91440" bIns="45720" rtlCol="0" anchor="ctr"/>
          <a:lstStyle>
            <a:lvl1pPr algn="r">
              <a:defRPr sz="1200">
                <a:solidFill>
                  <a:srgbClr val="003478"/>
                </a:solidFill>
              </a:defRPr>
            </a:lvl1pPr>
          </a:lstStyle>
          <a:p>
            <a:fld id="{1EC119D6-37B3-4AC9-B66E-505FEA8576A5}" type="datetime1">
              <a:rPr lang="nl-BE" smtClean="0"/>
              <a:t>5/01/2024</a:t>
            </a:fld>
            <a:endParaRPr lang="nl-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Kader driehoek 2">
    <p:spTree>
      <p:nvGrpSpPr>
        <p:cNvPr id="1" name=""/>
        <p:cNvGrpSpPr/>
        <p:nvPr/>
      </p:nvGrpSpPr>
      <p:grpSpPr>
        <a:xfrm>
          <a:off x="0" y="0"/>
          <a:ext cx="0" cy="0"/>
          <a:chOff x="0" y="0"/>
          <a:chExt cx="0" cy="0"/>
        </a:xfrm>
      </p:grpSpPr>
      <p:sp>
        <p:nvSpPr>
          <p:cNvPr id="6" name="Rechthoek: met één afgeschuinde hoek 5">
            <a:extLst>
              <a:ext uri="{FF2B5EF4-FFF2-40B4-BE49-F238E27FC236}">
                <a16:creationId xmlns:a16="http://schemas.microsoft.com/office/drawing/2014/main" id="{567D2B63-9D26-F7F6-0B76-40E655846F43}"/>
              </a:ext>
            </a:extLst>
          </p:cNvPr>
          <p:cNvSpPr/>
          <p:nvPr userDrawn="1"/>
        </p:nvSpPr>
        <p:spPr>
          <a:xfrm rot="5400000">
            <a:off x="4293448" y="293586"/>
            <a:ext cx="4659560" cy="4557667"/>
          </a:xfrm>
          <a:custGeom>
            <a:avLst/>
            <a:gdLst>
              <a:gd name="connsiteX0" fmla="*/ 0 w 5869668"/>
              <a:gd name="connsiteY0" fmla="*/ 0 h 6215507"/>
              <a:gd name="connsiteX1" fmla="*/ 2934834 w 5869668"/>
              <a:gd name="connsiteY1" fmla="*/ 0 h 6215507"/>
              <a:gd name="connsiteX2" fmla="*/ 5869668 w 5869668"/>
              <a:gd name="connsiteY2" fmla="*/ 2934834 h 6215507"/>
              <a:gd name="connsiteX3" fmla="*/ 5869668 w 5869668"/>
              <a:gd name="connsiteY3" fmla="*/ 6215507 h 6215507"/>
              <a:gd name="connsiteX4" fmla="*/ 0 w 5869668"/>
              <a:gd name="connsiteY4" fmla="*/ 6215507 h 6215507"/>
              <a:gd name="connsiteX5" fmla="*/ 0 w 5869668"/>
              <a:gd name="connsiteY5" fmla="*/ 0 h 6215507"/>
              <a:gd name="connsiteX0" fmla="*/ 0 w 6217541"/>
              <a:gd name="connsiteY0" fmla="*/ 0 h 6215507"/>
              <a:gd name="connsiteX1" fmla="*/ 2934834 w 6217541"/>
              <a:gd name="connsiteY1" fmla="*/ 0 h 6215507"/>
              <a:gd name="connsiteX2" fmla="*/ 6217541 w 6217541"/>
              <a:gd name="connsiteY2" fmla="*/ 3451668 h 6215507"/>
              <a:gd name="connsiteX3" fmla="*/ 5869668 w 6217541"/>
              <a:gd name="connsiteY3" fmla="*/ 6215507 h 6215507"/>
              <a:gd name="connsiteX4" fmla="*/ 0 w 6217541"/>
              <a:gd name="connsiteY4" fmla="*/ 6215507 h 6215507"/>
              <a:gd name="connsiteX5" fmla="*/ 0 w 6217541"/>
              <a:gd name="connsiteY5" fmla="*/ 0 h 6215507"/>
              <a:gd name="connsiteX0" fmla="*/ 0 w 6247355"/>
              <a:gd name="connsiteY0" fmla="*/ 0 h 6215507"/>
              <a:gd name="connsiteX1" fmla="*/ 2934834 w 6247355"/>
              <a:gd name="connsiteY1" fmla="*/ 0 h 6215507"/>
              <a:gd name="connsiteX2" fmla="*/ 6217541 w 6247355"/>
              <a:gd name="connsiteY2" fmla="*/ 3451668 h 6215507"/>
              <a:gd name="connsiteX3" fmla="*/ 6247355 w 6247355"/>
              <a:gd name="connsiteY3" fmla="*/ 6175750 h 6215507"/>
              <a:gd name="connsiteX4" fmla="*/ 0 w 6247355"/>
              <a:gd name="connsiteY4" fmla="*/ 6215507 h 6215507"/>
              <a:gd name="connsiteX5" fmla="*/ 0 w 6247355"/>
              <a:gd name="connsiteY5" fmla="*/ 0 h 6215507"/>
              <a:gd name="connsiteX0" fmla="*/ 0 w 6247355"/>
              <a:gd name="connsiteY0" fmla="*/ 0 h 6215507"/>
              <a:gd name="connsiteX1" fmla="*/ 2934834 w 6247355"/>
              <a:gd name="connsiteY1" fmla="*/ 0 h 6215507"/>
              <a:gd name="connsiteX2" fmla="*/ 6217541 w 6247355"/>
              <a:gd name="connsiteY2" fmla="*/ 3451668 h 6215507"/>
              <a:gd name="connsiteX3" fmla="*/ 6247355 w 6247355"/>
              <a:gd name="connsiteY3" fmla="*/ 6185884 h 6215507"/>
              <a:gd name="connsiteX4" fmla="*/ 0 w 6247355"/>
              <a:gd name="connsiteY4" fmla="*/ 6215507 h 6215507"/>
              <a:gd name="connsiteX5" fmla="*/ 0 w 6247355"/>
              <a:gd name="connsiteY5" fmla="*/ 0 h 6215507"/>
              <a:gd name="connsiteX0" fmla="*/ 0 w 6247359"/>
              <a:gd name="connsiteY0" fmla="*/ 0 h 6215507"/>
              <a:gd name="connsiteX1" fmla="*/ 2934834 w 6247359"/>
              <a:gd name="connsiteY1" fmla="*/ 0 h 6215507"/>
              <a:gd name="connsiteX2" fmla="*/ 6247359 w 6247359"/>
              <a:gd name="connsiteY2" fmla="*/ 3451668 h 6215507"/>
              <a:gd name="connsiteX3" fmla="*/ 6247355 w 6247359"/>
              <a:gd name="connsiteY3" fmla="*/ 6185884 h 6215507"/>
              <a:gd name="connsiteX4" fmla="*/ 0 w 6247359"/>
              <a:gd name="connsiteY4" fmla="*/ 6215507 h 6215507"/>
              <a:gd name="connsiteX5" fmla="*/ 0 w 6247359"/>
              <a:gd name="connsiteY5" fmla="*/ 0 h 6215507"/>
              <a:gd name="connsiteX0" fmla="*/ 0 w 6247359"/>
              <a:gd name="connsiteY0" fmla="*/ 0 h 6215507"/>
              <a:gd name="connsiteX1" fmla="*/ 2934834 w 6247359"/>
              <a:gd name="connsiteY1" fmla="*/ 0 h 6215507"/>
              <a:gd name="connsiteX2" fmla="*/ 6247359 w 6247359"/>
              <a:gd name="connsiteY2" fmla="*/ 3451668 h 6215507"/>
              <a:gd name="connsiteX3" fmla="*/ 6247355 w 6247359"/>
              <a:gd name="connsiteY3" fmla="*/ 6196018 h 6215507"/>
              <a:gd name="connsiteX4" fmla="*/ 0 w 6247359"/>
              <a:gd name="connsiteY4" fmla="*/ 6215507 h 6215507"/>
              <a:gd name="connsiteX5" fmla="*/ 0 w 6247359"/>
              <a:gd name="connsiteY5" fmla="*/ 0 h 6215507"/>
              <a:gd name="connsiteX0" fmla="*/ 0 w 6247359"/>
              <a:gd name="connsiteY0" fmla="*/ 0 h 6196018"/>
              <a:gd name="connsiteX1" fmla="*/ 2934834 w 6247359"/>
              <a:gd name="connsiteY1" fmla="*/ 0 h 6196018"/>
              <a:gd name="connsiteX2" fmla="*/ 6247359 w 6247359"/>
              <a:gd name="connsiteY2" fmla="*/ 3451668 h 6196018"/>
              <a:gd name="connsiteX3" fmla="*/ 6247355 w 6247359"/>
              <a:gd name="connsiteY3" fmla="*/ 6196018 h 6196018"/>
              <a:gd name="connsiteX4" fmla="*/ 0 w 6247359"/>
              <a:gd name="connsiteY4" fmla="*/ 6174971 h 6196018"/>
              <a:gd name="connsiteX5" fmla="*/ 0 w 6247359"/>
              <a:gd name="connsiteY5" fmla="*/ 0 h 6196018"/>
              <a:gd name="connsiteX0" fmla="*/ 0 w 6247359"/>
              <a:gd name="connsiteY0" fmla="*/ 0 h 6196018"/>
              <a:gd name="connsiteX1" fmla="*/ 2934834 w 6247359"/>
              <a:gd name="connsiteY1" fmla="*/ 0 h 6196018"/>
              <a:gd name="connsiteX2" fmla="*/ 6247359 w 6247359"/>
              <a:gd name="connsiteY2" fmla="*/ 3451668 h 6196018"/>
              <a:gd name="connsiteX3" fmla="*/ 6247355 w 6247359"/>
              <a:gd name="connsiteY3" fmla="*/ 6196018 h 6196018"/>
              <a:gd name="connsiteX4" fmla="*/ 19989 w 6247359"/>
              <a:gd name="connsiteY4" fmla="*/ 6195240 h 6196018"/>
              <a:gd name="connsiteX5" fmla="*/ 0 w 6247359"/>
              <a:gd name="connsiteY5" fmla="*/ 0 h 6196018"/>
              <a:gd name="connsiteX0" fmla="*/ 0 w 6247359"/>
              <a:gd name="connsiteY0" fmla="*/ 0 h 6196018"/>
              <a:gd name="connsiteX1" fmla="*/ 2934834 w 6247359"/>
              <a:gd name="connsiteY1" fmla="*/ 0 h 6196018"/>
              <a:gd name="connsiteX2" fmla="*/ 6247359 w 6247359"/>
              <a:gd name="connsiteY2" fmla="*/ 3451668 h 6196018"/>
              <a:gd name="connsiteX3" fmla="*/ 6247355 w 6247359"/>
              <a:gd name="connsiteY3" fmla="*/ 6196018 h 6196018"/>
              <a:gd name="connsiteX4" fmla="*/ 19989 w 6247359"/>
              <a:gd name="connsiteY4" fmla="*/ 6195240 h 6196018"/>
              <a:gd name="connsiteX5" fmla="*/ 0 w 6247359"/>
              <a:gd name="connsiteY5" fmla="*/ 0 h 6196018"/>
              <a:gd name="connsiteX0" fmla="*/ 0 w 6247359"/>
              <a:gd name="connsiteY0" fmla="*/ 0 h 6196018"/>
              <a:gd name="connsiteX1" fmla="*/ 2934834 w 6247359"/>
              <a:gd name="connsiteY1" fmla="*/ 0 h 6196018"/>
              <a:gd name="connsiteX2" fmla="*/ 6247359 w 6247359"/>
              <a:gd name="connsiteY2" fmla="*/ 3451668 h 6196018"/>
              <a:gd name="connsiteX3" fmla="*/ 6247355 w 6247359"/>
              <a:gd name="connsiteY3" fmla="*/ 6196018 h 6196018"/>
              <a:gd name="connsiteX4" fmla="*/ 19989 w 6247359"/>
              <a:gd name="connsiteY4" fmla="*/ 6195240 h 6196018"/>
              <a:gd name="connsiteX5" fmla="*/ 0 w 6247359"/>
              <a:gd name="connsiteY5" fmla="*/ 0 h 6196018"/>
              <a:gd name="connsiteX0" fmla="*/ 0 w 6247359"/>
              <a:gd name="connsiteY0" fmla="*/ 0 h 6196018"/>
              <a:gd name="connsiteX1" fmla="*/ 2934834 w 6247359"/>
              <a:gd name="connsiteY1" fmla="*/ 0 h 6196018"/>
              <a:gd name="connsiteX2" fmla="*/ 6247359 w 6247359"/>
              <a:gd name="connsiteY2" fmla="*/ 3451668 h 6196018"/>
              <a:gd name="connsiteX3" fmla="*/ 6247355 w 6247359"/>
              <a:gd name="connsiteY3" fmla="*/ 6196018 h 6196018"/>
              <a:gd name="connsiteX4" fmla="*/ 0 w 6247359"/>
              <a:gd name="connsiteY4" fmla="*/ 6195240 h 6196018"/>
              <a:gd name="connsiteX5" fmla="*/ 0 w 6247359"/>
              <a:gd name="connsiteY5" fmla="*/ 0 h 619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7359" h="6196018">
                <a:moveTo>
                  <a:pt x="0" y="0"/>
                </a:moveTo>
                <a:lnTo>
                  <a:pt x="2934834" y="0"/>
                </a:lnTo>
                <a:lnTo>
                  <a:pt x="6247359" y="3451668"/>
                </a:lnTo>
                <a:cubicBezTo>
                  <a:pt x="6247358" y="4363073"/>
                  <a:pt x="6247356" y="5284613"/>
                  <a:pt x="6247355" y="6196018"/>
                </a:cubicBezTo>
                <a:lnTo>
                  <a:pt x="0" y="6195240"/>
                </a:lnTo>
                <a:lnTo>
                  <a:pt x="0" y="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7" name="Gelijkbenige driehoek 6">
            <a:extLst>
              <a:ext uri="{FF2B5EF4-FFF2-40B4-BE49-F238E27FC236}">
                <a16:creationId xmlns:a16="http://schemas.microsoft.com/office/drawing/2014/main" id="{B2FCF0F8-B446-A4FA-7553-5B34DF2B9800}"/>
              </a:ext>
            </a:extLst>
          </p:cNvPr>
          <p:cNvSpPr/>
          <p:nvPr userDrawn="1"/>
        </p:nvSpPr>
        <p:spPr>
          <a:xfrm>
            <a:off x="6511413" y="2571750"/>
            <a:ext cx="2390648" cy="2330449"/>
          </a:xfrm>
          <a:prstGeom prst="triangle">
            <a:avLst>
              <a:gd name="adj" fmla="val 10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8" name="Rechthoek 7">
            <a:extLst>
              <a:ext uri="{FF2B5EF4-FFF2-40B4-BE49-F238E27FC236}">
                <a16:creationId xmlns:a16="http://schemas.microsoft.com/office/drawing/2014/main" id="{AAB8EEFD-3852-E396-5D24-BF64FEE96C9C}"/>
              </a:ext>
            </a:extLst>
          </p:cNvPr>
          <p:cNvSpPr/>
          <p:nvPr userDrawn="1"/>
        </p:nvSpPr>
        <p:spPr>
          <a:xfrm>
            <a:off x="481330" y="467456"/>
            <a:ext cx="8178791" cy="4205912"/>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3" name="Tijdelijke aanduiding voor inhoud 2">
            <a:extLst>
              <a:ext uri="{FF2B5EF4-FFF2-40B4-BE49-F238E27FC236}">
                <a16:creationId xmlns:a16="http://schemas.microsoft.com/office/drawing/2014/main" id="{E4645B4D-9F41-5CAB-EDEE-52B79BDC4F23}"/>
              </a:ext>
            </a:extLst>
          </p:cNvPr>
          <p:cNvSpPr>
            <a:spLocks noGrp="1"/>
          </p:cNvSpPr>
          <p:nvPr>
            <p:ph sz="quarter" idx="10"/>
          </p:nvPr>
        </p:nvSpPr>
        <p:spPr>
          <a:xfrm>
            <a:off x="4572000" y="664139"/>
            <a:ext cx="3886201" cy="3811997"/>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 name="Tijdelijke aanduiding voor voettekst 1">
            <a:extLst>
              <a:ext uri="{FF2B5EF4-FFF2-40B4-BE49-F238E27FC236}">
                <a16:creationId xmlns:a16="http://schemas.microsoft.com/office/drawing/2014/main" id="{8A9E69C7-F4F4-484B-CBC4-CB135032A27F}"/>
              </a:ext>
            </a:extLst>
          </p:cNvPr>
          <p:cNvSpPr>
            <a:spLocks noGrp="1"/>
          </p:cNvSpPr>
          <p:nvPr>
            <p:ph type="ftr" sz="quarter" idx="11"/>
          </p:nvPr>
        </p:nvSpPr>
        <p:spPr/>
        <p:txBody>
          <a:bodyPr/>
          <a:lstStyle>
            <a:lvl1pPr>
              <a:defRPr>
                <a:solidFill>
                  <a:schemeClr val="tx2"/>
                </a:solidFill>
              </a:defRPr>
            </a:lvl1pPr>
          </a:lstStyle>
          <a:p>
            <a:endParaRPr lang="nl-BE" dirty="0"/>
          </a:p>
        </p:txBody>
      </p:sp>
      <p:sp>
        <p:nvSpPr>
          <p:cNvPr id="4" name="Tijdelijke aanduiding voor dianummer 3">
            <a:extLst>
              <a:ext uri="{FF2B5EF4-FFF2-40B4-BE49-F238E27FC236}">
                <a16:creationId xmlns:a16="http://schemas.microsoft.com/office/drawing/2014/main" id="{61A730F8-26FD-6DB0-FFEF-66CD0A23CB3F}"/>
              </a:ext>
            </a:extLst>
          </p:cNvPr>
          <p:cNvSpPr>
            <a:spLocks noGrp="1"/>
          </p:cNvSpPr>
          <p:nvPr>
            <p:ph type="sldNum" sz="quarter" idx="12"/>
          </p:nvPr>
        </p:nvSpPr>
        <p:spPr/>
        <p:txBody>
          <a:bodyPr/>
          <a:lstStyle>
            <a:lvl1pPr>
              <a:defRPr>
                <a:solidFill>
                  <a:schemeClr val="tx2"/>
                </a:solidFill>
              </a:defRPr>
            </a:lvl1pPr>
          </a:lstStyle>
          <a:p>
            <a:r>
              <a:rPr lang="nl-BE" dirty="0"/>
              <a:t>&lt;nr.&gt;</a:t>
            </a:r>
          </a:p>
        </p:txBody>
      </p:sp>
      <p:sp>
        <p:nvSpPr>
          <p:cNvPr id="5" name="Tijdelijke aanduiding voor inhoud 2">
            <a:extLst>
              <a:ext uri="{FF2B5EF4-FFF2-40B4-BE49-F238E27FC236}">
                <a16:creationId xmlns:a16="http://schemas.microsoft.com/office/drawing/2014/main" id="{C56D38FB-7359-9698-AAED-7B5CB3A3E830}"/>
              </a:ext>
            </a:extLst>
          </p:cNvPr>
          <p:cNvSpPr>
            <a:spLocks noGrp="1"/>
          </p:cNvSpPr>
          <p:nvPr>
            <p:ph sz="quarter" idx="13"/>
          </p:nvPr>
        </p:nvSpPr>
        <p:spPr>
          <a:xfrm>
            <a:off x="685799" y="664138"/>
            <a:ext cx="3416655" cy="381199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397939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lft blauw links">
    <p:spTree>
      <p:nvGrpSpPr>
        <p:cNvPr id="1" name=""/>
        <p:cNvGrpSpPr/>
        <p:nvPr/>
      </p:nvGrpSpPr>
      <p:grpSpPr>
        <a:xfrm>
          <a:off x="0" y="0"/>
          <a:ext cx="0" cy="0"/>
          <a:chOff x="0" y="0"/>
          <a:chExt cx="0" cy="0"/>
        </a:xfrm>
      </p:grpSpPr>
      <p:pic>
        <p:nvPicPr>
          <p:cNvPr id="7" name="Afbeelding 6" descr="Afbeelding met clipart, Graphics, creativiteit, ontwerp&#10;&#10;Automatisch gegenereerde beschrijving">
            <a:extLst>
              <a:ext uri="{FF2B5EF4-FFF2-40B4-BE49-F238E27FC236}">
                <a16:creationId xmlns:a16="http://schemas.microsoft.com/office/drawing/2014/main" id="{5D0B720F-48CD-AE62-9742-A05261C2AF2F}"/>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618588" y="4582181"/>
            <a:ext cx="458765" cy="528464"/>
          </a:xfrm>
          <a:prstGeom prst="rect">
            <a:avLst/>
          </a:prstGeom>
        </p:spPr>
      </p:pic>
      <p:sp>
        <p:nvSpPr>
          <p:cNvPr id="8" name="Rechthoek 7">
            <a:extLst>
              <a:ext uri="{FF2B5EF4-FFF2-40B4-BE49-F238E27FC236}">
                <a16:creationId xmlns:a16="http://schemas.microsoft.com/office/drawing/2014/main" id="{69156E39-D77C-BF61-F24B-709BACE30F15}"/>
              </a:ext>
            </a:extLst>
          </p:cNvPr>
          <p:cNvSpPr/>
          <p:nvPr userDrawn="1"/>
        </p:nvSpPr>
        <p:spPr>
          <a:xfrm>
            <a:off x="0" y="0"/>
            <a:ext cx="4572000" cy="51435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9" name="Rechthoek: afgeronde diagonale hoeken 8">
            <a:extLst>
              <a:ext uri="{FF2B5EF4-FFF2-40B4-BE49-F238E27FC236}">
                <a16:creationId xmlns:a16="http://schemas.microsoft.com/office/drawing/2014/main" id="{9E9BB70C-370A-CD42-95AA-C79314DFD09A}"/>
              </a:ext>
            </a:extLst>
          </p:cNvPr>
          <p:cNvSpPr/>
          <p:nvPr userDrawn="1"/>
        </p:nvSpPr>
        <p:spPr>
          <a:xfrm>
            <a:off x="541020" y="273846"/>
            <a:ext cx="8064664" cy="647928"/>
          </a:xfrm>
          <a:prstGeom prst="round2DiagRect">
            <a:avLst>
              <a:gd name="adj1" fmla="val 34308"/>
              <a:gd name="adj2" fmla="val 11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2" name="Titel 1">
            <a:extLst>
              <a:ext uri="{FF2B5EF4-FFF2-40B4-BE49-F238E27FC236}">
                <a16:creationId xmlns:a16="http://schemas.microsoft.com/office/drawing/2014/main" id="{9D407C1F-57BB-C25B-DAF7-147AB1BB5CFC}"/>
              </a:ext>
            </a:extLst>
          </p:cNvPr>
          <p:cNvSpPr>
            <a:spLocks noGrp="1"/>
          </p:cNvSpPr>
          <p:nvPr>
            <p:ph type="title"/>
          </p:nvPr>
        </p:nvSpPr>
        <p:spPr>
          <a:xfrm>
            <a:off x="665521" y="273846"/>
            <a:ext cx="7886700" cy="647928"/>
          </a:xfrm>
        </p:spPr>
        <p:txBody>
          <a:bodyPr anchor="t"/>
          <a:lstStyle>
            <a:lvl1pPr>
              <a:defRPr>
                <a:solidFill>
                  <a:schemeClr val="bg1"/>
                </a:solidFill>
              </a:defRPr>
            </a:lvl1pPr>
          </a:lstStyle>
          <a:p>
            <a:r>
              <a:rPr lang="nl-NL" dirty="0"/>
              <a:t>Klik om stijl te bewerken</a:t>
            </a:r>
            <a:endParaRPr lang="nl-BE" dirty="0"/>
          </a:p>
        </p:txBody>
      </p:sp>
      <p:sp>
        <p:nvSpPr>
          <p:cNvPr id="3" name="Tijdelijke aanduiding voor voettekst 2">
            <a:extLst>
              <a:ext uri="{FF2B5EF4-FFF2-40B4-BE49-F238E27FC236}">
                <a16:creationId xmlns:a16="http://schemas.microsoft.com/office/drawing/2014/main" id="{25BB8C3B-7222-D103-20DE-F01A15800A5F}"/>
              </a:ext>
            </a:extLst>
          </p:cNvPr>
          <p:cNvSpPr>
            <a:spLocks noGrp="1"/>
          </p:cNvSpPr>
          <p:nvPr>
            <p:ph type="ftr" sz="quarter" idx="10"/>
          </p:nvPr>
        </p:nvSpPr>
        <p:spPr/>
        <p:txBody>
          <a:bodyPr/>
          <a:lstStyle>
            <a:lvl1pPr>
              <a:defRPr>
                <a:solidFill>
                  <a:schemeClr val="tx1">
                    <a:lumMod val="50000"/>
                  </a:schemeClr>
                </a:solidFill>
              </a:defRPr>
            </a:lvl1pPr>
          </a:lstStyle>
          <a:p>
            <a:endParaRPr lang="nl-BE" dirty="0"/>
          </a:p>
        </p:txBody>
      </p:sp>
      <p:sp>
        <p:nvSpPr>
          <p:cNvPr id="4" name="Tijdelijke aanduiding voor dianummer 3">
            <a:extLst>
              <a:ext uri="{FF2B5EF4-FFF2-40B4-BE49-F238E27FC236}">
                <a16:creationId xmlns:a16="http://schemas.microsoft.com/office/drawing/2014/main" id="{D5478E3F-60A5-69AA-62B6-90B8EEE76D1F}"/>
              </a:ext>
            </a:extLst>
          </p:cNvPr>
          <p:cNvSpPr>
            <a:spLocks noGrp="1"/>
          </p:cNvSpPr>
          <p:nvPr>
            <p:ph type="sldNum" sz="quarter" idx="11"/>
          </p:nvPr>
        </p:nvSpPr>
        <p:spPr/>
        <p:txBody>
          <a:bodyPr/>
          <a:lstStyle>
            <a:lvl1pPr>
              <a:defRPr>
                <a:solidFill>
                  <a:schemeClr val="tx1"/>
                </a:solidFill>
              </a:defRPr>
            </a:lvl1pPr>
          </a:lstStyle>
          <a:p>
            <a:r>
              <a:rPr lang="nl-BE" dirty="0"/>
              <a:t>&lt;nr.&gt;</a:t>
            </a:r>
          </a:p>
        </p:txBody>
      </p:sp>
      <p:sp>
        <p:nvSpPr>
          <p:cNvPr id="5" name="Tijdelijke aanduiding voor inhoud 2">
            <a:extLst>
              <a:ext uri="{FF2B5EF4-FFF2-40B4-BE49-F238E27FC236}">
                <a16:creationId xmlns:a16="http://schemas.microsoft.com/office/drawing/2014/main" id="{1936300E-9C97-48EB-0B00-290A40E34A1B}"/>
              </a:ext>
            </a:extLst>
          </p:cNvPr>
          <p:cNvSpPr>
            <a:spLocks noGrp="1"/>
          </p:cNvSpPr>
          <p:nvPr>
            <p:ph sz="half" idx="1"/>
          </p:nvPr>
        </p:nvSpPr>
        <p:spPr>
          <a:xfrm>
            <a:off x="628650" y="1054510"/>
            <a:ext cx="3744247" cy="3578213"/>
          </a:xfrm>
        </p:spPr>
        <p:txBody>
          <a:bodyP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6" name="Tijdelijke aanduiding voor inhoud 3">
            <a:extLst>
              <a:ext uri="{FF2B5EF4-FFF2-40B4-BE49-F238E27FC236}">
                <a16:creationId xmlns:a16="http://schemas.microsoft.com/office/drawing/2014/main" id="{F6929396-BC8E-A184-42AC-CD3421C4519E}"/>
              </a:ext>
            </a:extLst>
          </p:cNvPr>
          <p:cNvSpPr>
            <a:spLocks noGrp="1"/>
          </p:cNvSpPr>
          <p:nvPr>
            <p:ph sz="half" idx="2"/>
          </p:nvPr>
        </p:nvSpPr>
        <p:spPr>
          <a:xfrm>
            <a:off x="4822723" y="1054510"/>
            <a:ext cx="3692627" cy="3578213"/>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468741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lft oranje links">
    <p:spTree>
      <p:nvGrpSpPr>
        <p:cNvPr id="1" name=""/>
        <p:cNvGrpSpPr/>
        <p:nvPr/>
      </p:nvGrpSpPr>
      <p:grpSpPr>
        <a:xfrm>
          <a:off x="0" y="0"/>
          <a:ext cx="0" cy="0"/>
          <a:chOff x="0" y="0"/>
          <a:chExt cx="0" cy="0"/>
        </a:xfrm>
      </p:grpSpPr>
      <p:pic>
        <p:nvPicPr>
          <p:cNvPr id="7" name="Afbeelding 6" descr="Afbeelding met clipart, Graphics, creativiteit, ontwerp&#10;&#10;Automatisch gegenereerde beschrijving">
            <a:extLst>
              <a:ext uri="{FF2B5EF4-FFF2-40B4-BE49-F238E27FC236}">
                <a16:creationId xmlns:a16="http://schemas.microsoft.com/office/drawing/2014/main" id="{5D0B720F-48CD-AE62-9742-A05261C2AF2F}"/>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618588" y="4582181"/>
            <a:ext cx="458765" cy="528464"/>
          </a:xfrm>
          <a:prstGeom prst="rect">
            <a:avLst/>
          </a:prstGeom>
        </p:spPr>
      </p:pic>
      <p:sp>
        <p:nvSpPr>
          <p:cNvPr id="8" name="Rechthoek 7">
            <a:extLst>
              <a:ext uri="{FF2B5EF4-FFF2-40B4-BE49-F238E27FC236}">
                <a16:creationId xmlns:a16="http://schemas.microsoft.com/office/drawing/2014/main" id="{69156E39-D77C-BF61-F24B-709BACE30F15}"/>
              </a:ext>
            </a:extLst>
          </p:cNvPr>
          <p:cNvSpPr/>
          <p:nvPr userDrawn="1"/>
        </p:nvSpPr>
        <p:spPr>
          <a:xfrm>
            <a:off x="0" y="0"/>
            <a:ext cx="4572000" cy="5143500"/>
          </a:xfrm>
          <a:prstGeom prst="rect">
            <a:avLst/>
          </a:prstGeom>
          <a:solidFill>
            <a:srgbClr val="FAC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9" name="Rechthoek: afgeronde diagonale hoeken 8">
            <a:extLst>
              <a:ext uri="{FF2B5EF4-FFF2-40B4-BE49-F238E27FC236}">
                <a16:creationId xmlns:a16="http://schemas.microsoft.com/office/drawing/2014/main" id="{9E9BB70C-370A-CD42-95AA-C79314DFD09A}"/>
              </a:ext>
            </a:extLst>
          </p:cNvPr>
          <p:cNvSpPr/>
          <p:nvPr userDrawn="1"/>
        </p:nvSpPr>
        <p:spPr>
          <a:xfrm>
            <a:off x="541020" y="273846"/>
            <a:ext cx="8064664" cy="647928"/>
          </a:xfrm>
          <a:prstGeom prst="round2DiagRect">
            <a:avLst>
              <a:gd name="adj1" fmla="val 34308"/>
              <a:gd name="adj2" fmla="val 117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2" name="Titel 1">
            <a:extLst>
              <a:ext uri="{FF2B5EF4-FFF2-40B4-BE49-F238E27FC236}">
                <a16:creationId xmlns:a16="http://schemas.microsoft.com/office/drawing/2014/main" id="{9D407C1F-57BB-C25B-DAF7-147AB1BB5CFC}"/>
              </a:ext>
            </a:extLst>
          </p:cNvPr>
          <p:cNvSpPr>
            <a:spLocks noGrp="1"/>
          </p:cNvSpPr>
          <p:nvPr>
            <p:ph type="title"/>
          </p:nvPr>
        </p:nvSpPr>
        <p:spPr>
          <a:xfrm>
            <a:off x="665521" y="273846"/>
            <a:ext cx="7886700" cy="647929"/>
          </a:xfrm>
        </p:spPr>
        <p:txBody>
          <a:bodyPr anchor="t"/>
          <a:lstStyle>
            <a:lvl1pPr>
              <a:defRPr>
                <a:solidFill>
                  <a:schemeClr val="bg1"/>
                </a:solidFill>
              </a:defRPr>
            </a:lvl1pPr>
          </a:lstStyle>
          <a:p>
            <a:r>
              <a:rPr lang="nl-NL" dirty="0"/>
              <a:t>Klik om stijl te bewerken</a:t>
            </a:r>
            <a:endParaRPr lang="nl-BE" dirty="0"/>
          </a:p>
        </p:txBody>
      </p:sp>
      <p:sp>
        <p:nvSpPr>
          <p:cNvPr id="3" name="Tijdelijke aanduiding voor voettekst 2">
            <a:extLst>
              <a:ext uri="{FF2B5EF4-FFF2-40B4-BE49-F238E27FC236}">
                <a16:creationId xmlns:a16="http://schemas.microsoft.com/office/drawing/2014/main" id="{25BB8C3B-7222-D103-20DE-F01A15800A5F}"/>
              </a:ext>
            </a:extLst>
          </p:cNvPr>
          <p:cNvSpPr>
            <a:spLocks noGrp="1"/>
          </p:cNvSpPr>
          <p:nvPr>
            <p:ph type="ftr" sz="quarter" idx="10"/>
          </p:nvPr>
        </p:nvSpPr>
        <p:spPr/>
        <p:txBody>
          <a:bodyPr/>
          <a:lstStyle>
            <a:lvl1pPr>
              <a:defRPr>
                <a:solidFill>
                  <a:schemeClr val="tx2"/>
                </a:solidFill>
              </a:defRPr>
            </a:lvl1pPr>
          </a:lstStyle>
          <a:p>
            <a:endParaRPr lang="nl-BE" dirty="0"/>
          </a:p>
        </p:txBody>
      </p:sp>
      <p:sp>
        <p:nvSpPr>
          <p:cNvPr id="4" name="Tijdelijke aanduiding voor dianummer 3">
            <a:extLst>
              <a:ext uri="{FF2B5EF4-FFF2-40B4-BE49-F238E27FC236}">
                <a16:creationId xmlns:a16="http://schemas.microsoft.com/office/drawing/2014/main" id="{D5478E3F-60A5-69AA-62B6-90B8EEE76D1F}"/>
              </a:ext>
            </a:extLst>
          </p:cNvPr>
          <p:cNvSpPr>
            <a:spLocks noGrp="1"/>
          </p:cNvSpPr>
          <p:nvPr>
            <p:ph type="sldNum" sz="quarter" idx="11"/>
          </p:nvPr>
        </p:nvSpPr>
        <p:spPr/>
        <p:txBody>
          <a:bodyPr/>
          <a:lstStyle>
            <a:lvl1pPr>
              <a:defRPr>
                <a:solidFill>
                  <a:schemeClr val="tx2"/>
                </a:solidFill>
              </a:defRPr>
            </a:lvl1pPr>
          </a:lstStyle>
          <a:p>
            <a:r>
              <a:rPr lang="nl-BE" dirty="0"/>
              <a:t>&lt;nr.&gt;</a:t>
            </a:r>
          </a:p>
        </p:txBody>
      </p:sp>
      <p:sp>
        <p:nvSpPr>
          <p:cNvPr id="10" name="Tijdelijke aanduiding voor inhoud 2">
            <a:extLst>
              <a:ext uri="{FF2B5EF4-FFF2-40B4-BE49-F238E27FC236}">
                <a16:creationId xmlns:a16="http://schemas.microsoft.com/office/drawing/2014/main" id="{778D227C-EDA0-D222-A1F6-558D3F32247B}"/>
              </a:ext>
            </a:extLst>
          </p:cNvPr>
          <p:cNvSpPr>
            <a:spLocks noGrp="1"/>
          </p:cNvSpPr>
          <p:nvPr>
            <p:ph sz="half" idx="1"/>
          </p:nvPr>
        </p:nvSpPr>
        <p:spPr>
          <a:xfrm>
            <a:off x="628650" y="1061884"/>
            <a:ext cx="3736873" cy="357821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1" name="Tijdelijke aanduiding voor inhoud 3">
            <a:extLst>
              <a:ext uri="{FF2B5EF4-FFF2-40B4-BE49-F238E27FC236}">
                <a16:creationId xmlns:a16="http://schemas.microsoft.com/office/drawing/2014/main" id="{DD62D1A8-DC5D-3211-6D0B-45F925B0E675}"/>
              </a:ext>
            </a:extLst>
          </p:cNvPr>
          <p:cNvSpPr>
            <a:spLocks noGrp="1"/>
          </p:cNvSpPr>
          <p:nvPr>
            <p:ph sz="half" idx="2"/>
          </p:nvPr>
        </p:nvSpPr>
        <p:spPr>
          <a:xfrm>
            <a:off x="4815349" y="1061884"/>
            <a:ext cx="3700001" cy="357821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128586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lft blauw recht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69156E39-D77C-BF61-F24B-709BACE30F15}"/>
              </a:ext>
            </a:extLst>
          </p:cNvPr>
          <p:cNvSpPr/>
          <p:nvPr userDrawn="1"/>
        </p:nvSpPr>
        <p:spPr>
          <a:xfrm>
            <a:off x="4572000" y="0"/>
            <a:ext cx="4572000" cy="51435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3" name="Tijdelijke aanduiding voor voettekst 2">
            <a:extLst>
              <a:ext uri="{FF2B5EF4-FFF2-40B4-BE49-F238E27FC236}">
                <a16:creationId xmlns:a16="http://schemas.microsoft.com/office/drawing/2014/main" id="{25BB8C3B-7222-D103-20DE-F01A15800A5F}"/>
              </a:ext>
            </a:extLst>
          </p:cNvPr>
          <p:cNvSpPr>
            <a:spLocks noGrp="1"/>
          </p:cNvSpPr>
          <p:nvPr>
            <p:ph type="ftr" sz="quarter" idx="10"/>
          </p:nvPr>
        </p:nvSpPr>
        <p:spPr/>
        <p:txBody>
          <a:bodyPr/>
          <a:lstStyle/>
          <a:p>
            <a:endParaRPr lang="nl-BE" dirty="0"/>
          </a:p>
        </p:txBody>
      </p:sp>
      <p:sp>
        <p:nvSpPr>
          <p:cNvPr id="4" name="Tijdelijke aanduiding voor dianummer 3">
            <a:extLst>
              <a:ext uri="{FF2B5EF4-FFF2-40B4-BE49-F238E27FC236}">
                <a16:creationId xmlns:a16="http://schemas.microsoft.com/office/drawing/2014/main" id="{D5478E3F-60A5-69AA-62B6-90B8EEE76D1F}"/>
              </a:ext>
            </a:extLst>
          </p:cNvPr>
          <p:cNvSpPr>
            <a:spLocks noGrp="1"/>
          </p:cNvSpPr>
          <p:nvPr>
            <p:ph type="sldNum" sz="quarter" idx="11"/>
          </p:nvPr>
        </p:nvSpPr>
        <p:spPr/>
        <p:txBody>
          <a:bodyPr/>
          <a:lstStyle/>
          <a:p>
            <a:r>
              <a:rPr lang="nl-BE"/>
              <a:t>&lt;nr.&gt;</a:t>
            </a:r>
            <a:endParaRPr lang="nl-BE" dirty="0"/>
          </a:p>
        </p:txBody>
      </p:sp>
      <p:sp>
        <p:nvSpPr>
          <p:cNvPr id="5" name="Tijdelijke aanduiding voor inhoud 2">
            <a:extLst>
              <a:ext uri="{FF2B5EF4-FFF2-40B4-BE49-F238E27FC236}">
                <a16:creationId xmlns:a16="http://schemas.microsoft.com/office/drawing/2014/main" id="{1936300E-9C97-48EB-0B00-290A40E34A1B}"/>
              </a:ext>
            </a:extLst>
          </p:cNvPr>
          <p:cNvSpPr>
            <a:spLocks noGrp="1"/>
          </p:cNvSpPr>
          <p:nvPr>
            <p:ph sz="half" idx="1"/>
          </p:nvPr>
        </p:nvSpPr>
        <p:spPr>
          <a:xfrm>
            <a:off x="628650" y="1069258"/>
            <a:ext cx="3744247" cy="356346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6" name="Tijdelijke aanduiding voor inhoud 3">
            <a:extLst>
              <a:ext uri="{FF2B5EF4-FFF2-40B4-BE49-F238E27FC236}">
                <a16:creationId xmlns:a16="http://schemas.microsoft.com/office/drawing/2014/main" id="{F6929396-BC8E-A184-42AC-CD3421C4519E}"/>
              </a:ext>
            </a:extLst>
          </p:cNvPr>
          <p:cNvSpPr>
            <a:spLocks noGrp="1"/>
          </p:cNvSpPr>
          <p:nvPr>
            <p:ph sz="half" idx="2"/>
          </p:nvPr>
        </p:nvSpPr>
        <p:spPr>
          <a:xfrm>
            <a:off x="4815349" y="1069258"/>
            <a:ext cx="3700001" cy="3563465"/>
          </a:xfrm>
          <a:noFill/>
        </p:spPr>
        <p:txBody>
          <a:bodyP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7" name="Afbeelding 6" descr="Afbeelding met clipart, Graphics, creativiteit, ontwerp&#10;&#10;Automatisch gegenereerde beschrijving">
            <a:extLst>
              <a:ext uri="{FF2B5EF4-FFF2-40B4-BE49-F238E27FC236}">
                <a16:creationId xmlns:a16="http://schemas.microsoft.com/office/drawing/2014/main" id="{5D0B720F-48CD-AE62-9742-A05261C2AF2F}"/>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618588" y="4582181"/>
            <a:ext cx="458765" cy="528464"/>
          </a:xfrm>
          <a:prstGeom prst="rect">
            <a:avLst/>
          </a:prstGeom>
        </p:spPr>
      </p:pic>
      <p:sp>
        <p:nvSpPr>
          <p:cNvPr id="9" name="Rechthoek: afgeronde diagonale hoeken 8">
            <a:extLst>
              <a:ext uri="{FF2B5EF4-FFF2-40B4-BE49-F238E27FC236}">
                <a16:creationId xmlns:a16="http://schemas.microsoft.com/office/drawing/2014/main" id="{BCB6859C-EE7E-F5F0-81AD-CF92A8DBBA38}"/>
              </a:ext>
            </a:extLst>
          </p:cNvPr>
          <p:cNvSpPr/>
          <p:nvPr userDrawn="1"/>
        </p:nvSpPr>
        <p:spPr>
          <a:xfrm>
            <a:off x="541020" y="259097"/>
            <a:ext cx="8064664" cy="647928"/>
          </a:xfrm>
          <a:prstGeom prst="round2DiagRect">
            <a:avLst>
              <a:gd name="adj1" fmla="val 34308"/>
              <a:gd name="adj2" fmla="val 11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10" name="Titel 1">
            <a:extLst>
              <a:ext uri="{FF2B5EF4-FFF2-40B4-BE49-F238E27FC236}">
                <a16:creationId xmlns:a16="http://schemas.microsoft.com/office/drawing/2014/main" id="{13871D7A-5D44-F829-36DF-8DC1B0F8598F}"/>
              </a:ext>
            </a:extLst>
          </p:cNvPr>
          <p:cNvSpPr>
            <a:spLocks noGrp="1"/>
          </p:cNvSpPr>
          <p:nvPr>
            <p:ph type="title"/>
          </p:nvPr>
        </p:nvSpPr>
        <p:spPr>
          <a:xfrm>
            <a:off x="665521" y="273846"/>
            <a:ext cx="7886700" cy="647929"/>
          </a:xfrm>
        </p:spPr>
        <p:txBody>
          <a:bodyPr anchor="t"/>
          <a:lstStyle>
            <a:lvl1pPr>
              <a:defRPr>
                <a:solidFill>
                  <a:schemeClr val="bg1"/>
                </a:solidFill>
              </a:defRPr>
            </a:lvl1pPr>
          </a:lstStyle>
          <a:p>
            <a:r>
              <a:rPr lang="nl-NL" dirty="0"/>
              <a:t>Klik om stijl te bewerken</a:t>
            </a:r>
            <a:endParaRPr lang="nl-BE" dirty="0"/>
          </a:p>
        </p:txBody>
      </p:sp>
    </p:spTree>
    <p:extLst>
      <p:ext uri="{BB962C8B-B14F-4D97-AF65-F5344CB8AC3E}">
        <p14:creationId xmlns:p14="http://schemas.microsoft.com/office/powerpoint/2010/main" val="2481627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lft oranje recht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69156E39-D77C-BF61-F24B-709BACE30F15}"/>
              </a:ext>
            </a:extLst>
          </p:cNvPr>
          <p:cNvSpPr/>
          <p:nvPr userDrawn="1"/>
        </p:nvSpPr>
        <p:spPr>
          <a:xfrm>
            <a:off x="4572000" y="0"/>
            <a:ext cx="4572000" cy="5143500"/>
          </a:xfrm>
          <a:prstGeom prst="rect">
            <a:avLst/>
          </a:prstGeom>
          <a:solidFill>
            <a:srgbClr val="FAC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pic>
        <p:nvPicPr>
          <p:cNvPr id="7" name="Afbeelding 6" descr="Afbeelding met clipart, Graphics, creativiteit, ontwerp&#10;&#10;Automatisch gegenereerde beschrijving">
            <a:extLst>
              <a:ext uri="{FF2B5EF4-FFF2-40B4-BE49-F238E27FC236}">
                <a16:creationId xmlns:a16="http://schemas.microsoft.com/office/drawing/2014/main" id="{5D0B720F-48CD-AE62-9742-A05261C2AF2F}"/>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618588" y="4589555"/>
            <a:ext cx="458765" cy="528464"/>
          </a:xfrm>
          <a:prstGeom prst="rect">
            <a:avLst/>
          </a:prstGeom>
        </p:spPr>
      </p:pic>
      <p:sp>
        <p:nvSpPr>
          <p:cNvPr id="3" name="Tijdelijke aanduiding voor voettekst 2">
            <a:extLst>
              <a:ext uri="{FF2B5EF4-FFF2-40B4-BE49-F238E27FC236}">
                <a16:creationId xmlns:a16="http://schemas.microsoft.com/office/drawing/2014/main" id="{25BB8C3B-7222-D103-20DE-F01A15800A5F}"/>
              </a:ext>
            </a:extLst>
          </p:cNvPr>
          <p:cNvSpPr>
            <a:spLocks noGrp="1"/>
          </p:cNvSpPr>
          <p:nvPr>
            <p:ph type="ftr" sz="quarter" idx="10"/>
          </p:nvPr>
        </p:nvSpPr>
        <p:spPr/>
        <p:txBody>
          <a:bodyPr/>
          <a:lstStyle>
            <a:lvl1pPr>
              <a:defRPr>
                <a:solidFill>
                  <a:schemeClr val="tx2"/>
                </a:solidFill>
              </a:defRPr>
            </a:lvl1pPr>
          </a:lstStyle>
          <a:p>
            <a:endParaRPr lang="nl-BE" dirty="0"/>
          </a:p>
        </p:txBody>
      </p:sp>
      <p:sp>
        <p:nvSpPr>
          <p:cNvPr id="4" name="Tijdelijke aanduiding voor dianummer 3">
            <a:extLst>
              <a:ext uri="{FF2B5EF4-FFF2-40B4-BE49-F238E27FC236}">
                <a16:creationId xmlns:a16="http://schemas.microsoft.com/office/drawing/2014/main" id="{D5478E3F-60A5-69AA-62B6-90B8EEE76D1F}"/>
              </a:ext>
            </a:extLst>
          </p:cNvPr>
          <p:cNvSpPr>
            <a:spLocks noGrp="1"/>
          </p:cNvSpPr>
          <p:nvPr>
            <p:ph type="sldNum" sz="quarter" idx="11"/>
          </p:nvPr>
        </p:nvSpPr>
        <p:spPr/>
        <p:txBody>
          <a:bodyPr/>
          <a:lstStyle>
            <a:lvl1pPr>
              <a:defRPr>
                <a:solidFill>
                  <a:schemeClr val="tx2"/>
                </a:solidFill>
              </a:defRPr>
            </a:lvl1pPr>
          </a:lstStyle>
          <a:p>
            <a:r>
              <a:rPr lang="nl-BE" dirty="0"/>
              <a:t>&lt;nr.&gt;</a:t>
            </a:r>
          </a:p>
        </p:txBody>
      </p:sp>
      <p:sp>
        <p:nvSpPr>
          <p:cNvPr id="9" name="Rechthoek: afgeronde diagonale hoeken 8">
            <a:extLst>
              <a:ext uri="{FF2B5EF4-FFF2-40B4-BE49-F238E27FC236}">
                <a16:creationId xmlns:a16="http://schemas.microsoft.com/office/drawing/2014/main" id="{BCB6859C-EE7E-F5F0-81AD-CF92A8DBBA38}"/>
              </a:ext>
            </a:extLst>
          </p:cNvPr>
          <p:cNvSpPr/>
          <p:nvPr userDrawn="1"/>
        </p:nvSpPr>
        <p:spPr>
          <a:xfrm>
            <a:off x="541020" y="259098"/>
            <a:ext cx="8064664" cy="647928"/>
          </a:xfrm>
          <a:prstGeom prst="round2DiagRect">
            <a:avLst>
              <a:gd name="adj1" fmla="val 34308"/>
              <a:gd name="adj2" fmla="val 117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10" name="Titel 1">
            <a:extLst>
              <a:ext uri="{FF2B5EF4-FFF2-40B4-BE49-F238E27FC236}">
                <a16:creationId xmlns:a16="http://schemas.microsoft.com/office/drawing/2014/main" id="{13871D7A-5D44-F829-36DF-8DC1B0F8598F}"/>
              </a:ext>
            </a:extLst>
          </p:cNvPr>
          <p:cNvSpPr>
            <a:spLocks noGrp="1"/>
          </p:cNvSpPr>
          <p:nvPr>
            <p:ph type="title"/>
          </p:nvPr>
        </p:nvSpPr>
        <p:spPr>
          <a:xfrm>
            <a:off x="665521" y="273846"/>
            <a:ext cx="7886700" cy="647929"/>
          </a:xfrm>
        </p:spPr>
        <p:txBody>
          <a:bodyPr anchor="t"/>
          <a:lstStyle>
            <a:lvl1pPr>
              <a:defRPr>
                <a:solidFill>
                  <a:schemeClr val="bg1"/>
                </a:solidFill>
              </a:defRPr>
            </a:lvl1pPr>
          </a:lstStyle>
          <a:p>
            <a:r>
              <a:rPr lang="nl-NL" dirty="0"/>
              <a:t>Klik om stijl te bewerken</a:t>
            </a:r>
            <a:endParaRPr lang="nl-BE" dirty="0"/>
          </a:p>
        </p:txBody>
      </p:sp>
      <p:sp>
        <p:nvSpPr>
          <p:cNvPr id="2" name="Tijdelijke aanduiding voor inhoud 2">
            <a:extLst>
              <a:ext uri="{FF2B5EF4-FFF2-40B4-BE49-F238E27FC236}">
                <a16:creationId xmlns:a16="http://schemas.microsoft.com/office/drawing/2014/main" id="{2BE8653E-E292-BC8C-6A32-C7059CB9274B}"/>
              </a:ext>
            </a:extLst>
          </p:cNvPr>
          <p:cNvSpPr>
            <a:spLocks noGrp="1"/>
          </p:cNvSpPr>
          <p:nvPr>
            <p:ph sz="half" idx="1"/>
          </p:nvPr>
        </p:nvSpPr>
        <p:spPr>
          <a:xfrm>
            <a:off x="628650" y="1061884"/>
            <a:ext cx="3736873" cy="357821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1" name="Tijdelijke aanduiding voor inhoud 3">
            <a:extLst>
              <a:ext uri="{FF2B5EF4-FFF2-40B4-BE49-F238E27FC236}">
                <a16:creationId xmlns:a16="http://schemas.microsoft.com/office/drawing/2014/main" id="{8BF64B60-4AFA-8785-47E8-6FBD8C186F51}"/>
              </a:ext>
            </a:extLst>
          </p:cNvPr>
          <p:cNvSpPr>
            <a:spLocks noGrp="1"/>
          </p:cNvSpPr>
          <p:nvPr>
            <p:ph sz="half" idx="2"/>
          </p:nvPr>
        </p:nvSpPr>
        <p:spPr>
          <a:xfrm>
            <a:off x="4815349" y="1061884"/>
            <a:ext cx="3700001" cy="3578213"/>
          </a:xfrm>
          <a:noFill/>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805581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10" name="Stroomdiagram: Uitstel 9">
            <a:extLst>
              <a:ext uri="{FF2B5EF4-FFF2-40B4-BE49-F238E27FC236}">
                <a16:creationId xmlns:a16="http://schemas.microsoft.com/office/drawing/2014/main" id="{A5DAEB4C-4F9A-E574-4EEF-0A237B884592}"/>
              </a:ext>
            </a:extLst>
          </p:cNvPr>
          <p:cNvSpPr/>
          <p:nvPr userDrawn="1"/>
        </p:nvSpPr>
        <p:spPr>
          <a:xfrm>
            <a:off x="0" y="0"/>
            <a:ext cx="3266768" cy="51435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4" name="Tijdelijke aanduiding voor dianummer 3">
            <a:extLst>
              <a:ext uri="{FF2B5EF4-FFF2-40B4-BE49-F238E27FC236}">
                <a16:creationId xmlns:a16="http://schemas.microsoft.com/office/drawing/2014/main" id="{8DE93EB5-D227-5020-319B-4BE1D3EAFBCC}"/>
              </a:ext>
            </a:extLst>
          </p:cNvPr>
          <p:cNvSpPr>
            <a:spLocks noGrp="1"/>
          </p:cNvSpPr>
          <p:nvPr>
            <p:ph type="sldNum" sz="quarter" idx="11"/>
          </p:nvPr>
        </p:nvSpPr>
        <p:spPr/>
        <p:txBody>
          <a:bodyPr/>
          <a:lstStyle/>
          <a:p>
            <a:r>
              <a:rPr lang="nl-BE"/>
              <a:t>&lt;nr.&gt;</a:t>
            </a:r>
            <a:endParaRPr lang="nl-BE" dirty="0"/>
          </a:p>
        </p:txBody>
      </p:sp>
      <p:sp>
        <p:nvSpPr>
          <p:cNvPr id="6" name="Titel 1">
            <a:extLst>
              <a:ext uri="{FF2B5EF4-FFF2-40B4-BE49-F238E27FC236}">
                <a16:creationId xmlns:a16="http://schemas.microsoft.com/office/drawing/2014/main" id="{C20C6620-C8F0-F724-36CC-ACA7C9CB4B92}"/>
              </a:ext>
            </a:extLst>
          </p:cNvPr>
          <p:cNvSpPr>
            <a:spLocks noGrp="1"/>
          </p:cNvSpPr>
          <p:nvPr>
            <p:ph type="title"/>
          </p:nvPr>
        </p:nvSpPr>
        <p:spPr>
          <a:xfrm>
            <a:off x="432312" y="525911"/>
            <a:ext cx="2642727" cy="4091678"/>
          </a:xfrm>
        </p:spPr>
        <p:txBody>
          <a:bodyPr anchor="ctr"/>
          <a:lstStyle>
            <a:lvl1pPr>
              <a:defRPr>
                <a:solidFill>
                  <a:schemeClr val="bg1"/>
                </a:solidFill>
              </a:defRPr>
            </a:lvl1pPr>
          </a:lstStyle>
          <a:p>
            <a:r>
              <a:rPr lang="nl-NL" dirty="0"/>
              <a:t>Klik om stijl te bewerken</a:t>
            </a:r>
            <a:endParaRPr lang="nl-BE" dirty="0"/>
          </a:p>
        </p:txBody>
      </p:sp>
      <p:pic>
        <p:nvPicPr>
          <p:cNvPr id="7" name="Afbeelding 6" descr="Afbeelding met clipart, Graphics, creativiteit, ontwerp&#10;&#10;Automatisch gegenereerde beschrijving">
            <a:extLst>
              <a:ext uri="{FF2B5EF4-FFF2-40B4-BE49-F238E27FC236}">
                <a16:creationId xmlns:a16="http://schemas.microsoft.com/office/drawing/2014/main" id="{7CE51C2B-ADE7-7397-D4F3-B6CF721CE027}"/>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618588" y="4589555"/>
            <a:ext cx="458765" cy="528464"/>
          </a:xfrm>
          <a:prstGeom prst="rect">
            <a:avLst/>
          </a:prstGeom>
        </p:spPr>
      </p:pic>
      <p:sp>
        <p:nvSpPr>
          <p:cNvPr id="11" name="Tijdelijke aanduiding voor inhoud 2">
            <a:extLst>
              <a:ext uri="{FF2B5EF4-FFF2-40B4-BE49-F238E27FC236}">
                <a16:creationId xmlns:a16="http://schemas.microsoft.com/office/drawing/2014/main" id="{115F9F4B-9682-F084-A5FC-3351DF106E0C}"/>
              </a:ext>
            </a:extLst>
          </p:cNvPr>
          <p:cNvSpPr>
            <a:spLocks noGrp="1"/>
          </p:cNvSpPr>
          <p:nvPr>
            <p:ph sz="quarter" idx="10"/>
          </p:nvPr>
        </p:nvSpPr>
        <p:spPr>
          <a:xfrm>
            <a:off x="3384717" y="281942"/>
            <a:ext cx="5206220" cy="4579617"/>
          </a:xfrm>
        </p:spPr>
        <p:txBody>
          <a:bodyPr anchor="ct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692793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pic>
        <p:nvPicPr>
          <p:cNvPr id="7" name="Afbeelding 6" descr="Afbeelding met clipart, Graphics, creativiteit, ontwerp&#10;&#10;Automatisch gegenereerde beschrijving">
            <a:extLst>
              <a:ext uri="{FF2B5EF4-FFF2-40B4-BE49-F238E27FC236}">
                <a16:creationId xmlns:a16="http://schemas.microsoft.com/office/drawing/2014/main" id="{7CE51C2B-ADE7-7397-D4F3-B6CF721CE027}"/>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618588" y="4596929"/>
            <a:ext cx="458765" cy="528464"/>
          </a:xfrm>
          <a:prstGeom prst="rect">
            <a:avLst/>
          </a:prstGeom>
        </p:spPr>
      </p:pic>
      <p:sp>
        <p:nvSpPr>
          <p:cNvPr id="10" name="Stroomdiagram: Uitstel 9">
            <a:extLst>
              <a:ext uri="{FF2B5EF4-FFF2-40B4-BE49-F238E27FC236}">
                <a16:creationId xmlns:a16="http://schemas.microsoft.com/office/drawing/2014/main" id="{A5DAEB4C-4F9A-E574-4EEF-0A237B884592}"/>
              </a:ext>
            </a:extLst>
          </p:cNvPr>
          <p:cNvSpPr/>
          <p:nvPr userDrawn="1"/>
        </p:nvSpPr>
        <p:spPr>
          <a:xfrm>
            <a:off x="0" y="0"/>
            <a:ext cx="3266768" cy="51435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a:p>
        </p:txBody>
      </p:sp>
      <p:sp>
        <p:nvSpPr>
          <p:cNvPr id="4" name="Tijdelijke aanduiding voor dianummer 3">
            <a:extLst>
              <a:ext uri="{FF2B5EF4-FFF2-40B4-BE49-F238E27FC236}">
                <a16:creationId xmlns:a16="http://schemas.microsoft.com/office/drawing/2014/main" id="{8DE93EB5-D227-5020-319B-4BE1D3EAFBCC}"/>
              </a:ext>
            </a:extLst>
          </p:cNvPr>
          <p:cNvSpPr>
            <a:spLocks noGrp="1"/>
          </p:cNvSpPr>
          <p:nvPr>
            <p:ph type="sldNum" sz="quarter" idx="11"/>
          </p:nvPr>
        </p:nvSpPr>
        <p:spPr/>
        <p:txBody>
          <a:bodyPr/>
          <a:lstStyle>
            <a:lvl1pPr>
              <a:defRPr>
                <a:solidFill>
                  <a:schemeClr val="tx2"/>
                </a:solidFill>
              </a:defRPr>
            </a:lvl1pPr>
          </a:lstStyle>
          <a:p>
            <a:r>
              <a:rPr lang="nl-BE" dirty="0"/>
              <a:t>&lt;nr.&gt;</a:t>
            </a:r>
          </a:p>
        </p:txBody>
      </p:sp>
      <p:sp>
        <p:nvSpPr>
          <p:cNvPr id="6" name="Titel 1">
            <a:extLst>
              <a:ext uri="{FF2B5EF4-FFF2-40B4-BE49-F238E27FC236}">
                <a16:creationId xmlns:a16="http://schemas.microsoft.com/office/drawing/2014/main" id="{C20C6620-C8F0-F724-36CC-ACA7C9CB4B92}"/>
              </a:ext>
            </a:extLst>
          </p:cNvPr>
          <p:cNvSpPr>
            <a:spLocks noGrp="1"/>
          </p:cNvSpPr>
          <p:nvPr>
            <p:ph type="title"/>
          </p:nvPr>
        </p:nvSpPr>
        <p:spPr>
          <a:xfrm>
            <a:off x="432312" y="525911"/>
            <a:ext cx="2642727" cy="4091678"/>
          </a:xfrm>
        </p:spPr>
        <p:txBody>
          <a:bodyPr anchor="ctr"/>
          <a:lstStyle>
            <a:lvl1pPr>
              <a:defRPr>
                <a:solidFill>
                  <a:schemeClr val="bg1"/>
                </a:solidFill>
              </a:defRPr>
            </a:lvl1pPr>
          </a:lstStyle>
          <a:p>
            <a:r>
              <a:rPr lang="nl-NL" dirty="0"/>
              <a:t>Klik om stijl te bewerken</a:t>
            </a:r>
            <a:endParaRPr lang="nl-BE" dirty="0"/>
          </a:p>
        </p:txBody>
      </p:sp>
      <p:sp>
        <p:nvSpPr>
          <p:cNvPr id="11" name="Tijdelijke aanduiding voor inhoud 2">
            <a:extLst>
              <a:ext uri="{FF2B5EF4-FFF2-40B4-BE49-F238E27FC236}">
                <a16:creationId xmlns:a16="http://schemas.microsoft.com/office/drawing/2014/main" id="{115F9F4B-9682-F084-A5FC-3351DF106E0C}"/>
              </a:ext>
            </a:extLst>
          </p:cNvPr>
          <p:cNvSpPr>
            <a:spLocks noGrp="1"/>
          </p:cNvSpPr>
          <p:nvPr>
            <p:ph sz="quarter" idx="10"/>
          </p:nvPr>
        </p:nvSpPr>
        <p:spPr>
          <a:xfrm>
            <a:off x="3384717" y="281942"/>
            <a:ext cx="5206220" cy="4579617"/>
          </a:xfrm>
        </p:spPr>
        <p:txBody>
          <a:bodyPr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361102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dia leeg 1">
    <p:bg>
      <p:bgPr>
        <a:solidFill>
          <a:schemeClr val="tx1"/>
        </a:solidFill>
        <a:effectLst/>
      </p:bgPr>
    </p:bg>
    <p:spTree>
      <p:nvGrpSpPr>
        <p:cNvPr id="1" name=""/>
        <p:cNvGrpSpPr/>
        <p:nvPr/>
      </p:nvGrpSpPr>
      <p:grpSpPr>
        <a:xfrm>
          <a:off x="0" y="0"/>
          <a:ext cx="0" cy="0"/>
          <a:chOff x="0" y="0"/>
          <a:chExt cx="0" cy="0"/>
        </a:xfrm>
      </p:grpSpPr>
      <p:pic>
        <p:nvPicPr>
          <p:cNvPr id="22" name="Afbeelding 21" descr="Afbeelding met zwart, Graphics, Lettertype, ontwerp&#10;&#10;Automatisch gegenereerde beschrijving">
            <a:extLst>
              <a:ext uri="{FF2B5EF4-FFF2-40B4-BE49-F238E27FC236}">
                <a16:creationId xmlns:a16="http://schemas.microsoft.com/office/drawing/2014/main" id="{07BE880D-C811-D76F-A0AB-A16B58F7DBB7}"/>
              </a:ext>
            </a:extLst>
          </p:cNvPr>
          <p:cNvPicPr>
            <a:picLocks noChangeAspect="1"/>
          </p:cNvPicPr>
          <p:nvPr userDrawn="1"/>
        </p:nvPicPr>
        <p:blipFill>
          <a:blip r:embed="rId2" cstate="print">
            <a:duotone>
              <a:prstClr val="black"/>
              <a:schemeClr val="accent1">
                <a:tint val="45000"/>
                <a:satMod val="400000"/>
              </a:schemeClr>
            </a:duotone>
            <a:alphaModFix amt="20000"/>
            <a:extLst>
              <a:ext uri="{BEBA8EAE-BF5A-486C-A8C5-ECC9F3942E4B}">
                <a14:imgProps xmlns:a14="http://schemas.microsoft.com/office/drawing/2010/main">
                  <a14:imgLayer r:embed="rId3">
                    <a14:imgEffect>
                      <a14:artisticPhotocopy trans="0"/>
                    </a14:imgEffect>
                    <a14:imgEffect>
                      <a14:colorTemperature colorTemp="8444"/>
                    </a14:imgEffect>
                    <a14:imgEffect>
                      <a14:saturation sat="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73735" y="-122165"/>
            <a:ext cx="9491470" cy="5273039"/>
          </a:xfrm>
          <a:prstGeom prst="rect">
            <a:avLst/>
          </a:prstGeom>
        </p:spPr>
      </p:pic>
      <p:sp>
        <p:nvSpPr>
          <p:cNvPr id="2" name="Titel 1">
            <a:extLst>
              <a:ext uri="{FF2B5EF4-FFF2-40B4-BE49-F238E27FC236}">
                <a16:creationId xmlns:a16="http://schemas.microsoft.com/office/drawing/2014/main" id="{7A215E58-D3E1-0498-043B-9A1ED2B3A1D0}"/>
              </a:ext>
            </a:extLst>
          </p:cNvPr>
          <p:cNvSpPr>
            <a:spLocks noGrp="1"/>
          </p:cNvSpPr>
          <p:nvPr>
            <p:ph type="ctrTitle"/>
          </p:nvPr>
        </p:nvSpPr>
        <p:spPr>
          <a:xfrm>
            <a:off x="1069388" y="2162539"/>
            <a:ext cx="7005223" cy="818421"/>
          </a:xfrm>
        </p:spPr>
        <p:txBody>
          <a:bodyPr anchor="b"/>
          <a:lstStyle>
            <a:lvl1pPr algn="ctr">
              <a:defRPr sz="4500">
                <a:solidFill>
                  <a:schemeClr val="bg1"/>
                </a:solidFill>
              </a:defRPr>
            </a:lvl1pPr>
          </a:lstStyle>
          <a:p>
            <a:r>
              <a:rPr lang="nl-NL" dirty="0"/>
              <a:t>Klik om stijl te bewerken</a:t>
            </a:r>
            <a:endParaRPr lang="nl-BE" dirty="0"/>
          </a:p>
        </p:txBody>
      </p:sp>
      <p:sp>
        <p:nvSpPr>
          <p:cNvPr id="3" name="Tijdelijke aanduiding voor tekst 19">
            <a:extLst>
              <a:ext uri="{FF2B5EF4-FFF2-40B4-BE49-F238E27FC236}">
                <a16:creationId xmlns:a16="http://schemas.microsoft.com/office/drawing/2014/main" id="{CFA18772-0A0A-DDB2-FE7A-9FA692120799}"/>
              </a:ext>
            </a:extLst>
          </p:cNvPr>
          <p:cNvSpPr>
            <a:spLocks noGrp="1"/>
          </p:cNvSpPr>
          <p:nvPr>
            <p:ph type="body" sz="quarter" idx="11"/>
          </p:nvPr>
        </p:nvSpPr>
        <p:spPr>
          <a:xfrm>
            <a:off x="4673028" y="3180578"/>
            <a:ext cx="3421856" cy="329804"/>
          </a:xfrm>
        </p:spPr>
        <p:txBody>
          <a:bodyPr>
            <a:normAutofit/>
          </a:bodyPr>
          <a:lstStyle>
            <a:lvl1pPr marL="0" indent="0">
              <a:buNone/>
              <a:defRPr sz="13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p:txBody>
      </p:sp>
    </p:spTree>
    <p:extLst>
      <p:ext uri="{BB962C8B-B14F-4D97-AF65-F5344CB8AC3E}">
        <p14:creationId xmlns:p14="http://schemas.microsoft.com/office/powerpoint/2010/main" val="1265603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dia leeg 2">
    <p:bg>
      <p:bgPr>
        <a:solidFill>
          <a:schemeClr val="tx2"/>
        </a:solidFill>
        <a:effectLst/>
      </p:bgPr>
    </p:bg>
    <p:spTree>
      <p:nvGrpSpPr>
        <p:cNvPr id="1" name=""/>
        <p:cNvGrpSpPr/>
        <p:nvPr/>
      </p:nvGrpSpPr>
      <p:grpSpPr>
        <a:xfrm>
          <a:off x="0" y="0"/>
          <a:ext cx="0" cy="0"/>
          <a:chOff x="0" y="0"/>
          <a:chExt cx="0" cy="0"/>
        </a:xfrm>
      </p:grpSpPr>
      <p:pic>
        <p:nvPicPr>
          <p:cNvPr id="4" name="Afbeelding 3" descr="Afbeelding met zwart, Graphics, Lettertype, ontwerp&#10;&#10;Automatisch gegenereerde beschrijving">
            <a:extLst>
              <a:ext uri="{FF2B5EF4-FFF2-40B4-BE49-F238E27FC236}">
                <a16:creationId xmlns:a16="http://schemas.microsoft.com/office/drawing/2014/main" id="{6D641414-F90C-A6C3-29A6-C0CA51F2C934}"/>
              </a:ext>
            </a:extLst>
          </p:cNvPr>
          <p:cNvPicPr>
            <a:picLocks noChangeAspect="1"/>
          </p:cNvPicPr>
          <p:nvPr userDrawn="1"/>
        </p:nvPicPr>
        <p:blipFill>
          <a:blip r:embed="rId2" cstate="print">
            <a:duotone>
              <a:prstClr val="black"/>
              <a:srgbClr val="D9C3A5">
                <a:tint val="50000"/>
                <a:satMod val="180000"/>
              </a:srgbClr>
            </a:duotone>
            <a:alphaModFix amt="20000"/>
            <a:extLst>
              <a:ext uri="{BEBA8EAE-BF5A-486C-A8C5-ECC9F3942E4B}">
                <a14:imgProps xmlns:a14="http://schemas.microsoft.com/office/drawing/2010/main">
                  <a14:imgLayer r:embed="rId3">
                    <a14:imgEffect>
                      <a14:artisticPhotocopy trans="0"/>
                    </a14:imgEffect>
                    <a14:imgEffect>
                      <a14:colorTemperature colorTemp="8444"/>
                    </a14:imgEffect>
                    <a14:imgEffect>
                      <a14:saturation sat="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73735" y="-123762"/>
            <a:ext cx="9491470" cy="5273039"/>
          </a:xfrm>
          <a:prstGeom prst="rect">
            <a:avLst/>
          </a:prstGeom>
        </p:spPr>
      </p:pic>
      <p:sp>
        <p:nvSpPr>
          <p:cNvPr id="2" name="Titel 1">
            <a:extLst>
              <a:ext uri="{FF2B5EF4-FFF2-40B4-BE49-F238E27FC236}">
                <a16:creationId xmlns:a16="http://schemas.microsoft.com/office/drawing/2014/main" id="{7A215E58-D3E1-0498-043B-9A1ED2B3A1D0}"/>
              </a:ext>
            </a:extLst>
          </p:cNvPr>
          <p:cNvSpPr>
            <a:spLocks noGrp="1"/>
          </p:cNvSpPr>
          <p:nvPr>
            <p:ph type="ctrTitle"/>
          </p:nvPr>
        </p:nvSpPr>
        <p:spPr>
          <a:xfrm>
            <a:off x="1069388" y="2162539"/>
            <a:ext cx="7005223" cy="818421"/>
          </a:xfrm>
        </p:spPr>
        <p:txBody>
          <a:bodyPr anchor="b"/>
          <a:lstStyle>
            <a:lvl1pPr algn="ctr">
              <a:defRPr sz="4500">
                <a:solidFill>
                  <a:schemeClr val="bg1"/>
                </a:solidFill>
              </a:defRPr>
            </a:lvl1pPr>
          </a:lstStyle>
          <a:p>
            <a:r>
              <a:rPr lang="nl-NL" dirty="0"/>
              <a:t>Klik om stijl te bewerken</a:t>
            </a:r>
            <a:endParaRPr lang="nl-BE" dirty="0"/>
          </a:p>
        </p:txBody>
      </p:sp>
      <p:sp>
        <p:nvSpPr>
          <p:cNvPr id="3" name="Tijdelijke aanduiding voor tekst 19">
            <a:extLst>
              <a:ext uri="{FF2B5EF4-FFF2-40B4-BE49-F238E27FC236}">
                <a16:creationId xmlns:a16="http://schemas.microsoft.com/office/drawing/2014/main" id="{AA5D2320-813F-CA17-EC89-5B1894691F3A}"/>
              </a:ext>
            </a:extLst>
          </p:cNvPr>
          <p:cNvSpPr>
            <a:spLocks noGrp="1"/>
          </p:cNvSpPr>
          <p:nvPr>
            <p:ph type="body" sz="quarter" idx="11"/>
          </p:nvPr>
        </p:nvSpPr>
        <p:spPr>
          <a:xfrm>
            <a:off x="4673028" y="3180578"/>
            <a:ext cx="3421856" cy="329804"/>
          </a:xfrm>
        </p:spPr>
        <p:txBody>
          <a:bodyPr>
            <a:normAutofit/>
          </a:bodyPr>
          <a:lstStyle>
            <a:lvl1pPr marL="0" indent="0">
              <a:buNone/>
              <a:defRPr sz="13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p:txBody>
      </p:sp>
    </p:spTree>
    <p:extLst>
      <p:ext uri="{BB962C8B-B14F-4D97-AF65-F5344CB8AC3E}">
        <p14:creationId xmlns:p14="http://schemas.microsoft.com/office/powerpoint/2010/main" val="2662610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inddia 1">
    <p:bg>
      <p:bgPr>
        <a:solidFill>
          <a:schemeClr val="tx1"/>
        </a:solidFill>
        <a:effectLst/>
      </p:bgPr>
    </p:bg>
    <p:spTree>
      <p:nvGrpSpPr>
        <p:cNvPr id="1" name=""/>
        <p:cNvGrpSpPr/>
        <p:nvPr/>
      </p:nvGrpSpPr>
      <p:grpSpPr>
        <a:xfrm>
          <a:off x="0" y="0"/>
          <a:ext cx="0" cy="0"/>
          <a:chOff x="0" y="0"/>
          <a:chExt cx="0" cy="0"/>
        </a:xfrm>
      </p:grpSpPr>
      <p:pic>
        <p:nvPicPr>
          <p:cNvPr id="22" name="Afbeelding 21" descr="Afbeelding met zwart, Graphics, Lettertype, ontwerp&#10;&#10;Automatisch gegenereerde beschrijving">
            <a:extLst>
              <a:ext uri="{FF2B5EF4-FFF2-40B4-BE49-F238E27FC236}">
                <a16:creationId xmlns:a16="http://schemas.microsoft.com/office/drawing/2014/main" id="{07BE880D-C811-D76F-A0AB-A16B58F7DBB7}"/>
              </a:ext>
            </a:extLst>
          </p:cNvPr>
          <p:cNvPicPr>
            <a:picLocks noChangeAspect="1"/>
          </p:cNvPicPr>
          <p:nvPr userDrawn="1"/>
        </p:nvPicPr>
        <p:blipFill>
          <a:blip r:embed="rId2" cstate="print">
            <a:duotone>
              <a:prstClr val="black"/>
              <a:schemeClr val="accent1">
                <a:tint val="45000"/>
                <a:satMod val="400000"/>
              </a:schemeClr>
            </a:duotone>
            <a:alphaModFix amt="20000"/>
            <a:extLst>
              <a:ext uri="{BEBA8EAE-BF5A-486C-A8C5-ECC9F3942E4B}">
                <a14:imgProps xmlns:a14="http://schemas.microsoft.com/office/drawing/2010/main">
                  <a14:imgLayer r:embed="rId3">
                    <a14:imgEffect>
                      <a14:artisticPhotocopy trans="0"/>
                    </a14:imgEffect>
                    <a14:imgEffect>
                      <a14:colorTemperature colorTemp="8444"/>
                    </a14:imgEffect>
                    <a14:imgEffect>
                      <a14:saturation sat="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73735" y="-122165"/>
            <a:ext cx="9491470" cy="5273039"/>
          </a:xfrm>
          <a:prstGeom prst="rect">
            <a:avLst/>
          </a:prstGeom>
        </p:spPr>
      </p:pic>
      <p:pic>
        <p:nvPicPr>
          <p:cNvPr id="5" name="Afbeelding 4" descr="Afbeelding met Graphics, logo, Lettertype, cirkel&#10;&#10;Automatisch gegenereerde beschrijving">
            <a:extLst>
              <a:ext uri="{FF2B5EF4-FFF2-40B4-BE49-F238E27FC236}">
                <a16:creationId xmlns:a16="http://schemas.microsoft.com/office/drawing/2014/main" id="{EC4C0506-31EF-D2A6-B75B-D54F7C2A1F6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4114" y="506569"/>
            <a:ext cx="2068378" cy="2065181"/>
          </a:xfrm>
          <a:prstGeom prst="rect">
            <a:avLst/>
          </a:prstGeom>
        </p:spPr>
      </p:pic>
      <p:sp>
        <p:nvSpPr>
          <p:cNvPr id="7" name="Tijdelijke aanduiding voor afbeelding 6" descr="QR code evaluatie">
            <a:extLst>
              <a:ext uri="{FF2B5EF4-FFF2-40B4-BE49-F238E27FC236}">
                <a16:creationId xmlns:a16="http://schemas.microsoft.com/office/drawing/2014/main" id="{12F755FC-8903-199A-6A16-FF770D9B372E}"/>
              </a:ext>
              <a:ext uri="{C183D7F6-B498-43B3-948B-1728B52AA6E4}">
                <adec:decorative xmlns:adec="http://schemas.microsoft.com/office/drawing/2017/decorative" val="0"/>
              </a:ext>
            </a:extLst>
          </p:cNvPr>
          <p:cNvSpPr>
            <a:spLocks noGrp="1"/>
          </p:cNvSpPr>
          <p:nvPr>
            <p:ph type="pic" sz="quarter" idx="12" hasCustomPrompt="1"/>
          </p:nvPr>
        </p:nvSpPr>
        <p:spPr>
          <a:xfrm>
            <a:off x="3656409" y="2827403"/>
            <a:ext cx="1831181" cy="1828800"/>
          </a:xfrm>
        </p:spPr>
        <p:txBody>
          <a:bodyPr>
            <a:normAutofit/>
          </a:bodyPr>
          <a:lstStyle>
            <a:lvl1pPr>
              <a:defRPr sz="750">
                <a:solidFill>
                  <a:schemeClr val="bg1"/>
                </a:solidFill>
              </a:defRPr>
            </a:lvl1pPr>
          </a:lstStyle>
          <a:p>
            <a:r>
              <a:rPr lang="nl-BE" dirty="0"/>
              <a:t>QR-code evaluatie</a:t>
            </a:r>
          </a:p>
        </p:txBody>
      </p:sp>
      <p:grpSp>
        <p:nvGrpSpPr>
          <p:cNvPr id="19" name="Groep 18">
            <a:extLst>
              <a:ext uri="{FF2B5EF4-FFF2-40B4-BE49-F238E27FC236}">
                <a16:creationId xmlns:a16="http://schemas.microsoft.com/office/drawing/2014/main" id="{E5229C6D-C667-0617-59C5-6D222917FEE5}"/>
              </a:ext>
            </a:extLst>
          </p:cNvPr>
          <p:cNvGrpSpPr/>
          <p:nvPr userDrawn="1"/>
        </p:nvGrpSpPr>
        <p:grpSpPr>
          <a:xfrm>
            <a:off x="5487589" y="2247901"/>
            <a:ext cx="3086141" cy="2566784"/>
            <a:chOff x="7304037" y="2987039"/>
            <a:chExt cx="4127604" cy="3381739"/>
          </a:xfrm>
        </p:grpSpPr>
        <p:pic>
          <p:nvPicPr>
            <p:cNvPr id="17" name="Afbeelding 16" descr="Afbeelding met tekenfilm, bal&#10;&#10;Automatisch gegenereerde beschrijving">
              <a:extLst>
                <a:ext uri="{FF2B5EF4-FFF2-40B4-BE49-F238E27FC236}">
                  <a16:creationId xmlns:a16="http://schemas.microsoft.com/office/drawing/2014/main" id="{6C96121E-830B-4A6F-D930-BC09B7EFD7F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04037" y="2987039"/>
              <a:ext cx="4127604" cy="3381739"/>
            </a:xfrm>
            <a:prstGeom prst="rect">
              <a:avLst/>
            </a:prstGeom>
          </p:spPr>
        </p:pic>
        <p:sp>
          <p:nvSpPr>
            <p:cNvPr id="18" name="Tekstvak 17">
              <a:extLst>
                <a:ext uri="{FF2B5EF4-FFF2-40B4-BE49-F238E27FC236}">
                  <a16:creationId xmlns:a16="http://schemas.microsoft.com/office/drawing/2014/main" id="{122A52C6-B4C5-8FFB-FD65-2462320D9272}"/>
                </a:ext>
              </a:extLst>
            </p:cNvPr>
            <p:cNvSpPr txBox="1"/>
            <p:nvPr userDrawn="1"/>
          </p:nvSpPr>
          <p:spPr>
            <a:xfrm>
              <a:off x="8278499" y="4728707"/>
              <a:ext cx="943771" cy="334534"/>
            </a:xfrm>
            <a:prstGeom prst="rect">
              <a:avLst/>
            </a:prstGeom>
            <a:noFill/>
          </p:spPr>
          <p:txBody>
            <a:bodyPr wrap="none" rtlCol="0">
              <a:spAutoFit/>
            </a:bodyPr>
            <a:lstStyle/>
            <a:p>
              <a:r>
                <a:rPr lang="nl-BE" sz="1050" dirty="0">
                  <a:solidFill>
                    <a:schemeClr val="bg1"/>
                  </a:solidFill>
                </a:rPr>
                <a:t>Feedback</a:t>
              </a:r>
            </a:p>
          </p:txBody>
        </p:sp>
      </p:grpSp>
      <p:sp>
        <p:nvSpPr>
          <p:cNvPr id="20" name="Tekstvak 19">
            <a:extLst>
              <a:ext uri="{FF2B5EF4-FFF2-40B4-BE49-F238E27FC236}">
                <a16:creationId xmlns:a16="http://schemas.microsoft.com/office/drawing/2014/main" id="{E0D2B078-D253-E576-1EFE-84227CB32E88}"/>
              </a:ext>
            </a:extLst>
          </p:cNvPr>
          <p:cNvSpPr txBox="1"/>
          <p:nvPr userDrawn="1"/>
        </p:nvSpPr>
        <p:spPr>
          <a:xfrm>
            <a:off x="2396613" y="789560"/>
            <a:ext cx="6430297" cy="1361911"/>
          </a:xfrm>
          <a:prstGeom prst="rect">
            <a:avLst/>
          </a:prstGeom>
          <a:noFill/>
        </p:spPr>
        <p:txBody>
          <a:bodyPr wrap="square" rtlCol="0">
            <a:spAutoFit/>
          </a:bodyPr>
          <a:lstStyle/>
          <a:p>
            <a:r>
              <a:rPr kumimoji="0" lang="nl-NL" sz="4125" b="0" i="0" u="none" strike="noStrike" kern="1200" cap="none" spc="0" normalizeH="0" baseline="0" noProof="0" dirty="0" err="1">
                <a:ln>
                  <a:noFill/>
                </a:ln>
                <a:solidFill>
                  <a:schemeClr val="bg1"/>
                </a:solidFill>
                <a:effectLst/>
                <a:uLnTx/>
                <a:uFillTx/>
                <a:latin typeface="Corbeau Pro Bd" panose="020B0503060000020004" pitchFamily="34" charset="0"/>
                <a:ea typeface="+mj-ea"/>
                <a:cs typeface="+mj-cs"/>
              </a:rPr>
              <a:t>Powerpoint</a:t>
            </a:r>
            <a:r>
              <a:rPr kumimoji="0" lang="nl-NL" sz="4125" b="0" i="0" u="none" strike="noStrike" kern="1200" cap="none" spc="0" normalizeH="0" baseline="0" noProof="0" dirty="0">
                <a:ln>
                  <a:noFill/>
                </a:ln>
                <a:solidFill>
                  <a:schemeClr val="bg1"/>
                </a:solidFill>
                <a:effectLst/>
                <a:uLnTx/>
                <a:uFillTx/>
                <a:latin typeface="Corbeau Pro Bd" panose="020B0503060000020004" pitchFamily="34" charset="0"/>
                <a:ea typeface="+mj-ea"/>
                <a:cs typeface="+mj-cs"/>
              </a:rPr>
              <a:t> downloaden?</a:t>
            </a:r>
            <a:br>
              <a:rPr kumimoji="0" lang="nl-NL" sz="4125" b="0" i="0" u="none" strike="noStrike" kern="1200" cap="none" spc="0" normalizeH="0" baseline="0" noProof="0" dirty="0">
                <a:ln>
                  <a:noFill/>
                </a:ln>
                <a:solidFill>
                  <a:schemeClr val="bg1"/>
                </a:solidFill>
                <a:effectLst/>
                <a:uLnTx/>
                <a:uFillTx/>
                <a:latin typeface="Corbeau Pro Bd" panose="020B0503060000020004" pitchFamily="34" charset="0"/>
                <a:ea typeface="+mj-ea"/>
                <a:cs typeface="+mj-cs"/>
              </a:rPr>
            </a:br>
            <a:r>
              <a:rPr kumimoji="0" lang="nl-NL" sz="4125" b="0" i="0" u="none" strike="noStrike" kern="1200" cap="none" spc="0" normalizeH="0" baseline="0" noProof="0" dirty="0">
                <a:ln>
                  <a:noFill/>
                </a:ln>
                <a:solidFill>
                  <a:schemeClr val="bg1"/>
                </a:solidFill>
                <a:effectLst/>
                <a:uLnTx/>
                <a:uFillTx/>
                <a:latin typeface="Corbeau Pro Bd" panose="020B0503060000020004" pitchFamily="34" charset="0"/>
                <a:ea typeface="+mj-ea"/>
                <a:cs typeface="+mj-cs"/>
                <a:sym typeface="Wingdings" panose="05000000000000000000" pitchFamily="2" charset="2"/>
              </a:rPr>
              <a:t></a:t>
            </a:r>
            <a:r>
              <a:rPr kumimoji="0" lang="nl-NL" sz="4125" b="0" i="0" u="none" strike="noStrike" kern="1200" cap="none" spc="0" normalizeH="0" baseline="0" noProof="0" dirty="0">
                <a:ln>
                  <a:noFill/>
                </a:ln>
                <a:solidFill>
                  <a:schemeClr val="bg1"/>
                </a:solidFill>
                <a:effectLst/>
                <a:uLnTx/>
                <a:uFillTx/>
                <a:latin typeface="Corbeau Pro Bd" panose="020B0503060000020004" pitchFamily="34" charset="0"/>
                <a:ea typeface="+mj-ea"/>
                <a:cs typeface="+mj-cs"/>
              </a:rPr>
              <a:t> www.comé.be</a:t>
            </a:r>
            <a:endParaRPr lang="nl-BE" sz="4125" dirty="0">
              <a:solidFill>
                <a:schemeClr val="bg1"/>
              </a:solidFill>
            </a:endParaRPr>
          </a:p>
        </p:txBody>
      </p:sp>
      <p:sp>
        <p:nvSpPr>
          <p:cNvPr id="21" name="Tekstvak 20">
            <a:extLst>
              <a:ext uri="{FF2B5EF4-FFF2-40B4-BE49-F238E27FC236}">
                <a16:creationId xmlns:a16="http://schemas.microsoft.com/office/drawing/2014/main" id="{728AE4B1-52F2-CC88-0C4A-CD0716AF8CE8}"/>
              </a:ext>
            </a:extLst>
          </p:cNvPr>
          <p:cNvSpPr txBox="1"/>
          <p:nvPr userDrawn="1"/>
        </p:nvSpPr>
        <p:spPr>
          <a:xfrm>
            <a:off x="3064325" y="2057588"/>
            <a:ext cx="1467465" cy="323165"/>
          </a:xfrm>
          <a:prstGeom prst="rect">
            <a:avLst/>
          </a:prstGeom>
          <a:noFill/>
        </p:spPr>
        <p:txBody>
          <a:bodyPr wrap="square" rtlCol="0">
            <a:spAutoFit/>
          </a:bodyPr>
          <a:lstStyle/>
          <a:p>
            <a:r>
              <a:rPr kumimoji="0" lang="nl-NL" sz="1500" b="0" i="0" u="none" strike="noStrike" kern="1200" cap="none" spc="0" normalizeH="0" baseline="0" noProof="0" dirty="0">
                <a:ln>
                  <a:noFill/>
                </a:ln>
                <a:solidFill>
                  <a:schemeClr val="bg1"/>
                </a:solidFill>
                <a:effectLst/>
                <a:uLnTx/>
                <a:uFillTx/>
                <a:latin typeface="CorbeauCon Pro Med" panose="020B0503060000020004" pitchFamily="34" charset="0"/>
                <a:ea typeface="+mn-ea"/>
                <a:cs typeface="+mn-cs"/>
              </a:rPr>
              <a:t>COME2324</a:t>
            </a:r>
            <a:endParaRPr lang="nl-BE" sz="1050" dirty="0">
              <a:solidFill>
                <a:schemeClr val="bg1"/>
              </a:solidFill>
            </a:endParaRPr>
          </a:p>
        </p:txBody>
      </p:sp>
    </p:spTree>
    <p:extLst>
      <p:ext uri="{BB962C8B-B14F-4D97-AF65-F5344CB8AC3E}">
        <p14:creationId xmlns:p14="http://schemas.microsoft.com/office/powerpoint/2010/main" val="1135251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7" name="Rond enkele hoek rechthoek 6"/>
          <p:cNvSpPr/>
          <p:nvPr userDrawn="1"/>
        </p:nvSpPr>
        <p:spPr>
          <a:xfrm flipH="1">
            <a:off x="323528" y="123478"/>
            <a:ext cx="8496944" cy="576064"/>
          </a:xfrm>
          <a:prstGeom prst="round1Rect">
            <a:avLst>
              <a:gd name="adj" fmla="val 19054"/>
            </a:avLst>
          </a:prstGeom>
          <a:solidFill>
            <a:srgbClr val="009FDF"/>
          </a:solidFill>
          <a:ln>
            <a:solidFill>
              <a:srgbClr val="00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inhoud 2"/>
          <p:cNvSpPr>
            <a:spLocks noGrp="1"/>
          </p:cNvSpPr>
          <p:nvPr>
            <p:ph sz="half" idx="1" hasCustomPrompt="1"/>
          </p:nvPr>
        </p:nvSpPr>
        <p:spPr>
          <a:xfrm>
            <a:off x="467544" y="843559"/>
            <a:ext cx="8208912" cy="35283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inhoud te bewerken</a:t>
            </a:r>
            <a:endParaRPr lang="nl-BE"/>
          </a:p>
        </p:txBody>
      </p:sp>
      <p:sp>
        <p:nvSpPr>
          <p:cNvPr id="17" name="Tijdelijke aanduiding voor dianummer 10"/>
          <p:cNvSpPr>
            <a:spLocks noGrp="1"/>
          </p:cNvSpPr>
          <p:nvPr>
            <p:ph type="sldNum" sz="quarter" idx="4"/>
          </p:nvPr>
        </p:nvSpPr>
        <p:spPr>
          <a:xfrm>
            <a:off x="467544" y="4731990"/>
            <a:ext cx="2133600" cy="274637"/>
          </a:xfrm>
          <a:prstGeom prst="rect">
            <a:avLst/>
          </a:prstGeom>
        </p:spPr>
        <p:txBody>
          <a:bodyPr vert="horz" lIns="91440" tIns="45720" rIns="91440" bIns="45720" rtlCol="0" anchor="ctr"/>
          <a:lstStyle>
            <a:lvl1pPr algn="l">
              <a:defRPr sz="1200">
                <a:solidFill>
                  <a:srgbClr val="009FDF"/>
                </a:solidFill>
              </a:defRPr>
            </a:lvl1pPr>
          </a:lstStyle>
          <a:p>
            <a:fld id="{B1C4FA12-F751-46FB-82E8-89A74C31B5F4}" type="slidenum">
              <a:rPr lang="nl-BE" smtClean="0"/>
              <a:pPr/>
              <a:t>‹nr.›</a:t>
            </a:fld>
            <a:endParaRPr lang="nl-BE"/>
          </a:p>
        </p:txBody>
      </p:sp>
      <p:sp>
        <p:nvSpPr>
          <p:cNvPr id="18" name="Tijdelijke aanduiding voor datum 9"/>
          <p:cNvSpPr>
            <a:spLocks noGrp="1"/>
          </p:cNvSpPr>
          <p:nvPr>
            <p:ph type="dt" sz="half" idx="14"/>
          </p:nvPr>
        </p:nvSpPr>
        <p:spPr>
          <a:xfrm>
            <a:off x="6012160" y="4731990"/>
            <a:ext cx="2133600" cy="274637"/>
          </a:xfrm>
          <a:prstGeom prst="rect">
            <a:avLst/>
          </a:prstGeom>
        </p:spPr>
        <p:txBody>
          <a:bodyPr vert="horz" lIns="91440" tIns="45720" rIns="91440" bIns="45720" rtlCol="0" anchor="ctr"/>
          <a:lstStyle>
            <a:lvl1pPr algn="r">
              <a:defRPr sz="1200">
                <a:solidFill>
                  <a:srgbClr val="003478"/>
                </a:solidFill>
              </a:defRPr>
            </a:lvl1pPr>
          </a:lstStyle>
          <a:p>
            <a:fld id="{DB1D2B5E-3BB3-4869-97E8-BE88AC681C28}" type="datetime1">
              <a:rPr lang="nl-BE" smtClean="0"/>
              <a:t>5/01/2024</a:t>
            </a:fld>
            <a:endParaRPr lang="nl-BE"/>
          </a:p>
        </p:txBody>
      </p:sp>
      <p:sp>
        <p:nvSpPr>
          <p:cNvPr id="2" name="Titel 1"/>
          <p:cNvSpPr>
            <a:spLocks noGrp="1"/>
          </p:cNvSpPr>
          <p:nvPr>
            <p:ph type="title" hasCustomPrompt="1"/>
          </p:nvPr>
        </p:nvSpPr>
        <p:spPr>
          <a:xfrm>
            <a:off x="467544" y="205979"/>
            <a:ext cx="8208912" cy="421555"/>
          </a:xfrm>
        </p:spPr>
        <p:txBody>
          <a:bodyPr>
            <a:noAutofit/>
          </a:bodyPr>
          <a:lstStyle>
            <a:lvl1pPr algn="l">
              <a:defRPr sz="3200">
                <a:solidFill>
                  <a:schemeClr val="bg1"/>
                </a:solidFill>
              </a:defRPr>
            </a:lvl1pPr>
          </a:lstStyle>
          <a:p>
            <a:r>
              <a:rPr lang="nl-NL"/>
              <a:t>Titel van de dia</a:t>
            </a:r>
            <a:endParaRPr lang="nl-B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inddia 2">
    <p:bg>
      <p:bgPr>
        <a:solidFill>
          <a:schemeClr val="tx2"/>
        </a:solidFill>
        <a:effectLst/>
      </p:bgPr>
    </p:bg>
    <p:spTree>
      <p:nvGrpSpPr>
        <p:cNvPr id="1" name=""/>
        <p:cNvGrpSpPr/>
        <p:nvPr/>
      </p:nvGrpSpPr>
      <p:grpSpPr>
        <a:xfrm>
          <a:off x="0" y="0"/>
          <a:ext cx="0" cy="0"/>
          <a:chOff x="0" y="0"/>
          <a:chExt cx="0" cy="0"/>
        </a:xfrm>
      </p:grpSpPr>
      <p:pic>
        <p:nvPicPr>
          <p:cNvPr id="4" name="Afbeelding 3" descr="Afbeelding met zwart, Graphics, Lettertype, ontwerp&#10;&#10;Automatisch gegenereerde beschrijving">
            <a:extLst>
              <a:ext uri="{FF2B5EF4-FFF2-40B4-BE49-F238E27FC236}">
                <a16:creationId xmlns:a16="http://schemas.microsoft.com/office/drawing/2014/main" id="{84438447-88FC-61A0-5BAD-79AF2A5C5C92}"/>
              </a:ext>
            </a:extLst>
          </p:cNvPr>
          <p:cNvPicPr>
            <a:picLocks noChangeAspect="1"/>
          </p:cNvPicPr>
          <p:nvPr userDrawn="1"/>
        </p:nvPicPr>
        <p:blipFill>
          <a:blip r:embed="rId2" cstate="print">
            <a:duotone>
              <a:prstClr val="black"/>
              <a:srgbClr val="D9C3A5">
                <a:tint val="50000"/>
                <a:satMod val="180000"/>
              </a:srgbClr>
            </a:duotone>
            <a:alphaModFix amt="20000"/>
            <a:extLst>
              <a:ext uri="{BEBA8EAE-BF5A-486C-A8C5-ECC9F3942E4B}">
                <a14:imgProps xmlns:a14="http://schemas.microsoft.com/office/drawing/2010/main">
                  <a14:imgLayer r:embed="rId3">
                    <a14:imgEffect>
                      <a14:artisticPhotocopy trans="0"/>
                    </a14:imgEffect>
                    <a14:imgEffect>
                      <a14:colorTemperature colorTemp="8444"/>
                    </a14:imgEffect>
                    <a14:imgEffect>
                      <a14:saturation sat="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73735" y="-161861"/>
            <a:ext cx="9491470" cy="5273039"/>
          </a:xfrm>
          <a:prstGeom prst="rect">
            <a:avLst/>
          </a:prstGeom>
        </p:spPr>
      </p:pic>
      <p:pic>
        <p:nvPicPr>
          <p:cNvPr id="10" name="Afbeelding 9" descr="Afbeelding met Graphics, logo, Lettertype, cirkel&#10;&#10;Automatisch gegenereerde beschrijving">
            <a:extLst>
              <a:ext uri="{FF2B5EF4-FFF2-40B4-BE49-F238E27FC236}">
                <a16:creationId xmlns:a16="http://schemas.microsoft.com/office/drawing/2014/main" id="{1A689CBC-63E9-430F-164F-6884E3D138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4114" y="506569"/>
            <a:ext cx="2068378" cy="2065181"/>
          </a:xfrm>
          <a:prstGeom prst="rect">
            <a:avLst/>
          </a:prstGeom>
        </p:spPr>
      </p:pic>
      <p:sp>
        <p:nvSpPr>
          <p:cNvPr id="12" name="Tijdelijke aanduiding voor afbeelding 6" descr="QR code evaluatie">
            <a:extLst>
              <a:ext uri="{FF2B5EF4-FFF2-40B4-BE49-F238E27FC236}">
                <a16:creationId xmlns:a16="http://schemas.microsoft.com/office/drawing/2014/main" id="{709B75C7-655F-FDD2-F16C-652DF2CA1705}"/>
              </a:ext>
              <a:ext uri="{C183D7F6-B498-43B3-948B-1728B52AA6E4}">
                <adec:decorative xmlns:adec="http://schemas.microsoft.com/office/drawing/2017/decorative" val="0"/>
              </a:ext>
            </a:extLst>
          </p:cNvPr>
          <p:cNvSpPr>
            <a:spLocks noGrp="1"/>
          </p:cNvSpPr>
          <p:nvPr>
            <p:ph type="pic" sz="quarter" idx="12" hasCustomPrompt="1"/>
          </p:nvPr>
        </p:nvSpPr>
        <p:spPr>
          <a:xfrm>
            <a:off x="3656409" y="2827403"/>
            <a:ext cx="1831181" cy="1828800"/>
          </a:xfrm>
        </p:spPr>
        <p:txBody>
          <a:bodyPr>
            <a:normAutofit/>
          </a:bodyPr>
          <a:lstStyle>
            <a:lvl1pPr>
              <a:defRPr sz="750">
                <a:solidFill>
                  <a:schemeClr val="bg1"/>
                </a:solidFill>
              </a:defRPr>
            </a:lvl1pPr>
          </a:lstStyle>
          <a:p>
            <a:r>
              <a:rPr lang="nl-BE" dirty="0"/>
              <a:t>QR-code evaluatie</a:t>
            </a:r>
          </a:p>
        </p:txBody>
      </p:sp>
      <p:grpSp>
        <p:nvGrpSpPr>
          <p:cNvPr id="13" name="Groep 12">
            <a:extLst>
              <a:ext uri="{FF2B5EF4-FFF2-40B4-BE49-F238E27FC236}">
                <a16:creationId xmlns:a16="http://schemas.microsoft.com/office/drawing/2014/main" id="{AA6DB8BD-6171-DFDE-F95E-E6A08E21ABAC}"/>
              </a:ext>
            </a:extLst>
          </p:cNvPr>
          <p:cNvGrpSpPr/>
          <p:nvPr userDrawn="1"/>
        </p:nvGrpSpPr>
        <p:grpSpPr>
          <a:xfrm>
            <a:off x="5487589" y="2247901"/>
            <a:ext cx="3086141" cy="2566784"/>
            <a:chOff x="7304037" y="2987039"/>
            <a:chExt cx="4127604" cy="3381739"/>
          </a:xfrm>
        </p:grpSpPr>
        <p:pic>
          <p:nvPicPr>
            <p:cNvPr id="14" name="Afbeelding 13" descr="Afbeelding met tekenfilm, bal&#10;&#10;Automatisch gegenereerde beschrijving">
              <a:extLst>
                <a:ext uri="{FF2B5EF4-FFF2-40B4-BE49-F238E27FC236}">
                  <a16:creationId xmlns:a16="http://schemas.microsoft.com/office/drawing/2014/main" id="{26633989-686F-8715-BDAC-045BF654DB1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04037" y="2987039"/>
              <a:ext cx="4127604" cy="3381739"/>
            </a:xfrm>
            <a:prstGeom prst="rect">
              <a:avLst/>
            </a:prstGeom>
          </p:spPr>
        </p:pic>
        <p:sp>
          <p:nvSpPr>
            <p:cNvPr id="15" name="Tekstvak 14">
              <a:extLst>
                <a:ext uri="{FF2B5EF4-FFF2-40B4-BE49-F238E27FC236}">
                  <a16:creationId xmlns:a16="http://schemas.microsoft.com/office/drawing/2014/main" id="{4BB6EB99-5AA2-2391-967E-25445D73FF4C}"/>
                </a:ext>
              </a:extLst>
            </p:cNvPr>
            <p:cNvSpPr txBox="1"/>
            <p:nvPr userDrawn="1"/>
          </p:nvSpPr>
          <p:spPr>
            <a:xfrm>
              <a:off x="8278499" y="4728707"/>
              <a:ext cx="943771" cy="334534"/>
            </a:xfrm>
            <a:prstGeom prst="rect">
              <a:avLst/>
            </a:prstGeom>
            <a:noFill/>
          </p:spPr>
          <p:txBody>
            <a:bodyPr wrap="none" rtlCol="0">
              <a:spAutoFit/>
            </a:bodyPr>
            <a:lstStyle/>
            <a:p>
              <a:r>
                <a:rPr lang="nl-BE" sz="1050" dirty="0">
                  <a:solidFill>
                    <a:schemeClr val="bg1"/>
                  </a:solidFill>
                </a:rPr>
                <a:t>Feedback</a:t>
              </a:r>
            </a:p>
          </p:txBody>
        </p:sp>
      </p:grpSp>
      <p:sp>
        <p:nvSpPr>
          <p:cNvPr id="17" name="Tekstvak 16">
            <a:extLst>
              <a:ext uri="{FF2B5EF4-FFF2-40B4-BE49-F238E27FC236}">
                <a16:creationId xmlns:a16="http://schemas.microsoft.com/office/drawing/2014/main" id="{DBDA53A3-CD34-EA1F-95A9-8807C3DC2C08}"/>
              </a:ext>
            </a:extLst>
          </p:cNvPr>
          <p:cNvSpPr txBox="1"/>
          <p:nvPr userDrawn="1"/>
        </p:nvSpPr>
        <p:spPr>
          <a:xfrm>
            <a:off x="2396613" y="789560"/>
            <a:ext cx="6430297" cy="1361911"/>
          </a:xfrm>
          <a:prstGeom prst="rect">
            <a:avLst/>
          </a:prstGeom>
          <a:noFill/>
        </p:spPr>
        <p:txBody>
          <a:bodyPr wrap="square" rtlCol="0">
            <a:spAutoFit/>
          </a:bodyPr>
          <a:lstStyle/>
          <a:p>
            <a:r>
              <a:rPr kumimoji="0" lang="nl-NL" sz="4125" b="0" i="0" u="none" strike="noStrike" kern="1200" cap="none" spc="0" normalizeH="0" baseline="0" noProof="0" dirty="0" err="1">
                <a:ln>
                  <a:noFill/>
                </a:ln>
                <a:solidFill>
                  <a:schemeClr val="bg1"/>
                </a:solidFill>
                <a:effectLst/>
                <a:uLnTx/>
                <a:uFillTx/>
                <a:latin typeface="Corbeau Pro Bd" panose="020B0503060000020004" pitchFamily="34" charset="0"/>
                <a:ea typeface="+mj-ea"/>
                <a:cs typeface="+mj-cs"/>
              </a:rPr>
              <a:t>Powerpoint</a:t>
            </a:r>
            <a:r>
              <a:rPr kumimoji="0" lang="nl-NL" sz="4125" b="0" i="0" u="none" strike="noStrike" kern="1200" cap="none" spc="0" normalizeH="0" baseline="0" noProof="0" dirty="0">
                <a:ln>
                  <a:noFill/>
                </a:ln>
                <a:solidFill>
                  <a:schemeClr val="bg1"/>
                </a:solidFill>
                <a:effectLst/>
                <a:uLnTx/>
                <a:uFillTx/>
                <a:latin typeface="Corbeau Pro Bd" panose="020B0503060000020004" pitchFamily="34" charset="0"/>
                <a:ea typeface="+mj-ea"/>
                <a:cs typeface="+mj-cs"/>
              </a:rPr>
              <a:t> downloaden?</a:t>
            </a:r>
            <a:br>
              <a:rPr kumimoji="0" lang="nl-NL" sz="4125" b="0" i="0" u="none" strike="noStrike" kern="1200" cap="none" spc="0" normalizeH="0" baseline="0" noProof="0" dirty="0">
                <a:ln>
                  <a:noFill/>
                </a:ln>
                <a:solidFill>
                  <a:schemeClr val="bg1"/>
                </a:solidFill>
                <a:effectLst/>
                <a:uLnTx/>
                <a:uFillTx/>
                <a:latin typeface="Corbeau Pro Bd" panose="020B0503060000020004" pitchFamily="34" charset="0"/>
                <a:ea typeface="+mj-ea"/>
                <a:cs typeface="+mj-cs"/>
              </a:rPr>
            </a:br>
            <a:r>
              <a:rPr kumimoji="0" lang="nl-NL" sz="4125" b="0" i="0" u="none" strike="noStrike" kern="1200" cap="none" spc="0" normalizeH="0" baseline="0" noProof="0" dirty="0">
                <a:ln>
                  <a:noFill/>
                </a:ln>
                <a:solidFill>
                  <a:schemeClr val="bg1"/>
                </a:solidFill>
                <a:effectLst/>
                <a:uLnTx/>
                <a:uFillTx/>
                <a:latin typeface="Corbeau Pro Bd" panose="020B0503060000020004" pitchFamily="34" charset="0"/>
                <a:ea typeface="+mj-ea"/>
                <a:cs typeface="+mj-cs"/>
                <a:sym typeface="Wingdings" panose="05000000000000000000" pitchFamily="2" charset="2"/>
              </a:rPr>
              <a:t></a:t>
            </a:r>
            <a:r>
              <a:rPr kumimoji="0" lang="nl-NL" sz="4125" b="0" i="0" u="none" strike="noStrike" kern="1200" cap="none" spc="0" normalizeH="0" baseline="0" noProof="0" dirty="0">
                <a:ln>
                  <a:noFill/>
                </a:ln>
                <a:solidFill>
                  <a:schemeClr val="bg1"/>
                </a:solidFill>
                <a:effectLst/>
                <a:uLnTx/>
                <a:uFillTx/>
                <a:latin typeface="Corbeau Pro Bd" panose="020B0503060000020004" pitchFamily="34" charset="0"/>
                <a:ea typeface="+mj-ea"/>
                <a:cs typeface="+mj-cs"/>
              </a:rPr>
              <a:t> www.comé.be</a:t>
            </a:r>
            <a:endParaRPr lang="nl-BE" sz="4125" dirty="0">
              <a:solidFill>
                <a:schemeClr val="bg1"/>
              </a:solidFill>
            </a:endParaRPr>
          </a:p>
        </p:txBody>
      </p:sp>
      <p:sp>
        <p:nvSpPr>
          <p:cNvPr id="18" name="Tekstvak 17">
            <a:extLst>
              <a:ext uri="{FF2B5EF4-FFF2-40B4-BE49-F238E27FC236}">
                <a16:creationId xmlns:a16="http://schemas.microsoft.com/office/drawing/2014/main" id="{0F50408A-8145-3502-4A34-7CE341BC8959}"/>
              </a:ext>
            </a:extLst>
          </p:cNvPr>
          <p:cNvSpPr txBox="1"/>
          <p:nvPr userDrawn="1"/>
        </p:nvSpPr>
        <p:spPr>
          <a:xfrm>
            <a:off x="3064325" y="2057588"/>
            <a:ext cx="1467465" cy="323165"/>
          </a:xfrm>
          <a:prstGeom prst="rect">
            <a:avLst/>
          </a:prstGeom>
          <a:noFill/>
        </p:spPr>
        <p:txBody>
          <a:bodyPr wrap="square" rtlCol="0">
            <a:spAutoFit/>
          </a:bodyPr>
          <a:lstStyle/>
          <a:p>
            <a:r>
              <a:rPr kumimoji="0" lang="nl-NL" sz="1500" b="0" i="0" u="none" strike="noStrike" kern="1200" cap="none" spc="0" normalizeH="0" baseline="0" noProof="0" dirty="0">
                <a:ln>
                  <a:noFill/>
                </a:ln>
                <a:solidFill>
                  <a:schemeClr val="bg1"/>
                </a:solidFill>
                <a:effectLst/>
                <a:uLnTx/>
                <a:uFillTx/>
                <a:latin typeface="CorbeauCon Pro Med" panose="020B0503060000020004" pitchFamily="34" charset="0"/>
                <a:ea typeface="+mn-ea"/>
                <a:cs typeface="+mn-cs"/>
              </a:rPr>
              <a:t>COME2324</a:t>
            </a:r>
            <a:endParaRPr lang="nl-BE" sz="1050" dirty="0">
              <a:solidFill>
                <a:schemeClr val="bg1"/>
              </a:solidFill>
            </a:endParaRPr>
          </a:p>
        </p:txBody>
      </p:sp>
    </p:spTree>
    <p:extLst>
      <p:ext uri="{BB962C8B-B14F-4D97-AF65-F5344CB8AC3E}">
        <p14:creationId xmlns:p14="http://schemas.microsoft.com/office/powerpoint/2010/main" val="182985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3074" name="Picture 2" descr="C:\Users\user\Desktop\nieuwe huisstijl\powerpoints\logo ACLVB_cmyk.png"/>
          <p:cNvPicPr>
            <a:picLocks noChangeAspect="1" noChangeArrowheads="1"/>
          </p:cNvPicPr>
          <p:nvPr userDrawn="1"/>
        </p:nvPicPr>
        <p:blipFill>
          <a:blip r:embed="rId2" cstate="print"/>
          <a:srcRect/>
          <a:stretch>
            <a:fillRect/>
          </a:stretch>
        </p:blipFill>
        <p:spPr bwMode="auto">
          <a:xfrm>
            <a:off x="7740352" y="3867894"/>
            <a:ext cx="1296144" cy="1204986"/>
          </a:xfrm>
          <a:prstGeom prst="rect">
            <a:avLst/>
          </a:prstGeom>
          <a:noFill/>
        </p:spPr>
      </p:pic>
      <p:pic>
        <p:nvPicPr>
          <p:cNvPr id="8" name="Afbeelding 7" descr="Titelvorm.png"/>
          <p:cNvPicPr>
            <a:picLocks noChangeAspect="1"/>
          </p:cNvPicPr>
          <p:nvPr userDrawn="1"/>
        </p:nvPicPr>
        <p:blipFill>
          <a:blip r:embed="rId3" cstate="print"/>
          <a:stretch>
            <a:fillRect/>
          </a:stretch>
        </p:blipFill>
        <p:spPr>
          <a:xfrm>
            <a:off x="88762" y="123478"/>
            <a:ext cx="8966475" cy="3425669"/>
          </a:xfrm>
          <a:prstGeom prst="rect">
            <a:avLst/>
          </a:prstGeom>
        </p:spPr>
      </p:pic>
      <p:sp>
        <p:nvSpPr>
          <p:cNvPr id="2" name="Titel 1"/>
          <p:cNvSpPr>
            <a:spLocks noGrp="1"/>
          </p:cNvSpPr>
          <p:nvPr>
            <p:ph type="ctrTitle" hasCustomPrompt="1"/>
          </p:nvPr>
        </p:nvSpPr>
        <p:spPr>
          <a:xfrm>
            <a:off x="395536" y="987574"/>
            <a:ext cx="7772400" cy="864096"/>
          </a:xfrm>
        </p:spPr>
        <p:txBody>
          <a:bodyPr/>
          <a:lstStyle>
            <a:lvl1pPr algn="l">
              <a:defRPr>
                <a:solidFill>
                  <a:schemeClr val="bg1"/>
                </a:solidFill>
              </a:defRPr>
            </a:lvl1pPr>
          </a:lstStyle>
          <a:p>
            <a:r>
              <a:rPr lang="nl-NL" dirty="0"/>
              <a:t>Klik om de Titel te bewerken</a:t>
            </a:r>
            <a:endParaRPr lang="nl-BE" dirty="0"/>
          </a:p>
        </p:txBody>
      </p:sp>
      <p:sp>
        <p:nvSpPr>
          <p:cNvPr id="11" name="Tijdelijke aanduiding voor tekst 10"/>
          <p:cNvSpPr>
            <a:spLocks noGrp="1"/>
          </p:cNvSpPr>
          <p:nvPr>
            <p:ph type="body" sz="quarter" idx="16" hasCustomPrompt="1"/>
          </p:nvPr>
        </p:nvSpPr>
        <p:spPr>
          <a:xfrm>
            <a:off x="395288" y="1851670"/>
            <a:ext cx="6408737" cy="503238"/>
          </a:xfrm>
        </p:spPr>
        <p:txBody>
          <a:bodyPr/>
          <a:lstStyle>
            <a:lvl1pPr>
              <a:buNone/>
              <a:defRPr baseline="0">
                <a:solidFill>
                  <a:srgbClr val="003478"/>
                </a:solidFill>
              </a:defRPr>
            </a:lvl1pPr>
          </a:lstStyle>
          <a:p>
            <a:pPr lvl="0"/>
            <a:r>
              <a:rPr lang="nl-NL" dirty="0">
                <a:solidFill>
                  <a:srgbClr val="003478"/>
                </a:solidFill>
              </a:rPr>
              <a:t>Klik om de ondertitel te bewerken</a:t>
            </a:r>
            <a:endParaRPr lang="nl-BE" dirty="0"/>
          </a:p>
        </p:txBody>
      </p:sp>
      <p:sp>
        <p:nvSpPr>
          <p:cNvPr id="14" name="Tijdelijke aanduiding voor datum 9"/>
          <p:cNvSpPr>
            <a:spLocks noGrp="1"/>
          </p:cNvSpPr>
          <p:nvPr>
            <p:ph type="dt" sz="half" idx="2"/>
          </p:nvPr>
        </p:nvSpPr>
        <p:spPr>
          <a:xfrm>
            <a:off x="3590528" y="4731990"/>
            <a:ext cx="2133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fld id="{E20AB9DF-4BDF-40AF-A4E7-1D1912DB8332}" type="datetime1">
              <a:rPr lang="nl-BE" smtClean="0"/>
              <a:t>5/01/2024</a:t>
            </a:fld>
            <a:endParaRPr lang="nl-BE" dirty="0"/>
          </a:p>
        </p:txBody>
      </p:sp>
      <p:sp>
        <p:nvSpPr>
          <p:cNvPr id="10" name="Tekstvak 9"/>
          <p:cNvSpPr txBox="1"/>
          <p:nvPr userDrawn="1"/>
        </p:nvSpPr>
        <p:spPr>
          <a:xfrm>
            <a:off x="4499992" y="4501050"/>
            <a:ext cx="3168352" cy="369332"/>
          </a:xfrm>
          <a:prstGeom prst="rect">
            <a:avLst/>
          </a:prstGeom>
          <a:noFill/>
        </p:spPr>
        <p:txBody>
          <a:bodyPr wrap="square" rtlCol="0">
            <a:spAutoFit/>
          </a:bodyPr>
          <a:lstStyle/>
          <a:p>
            <a:pPr algn="r"/>
            <a:r>
              <a:rPr lang="nl-BE" b="1" i="0" dirty="0">
                <a:solidFill>
                  <a:srgbClr val="009FDF"/>
                </a:solidFill>
              </a:rPr>
              <a:t>Vrije visie,</a:t>
            </a:r>
            <a:r>
              <a:rPr lang="nl-BE" b="1" i="0" baseline="0" dirty="0">
                <a:solidFill>
                  <a:srgbClr val="009FDF"/>
                </a:solidFill>
              </a:rPr>
              <a:t> eigen stem</a:t>
            </a:r>
            <a:endParaRPr lang="nl-BE" b="1" i="0" dirty="0">
              <a:solidFill>
                <a:srgbClr val="009FDF"/>
              </a:solidFill>
            </a:endParaRPr>
          </a:p>
        </p:txBody>
      </p:sp>
    </p:spTree>
    <p:extLst>
      <p:ext uri="{BB962C8B-B14F-4D97-AF65-F5344CB8AC3E}">
        <p14:creationId xmlns:p14="http://schemas.microsoft.com/office/powerpoint/2010/main" val="2086031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oudstafel">
    <p:spTree>
      <p:nvGrpSpPr>
        <p:cNvPr id="1" name=""/>
        <p:cNvGrpSpPr/>
        <p:nvPr/>
      </p:nvGrpSpPr>
      <p:grpSpPr>
        <a:xfrm>
          <a:off x="0" y="0"/>
          <a:ext cx="0" cy="0"/>
          <a:chOff x="0" y="0"/>
          <a:chExt cx="0" cy="0"/>
        </a:xfrm>
      </p:grpSpPr>
      <p:sp>
        <p:nvSpPr>
          <p:cNvPr id="7" name="Rond enkele hoek rechthoek 6"/>
          <p:cNvSpPr/>
          <p:nvPr userDrawn="1"/>
        </p:nvSpPr>
        <p:spPr>
          <a:xfrm flipH="1">
            <a:off x="323528" y="123478"/>
            <a:ext cx="8496944" cy="576064"/>
          </a:xfrm>
          <a:prstGeom prst="round1Rect">
            <a:avLst>
              <a:gd name="adj" fmla="val 19054"/>
            </a:avLst>
          </a:prstGeom>
          <a:solidFill>
            <a:srgbClr val="009FDF"/>
          </a:solidFill>
          <a:ln>
            <a:solidFill>
              <a:srgbClr val="00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hasCustomPrompt="1"/>
          </p:nvPr>
        </p:nvSpPr>
        <p:spPr>
          <a:xfrm>
            <a:off x="467544" y="205979"/>
            <a:ext cx="8208912" cy="421555"/>
          </a:xfrm>
          <a:ln>
            <a:noFill/>
          </a:ln>
        </p:spPr>
        <p:txBody>
          <a:bodyPr>
            <a:noAutofit/>
          </a:bodyPr>
          <a:lstStyle>
            <a:lvl1pPr algn="l">
              <a:defRPr sz="3200">
                <a:solidFill>
                  <a:schemeClr val="bg1"/>
                </a:solidFill>
              </a:defRPr>
            </a:lvl1pPr>
          </a:lstStyle>
          <a:p>
            <a:r>
              <a:rPr lang="nl-NL" dirty="0"/>
              <a:t>Inhoudstafel</a:t>
            </a:r>
            <a:endParaRPr lang="nl-BE" dirty="0"/>
          </a:p>
        </p:txBody>
      </p:sp>
      <p:sp>
        <p:nvSpPr>
          <p:cNvPr id="16" name="Tijdelijke aanduiding voor tekst 15"/>
          <p:cNvSpPr>
            <a:spLocks noGrp="1"/>
          </p:cNvSpPr>
          <p:nvPr>
            <p:ph type="body" sz="quarter" idx="15" hasCustomPrompt="1"/>
          </p:nvPr>
        </p:nvSpPr>
        <p:spPr>
          <a:xfrm>
            <a:off x="467544" y="843558"/>
            <a:ext cx="8208912" cy="3528392"/>
          </a:xfrm>
        </p:spPr>
        <p:txBody>
          <a:bodyPr/>
          <a:lstStyle>
            <a:lvl1pPr>
              <a:defRPr/>
            </a:lvl1pPr>
            <a:lvl2pPr>
              <a:defRPr/>
            </a:lvl2pPr>
            <a:lvl3pPr>
              <a:defRPr/>
            </a:lvl3pPr>
            <a:lvl4pPr>
              <a:defRPr/>
            </a:lvl4pPr>
            <a:lvl5pPr>
              <a:defRPr/>
            </a:lvl5pPr>
          </a:lstStyle>
          <a:p>
            <a:pPr lvl="0"/>
            <a:r>
              <a:rPr lang="nl-NL" dirty="0"/>
              <a:t>Klik om titel toe te voegen</a:t>
            </a:r>
          </a:p>
          <a:p>
            <a:pPr lvl="1"/>
            <a:r>
              <a:rPr lang="nl-NL" dirty="0"/>
              <a:t>2° niveau</a:t>
            </a:r>
          </a:p>
          <a:p>
            <a:pPr lvl="2"/>
            <a:r>
              <a:rPr lang="nl-NL" dirty="0"/>
              <a:t>3° niveau</a:t>
            </a:r>
          </a:p>
          <a:p>
            <a:pPr lvl="3"/>
            <a:r>
              <a:rPr lang="nl-NL" dirty="0"/>
              <a:t>4° niveau</a:t>
            </a:r>
          </a:p>
          <a:p>
            <a:pPr lvl="4"/>
            <a:r>
              <a:rPr lang="nl-NL" dirty="0"/>
              <a:t>5° niveau</a:t>
            </a:r>
            <a:endParaRPr lang="nl-BE" dirty="0"/>
          </a:p>
        </p:txBody>
      </p:sp>
      <p:sp>
        <p:nvSpPr>
          <p:cNvPr id="19" name="Tijdelijke aanduiding voor dianummer 10"/>
          <p:cNvSpPr>
            <a:spLocks noGrp="1"/>
          </p:cNvSpPr>
          <p:nvPr>
            <p:ph type="sldNum" sz="quarter" idx="4"/>
          </p:nvPr>
        </p:nvSpPr>
        <p:spPr>
          <a:xfrm>
            <a:off x="467544" y="4731990"/>
            <a:ext cx="2133600" cy="274637"/>
          </a:xfrm>
          <a:prstGeom prst="rect">
            <a:avLst/>
          </a:prstGeom>
        </p:spPr>
        <p:txBody>
          <a:bodyPr vert="horz" lIns="91440" tIns="45720" rIns="91440" bIns="45720" rtlCol="0" anchor="ctr"/>
          <a:lstStyle>
            <a:lvl1pPr algn="l">
              <a:defRPr sz="1200">
                <a:solidFill>
                  <a:srgbClr val="009FDF"/>
                </a:solidFill>
              </a:defRPr>
            </a:lvl1pPr>
          </a:lstStyle>
          <a:p>
            <a:fld id="{B1C4FA12-F751-46FB-82E8-89A74C31B5F4}" type="slidenum">
              <a:rPr lang="nl-BE" smtClean="0"/>
              <a:pPr/>
              <a:t>‹nr.›</a:t>
            </a:fld>
            <a:endParaRPr lang="nl-BE" dirty="0"/>
          </a:p>
        </p:txBody>
      </p:sp>
      <p:sp>
        <p:nvSpPr>
          <p:cNvPr id="20" name="Tijdelijke aanduiding voor datum 9"/>
          <p:cNvSpPr>
            <a:spLocks noGrp="1"/>
          </p:cNvSpPr>
          <p:nvPr>
            <p:ph type="dt" sz="half" idx="2"/>
          </p:nvPr>
        </p:nvSpPr>
        <p:spPr>
          <a:xfrm>
            <a:off x="6012160" y="4731990"/>
            <a:ext cx="2133600" cy="274637"/>
          </a:xfrm>
          <a:prstGeom prst="rect">
            <a:avLst/>
          </a:prstGeom>
        </p:spPr>
        <p:txBody>
          <a:bodyPr vert="horz" lIns="91440" tIns="45720" rIns="91440" bIns="45720" rtlCol="0" anchor="ctr"/>
          <a:lstStyle>
            <a:lvl1pPr algn="r">
              <a:defRPr sz="1200">
                <a:solidFill>
                  <a:srgbClr val="003478"/>
                </a:solidFill>
              </a:defRPr>
            </a:lvl1pPr>
          </a:lstStyle>
          <a:p>
            <a:fld id="{46B2D41B-AF58-42AD-9736-E2CA8CCC69A5}" type="datetime1">
              <a:rPr lang="nl-BE" smtClean="0"/>
              <a:t>5/01/2024</a:t>
            </a:fld>
            <a:endParaRPr lang="nl-BE" dirty="0"/>
          </a:p>
        </p:txBody>
      </p:sp>
    </p:spTree>
    <p:extLst>
      <p:ext uri="{BB962C8B-B14F-4D97-AF65-F5344CB8AC3E}">
        <p14:creationId xmlns:p14="http://schemas.microsoft.com/office/powerpoint/2010/main" val="3446864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7" name="Rond enkele hoek rechthoek 6"/>
          <p:cNvSpPr/>
          <p:nvPr userDrawn="1"/>
        </p:nvSpPr>
        <p:spPr>
          <a:xfrm flipH="1">
            <a:off x="323528" y="123478"/>
            <a:ext cx="8496944" cy="576064"/>
          </a:xfrm>
          <a:prstGeom prst="round1Rect">
            <a:avLst>
              <a:gd name="adj" fmla="val 19054"/>
            </a:avLst>
          </a:prstGeom>
          <a:solidFill>
            <a:srgbClr val="009FDF"/>
          </a:solidFill>
          <a:ln>
            <a:solidFill>
              <a:srgbClr val="00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inhoud 2"/>
          <p:cNvSpPr>
            <a:spLocks noGrp="1"/>
          </p:cNvSpPr>
          <p:nvPr>
            <p:ph sz="half" idx="1" hasCustomPrompt="1"/>
          </p:nvPr>
        </p:nvSpPr>
        <p:spPr>
          <a:xfrm>
            <a:off x="467544" y="843559"/>
            <a:ext cx="8208912" cy="35283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Klik om inhoud te bewerken</a:t>
            </a:r>
            <a:endParaRPr lang="nl-BE" dirty="0"/>
          </a:p>
        </p:txBody>
      </p:sp>
      <p:sp>
        <p:nvSpPr>
          <p:cNvPr id="17" name="Tijdelijke aanduiding voor dianummer 10"/>
          <p:cNvSpPr>
            <a:spLocks noGrp="1"/>
          </p:cNvSpPr>
          <p:nvPr>
            <p:ph type="sldNum" sz="quarter" idx="4"/>
          </p:nvPr>
        </p:nvSpPr>
        <p:spPr>
          <a:xfrm>
            <a:off x="467544" y="4731990"/>
            <a:ext cx="2133600" cy="274637"/>
          </a:xfrm>
          <a:prstGeom prst="rect">
            <a:avLst/>
          </a:prstGeom>
        </p:spPr>
        <p:txBody>
          <a:bodyPr vert="horz" lIns="91440" tIns="45720" rIns="91440" bIns="45720" rtlCol="0" anchor="ctr"/>
          <a:lstStyle>
            <a:lvl1pPr algn="l">
              <a:defRPr sz="1200">
                <a:solidFill>
                  <a:srgbClr val="009FDF"/>
                </a:solidFill>
              </a:defRPr>
            </a:lvl1pPr>
          </a:lstStyle>
          <a:p>
            <a:fld id="{B1C4FA12-F751-46FB-82E8-89A74C31B5F4}" type="slidenum">
              <a:rPr lang="nl-BE" smtClean="0"/>
              <a:pPr/>
              <a:t>‹nr.›</a:t>
            </a:fld>
            <a:endParaRPr lang="nl-BE" dirty="0"/>
          </a:p>
        </p:txBody>
      </p:sp>
      <p:sp>
        <p:nvSpPr>
          <p:cNvPr id="18" name="Tijdelijke aanduiding voor datum 9"/>
          <p:cNvSpPr>
            <a:spLocks noGrp="1"/>
          </p:cNvSpPr>
          <p:nvPr>
            <p:ph type="dt" sz="half" idx="14"/>
          </p:nvPr>
        </p:nvSpPr>
        <p:spPr>
          <a:xfrm>
            <a:off x="6012160" y="4731990"/>
            <a:ext cx="2133600" cy="274637"/>
          </a:xfrm>
          <a:prstGeom prst="rect">
            <a:avLst/>
          </a:prstGeom>
        </p:spPr>
        <p:txBody>
          <a:bodyPr vert="horz" lIns="91440" tIns="45720" rIns="91440" bIns="45720" rtlCol="0" anchor="ctr"/>
          <a:lstStyle>
            <a:lvl1pPr algn="r">
              <a:defRPr sz="1200">
                <a:solidFill>
                  <a:srgbClr val="003478"/>
                </a:solidFill>
              </a:defRPr>
            </a:lvl1pPr>
          </a:lstStyle>
          <a:p>
            <a:fld id="{A90EFF9C-F236-4030-914B-C6F4A5079D48}" type="datetime1">
              <a:rPr lang="nl-BE" smtClean="0"/>
              <a:t>5/01/2024</a:t>
            </a:fld>
            <a:endParaRPr lang="nl-BE" dirty="0"/>
          </a:p>
        </p:txBody>
      </p:sp>
      <p:sp>
        <p:nvSpPr>
          <p:cNvPr id="2" name="Titel 1"/>
          <p:cNvSpPr>
            <a:spLocks noGrp="1"/>
          </p:cNvSpPr>
          <p:nvPr>
            <p:ph type="title" hasCustomPrompt="1"/>
          </p:nvPr>
        </p:nvSpPr>
        <p:spPr>
          <a:xfrm>
            <a:off x="467544" y="205979"/>
            <a:ext cx="8208912" cy="421555"/>
          </a:xfrm>
        </p:spPr>
        <p:txBody>
          <a:bodyPr>
            <a:noAutofit/>
          </a:bodyPr>
          <a:lstStyle>
            <a:lvl1pPr algn="l">
              <a:defRPr sz="3200">
                <a:solidFill>
                  <a:schemeClr val="bg1"/>
                </a:solidFill>
              </a:defRPr>
            </a:lvl1pPr>
          </a:lstStyle>
          <a:p>
            <a:r>
              <a:rPr lang="nl-NL" dirty="0"/>
              <a:t>Titel van de dia</a:t>
            </a:r>
            <a:endParaRPr lang="nl-BE" dirty="0"/>
          </a:p>
        </p:txBody>
      </p:sp>
    </p:spTree>
    <p:extLst>
      <p:ext uri="{BB962C8B-B14F-4D97-AF65-F5344CB8AC3E}">
        <p14:creationId xmlns:p14="http://schemas.microsoft.com/office/powerpoint/2010/main" val="22342629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8" name="Rond enkele hoek rechthoek 7"/>
          <p:cNvSpPr/>
          <p:nvPr userDrawn="1"/>
        </p:nvSpPr>
        <p:spPr>
          <a:xfrm flipH="1">
            <a:off x="323528" y="123478"/>
            <a:ext cx="8496944" cy="576064"/>
          </a:xfrm>
          <a:prstGeom prst="round1Rect">
            <a:avLst>
              <a:gd name="adj" fmla="val 19054"/>
            </a:avLst>
          </a:prstGeom>
          <a:solidFill>
            <a:srgbClr val="009FDF"/>
          </a:solidFill>
          <a:ln>
            <a:solidFill>
              <a:srgbClr val="00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tekst 2"/>
          <p:cNvSpPr>
            <a:spLocks noGrp="1"/>
          </p:cNvSpPr>
          <p:nvPr>
            <p:ph type="body" idx="1" hasCustomPrompt="1"/>
          </p:nvPr>
        </p:nvSpPr>
        <p:spPr>
          <a:xfrm>
            <a:off x="467544" y="771550"/>
            <a:ext cx="8208912"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ondertitel</a:t>
            </a:r>
          </a:p>
        </p:txBody>
      </p:sp>
      <p:sp>
        <p:nvSpPr>
          <p:cNvPr id="4" name="Tijdelijke aanduiding voor inhoud 3"/>
          <p:cNvSpPr>
            <a:spLocks noGrp="1"/>
          </p:cNvSpPr>
          <p:nvPr>
            <p:ph sz="half" idx="2" hasCustomPrompt="1"/>
          </p:nvPr>
        </p:nvSpPr>
        <p:spPr>
          <a:xfrm>
            <a:off x="467544" y="1347614"/>
            <a:ext cx="8208912" cy="3024336"/>
          </a:xfrm>
        </p:spPr>
        <p:txBody>
          <a:bodyPr/>
          <a:lstStyle>
            <a:lvl1pPr>
              <a:defRPr sz="2400">
                <a:solidFill>
                  <a:srgbClr val="003478"/>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a:t>inhoud</a:t>
            </a:r>
            <a:endParaRPr lang="nl-BE" dirty="0"/>
          </a:p>
        </p:txBody>
      </p:sp>
      <p:sp>
        <p:nvSpPr>
          <p:cNvPr id="2" name="Titel 1"/>
          <p:cNvSpPr>
            <a:spLocks noGrp="1"/>
          </p:cNvSpPr>
          <p:nvPr>
            <p:ph type="title" hasCustomPrompt="1"/>
          </p:nvPr>
        </p:nvSpPr>
        <p:spPr>
          <a:xfrm>
            <a:off x="467544" y="205979"/>
            <a:ext cx="8208912" cy="421555"/>
          </a:xfrm>
        </p:spPr>
        <p:txBody>
          <a:bodyPr>
            <a:noAutofit/>
          </a:bodyPr>
          <a:lstStyle>
            <a:lvl1pPr algn="l">
              <a:defRPr sz="3200">
                <a:solidFill>
                  <a:schemeClr val="bg1"/>
                </a:solidFill>
              </a:defRPr>
            </a:lvl1pPr>
          </a:lstStyle>
          <a:p>
            <a:r>
              <a:rPr lang="nl-NL" dirty="0"/>
              <a:t>Titel van dia</a:t>
            </a:r>
            <a:endParaRPr lang="nl-BE" dirty="0"/>
          </a:p>
        </p:txBody>
      </p:sp>
      <p:sp>
        <p:nvSpPr>
          <p:cNvPr id="19" name="Tijdelijke aanduiding voor dianummer 10"/>
          <p:cNvSpPr>
            <a:spLocks noGrp="1"/>
          </p:cNvSpPr>
          <p:nvPr>
            <p:ph type="sldNum" sz="quarter" idx="14"/>
          </p:nvPr>
        </p:nvSpPr>
        <p:spPr>
          <a:xfrm>
            <a:off x="467544" y="4731990"/>
            <a:ext cx="2133600" cy="274637"/>
          </a:xfrm>
          <a:prstGeom prst="rect">
            <a:avLst/>
          </a:prstGeom>
        </p:spPr>
        <p:txBody>
          <a:bodyPr vert="horz" lIns="91440" tIns="45720" rIns="91440" bIns="45720" rtlCol="0" anchor="ctr"/>
          <a:lstStyle>
            <a:lvl1pPr algn="l">
              <a:defRPr sz="1200">
                <a:solidFill>
                  <a:srgbClr val="009FDF"/>
                </a:solidFill>
              </a:defRPr>
            </a:lvl1pPr>
          </a:lstStyle>
          <a:p>
            <a:fld id="{B1C4FA12-F751-46FB-82E8-89A74C31B5F4}" type="slidenum">
              <a:rPr lang="nl-BE" smtClean="0"/>
              <a:pPr/>
              <a:t>‹nr.›</a:t>
            </a:fld>
            <a:endParaRPr lang="nl-BE" dirty="0"/>
          </a:p>
        </p:txBody>
      </p:sp>
      <p:sp>
        <p:nvSpPr>
          <p:cNvPr id="20" name="Tijdelijke aanduiding voor datum 9"/>
          <p:cNvSpPr>
            <a:spLocks noGrp="1"/>
          </p:cNvSpPr>
          <p:nvPr>
            <p:ph type="dt" sz="half" idx="15"/>
          </p:nvPr>
        </p:nvSpPr>
        <p:spPr>
          <a:xfrm>
            <a:off x="6012160" y="4731990"/>
            <a:ext cx="2133600" cy="274637"/>
          </a:xfrm>
          <a:prstGeom prst="rect">
            <a:avLst/>
          </a:prstGeom>
        </p:spPr>
        <p:txBody>
          <a:bodyPr vert="horz" lIns="91440" tIns="45720" rIns="91440" bIns="45720" rtlCol="0" anchor="ctr"/>
          <a:lstStyle>
            <a:lvl1pPr algn="r">
              <a:defRPr sz="1200">
                <a:solidFill>
                  <a:srgbClr val="003478"/>
                </a:solidFill>
              </a:defRPr>
            </a:lvl1pPr>
          </a:lstStyle>
          <a:p>
            <a:fld id="{87E88F93-5FAA-4DE9-A954-199D6A8B19F5}" type="datetime1">
              <a:rPr lang="nl-BE" smtClean="0"/>
              <a:t>5/01/2024</a:t>
            </a:fld>
            <a:endParaRPr lang="nl-BE" dirty="0"/>
          </a:p>
        </p:txBody>
      </p:sp>
    </p:spTree>
    <p:extLst>
      <p:ext uri="{BB962C8B-B14F-4D97-AF65-F5344CB8AC3E}">
        <p14:creationId xmlns:p14="http://schemas.microsoft.com/office/powerpoint/2010/main" val="1350820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6" name="Rond enkele hoek rechthoek 5"/>
          <p:cNvSpPr/>
          <p:nvPr userDrawn="1"/>
        </p:nvSpPr>
        <p:spPr>
          <a:xfrm flipH="1">
            <a:off x="323528" y="123478"/>
            <a:ext cx="8496944" cy="576064"/>
          </a:xfrm>
          <a:prstGeom prst="round1Rect">
            <a:avLst>
              <a:gd name="adj" fmla="val 19054"/>
            </a:avLst>
          </a:prstGeom>
          <a:solidFill>
            <a:srgbClr val="009FDF"/>
          </a:solidFill>
          <a:ln>
            <a:solidFill>
              <a:srgbClr val="00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hasCustomPrompt="1"/>
          </p:nvPr>
        </p:nvSpPr>
        <p:spPr>
          <a:xfrm>
            <a:off x="467544" y="205979"/>
            <a:ext cx="8136904" cy="421555"/>
          </a:xfrm>
        </p:spPr>
        <p:txBody>
          <a:bodyPr>
            <a:normAutofit/>
          </a:bodyPr>
          <a:lstStyle>
            <a:lvl1pPr algn="l">
              <a:defRPr sz="3200">
                <a:solidFill>
                  <a:schemeClr val="bg1"/>
                </a:solidFill>
              </a:defRPr>
            </a:lvl1pPr>
          </a:lstStyle>
          <a:p>
            <a:r>
              <a:rPr lang="nl-BE" dirty="0"/>
              <a:t>Titel van dia/figuur</a:t>
            </a:r>
          </a:p>
        </p:txBody>
      </p:sp>
      <p:sp>
        <p:nvSpPr>
          <p:cNvPr id="13" name="Tijdelijke aanduiding voor dianummer 10"/>
          <p:cNvSpPr>
            <a:spLocks noGrp="1"/>
          </p:cNvSpPr>
          <p:nvPr>
            <p:ph type="sldNum" sz="quarter" idx="4"/>
          </p:nvPr>
        </p:nvSpPr>
        <p:spPr>
          <a:xfrm>
            <a:off x="467544" y="4731990"/>
            <a:ext cx="2133600" cy="274637"/>
          </a:xfrm>
          <a:prstGeom prst="rect">
            <a:avLst/>
          </a:prstGeom>
        </p:spPr>
        <p:txBody>
          <a:bodyPr vert="horz" lIns="91440" tIns="45720" rIns="91440" bIns="45720" rtlCol="0" anchor="ctr"/>
          <a:lstStyle>
            <a:lvl1pPr algn="l">
              <a:defRPr sz="1200">
                <a:solidFill>
                  <a:srgbClr val="009FDF"/>
                </a:solidFill>
              </a:defRPr>
            </a:lvl1pPr>
          </a:lstStyle>
          <a:p>
            <a:fld id="{B1C4FA12-F751-46FB-82E8-89A74C31B5F4}" type="slidenum">
              <a:rPr lang="nl-BE" smtClean="0"/>
              <a:pPr/>
              <a:t>‹nr.›</a:t>
            </a:fld>
            <a:endParaRPr lang="nl-BE" dirty="0"/>
          </a:p>
        </p:txBody>
      </p:sp>
      <p:sp>
        <p:nvSpPr>
          <p:cNvPr id="14" name="Tijdelijke aanduiding voor datum 9"/>
          <p:cNvSpPr>
            <a:spLocks noGrp="1"/>
          </p:cNvSpPr>
          <p:nvPr>
            <p:ph type="dt" sz="half" idx="2"/>
          </p:nvPr>
        </p:nvSpPr>
        <p:spPr>
          <a:xfrm>
            <a:off x="6012160" y="4731990"/>
            <a:ext cx="2133600" cy="274637"/>
          </a:xfrm>
          <a:prstGeom prst="rect">
            <a:avLst/>
          </a:prstGeom>
        </p:spPr>
        <p:txBody>
          <a:bodyPr vert="horz" lIns="91440" tIns="45720" rIns="91440" bIns="45720" rtlCol="0" anchor="ctr"/>
          <a:lstStyle>
            <a:lvl1pPr algn="r">
              <a:defRPr sz="1200">
                <a:solidFill>
                  <a:srgbClr val="003478"/>
                </a:solidFill>
              </a:defRPr>
            </a:lvl1pPr>
          </a:lstStyle>
          <a:p>
            <a:fld id="{190F949A-5AB8-4C08-9D96-3DE68BB33F78}" type="datetime1">
              <a:rPr lang="nl-BE" smtClean="0"/>
              <a:t>5/01/2024</a:t>
            </a:fld>
            <a:endParaRPr lang="nl-BE" dirty="0"/>
          </a:p>
        </p:txBody>
      </p:sp>
    </p:spTree>
    <p:extLst>
      <p:ext uri="{BB962C8B-B14F-4D97-AF65-F5344CB8AC3E}">
        <p14:creationId xmlns:p14="http://schemas.microsoft.com/office/powerpoint/2010/main" val="33455114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6" name="Tijdelijke aanduiding voor dianummer 10"/>
          <p:cNvSpPr>
            <a:spLocks noGrp="1"/>
          </p:cNvSpPr>
          <p:nvPr>
            <p:ph type="sldNum" sz="quarter" idx="4"/>
          </p:nvPr>
        </p:nvSpPr>
        <p:spPr>
          <a:xfrm>
            <a:off x="467544" y="4731990"/>
            <a:ext cx="2133600" cy="274637"/>
          </a:xfrm>
          <a:prstGeom prst="rect">
            <a:avLst/>
          </a:prstGeom>
        </p:spPr>
        <p:txBody>
          <a:bodyPr vert="horz" lIns="91440" tIns="45720" rIns="91440" bIns="45720" rtlCol="0" anchor="ctr"/>
          <a:lstStyle>
            <a:lvl1pPr algn="l">
              <a:defRPr sz="1200">
                <a:solidFill>
                  <a:srgbClr val="009FDF"/>
                </a:solidFill>
              </a:defRPr>
            </a:lvl1pPr>
          </a:lstStyle>
          <a:p>
            <a:fld id="{B1C4FA12-F751-46FB-82E8-89A74C31B5F4}" type="slidenum">
              <a:rPr lang="nl-BE" smtClean="0"/>
              <a:pPr/>
              <a:t>‹nr.›</a:t>
            </a:fld>
            <a:endParaRPr lang="nl-BE" dirty="0"/>
          </a:p>
        </p:txBody>
      </p:sp>
      <p:sp>
        <p:nvSpPr>
          <p:cNvPr id="7" name="Tijdelijke aanduiding voor datum 9"/>
          <p:cNvSpPr>
            <a:spLocks noGrp="1"/>
          </p:cNvSpPr>
          <p:nvPr>
            <p:ph type="dt" sz="half" idx="2"/>
          </p:nvPr>
        </p:nvSpPr>
        <p:spPr>
          <a:xfrm>
            <a:off x="6012160" y="4731990"/>
            <a:ext cx="2133600" cy="274637"/>
          </a:xfrm>
          <a:prstGeom prst="rect">
            <a:avLst/>
          </a:prstGeom>
        </p:spPr>
        <p:txBody>
          <a:bodyPr vert="horz" lIns="91440" tIns="45720" rIns="91440" bIns="45720" rtlCol="0" anchor="ctr"/>
          <a:lstStyle>
            <a:lvl1pPr algn="r">
              <a:defRPr sz="1200">
                <a:solidFill>
                  <a:srgbClr val="003478"/>
                </a:solidFill>
              </a:defRPr>
            </a:lvl1pPr>
          </a:lstStyle>
          <a:p>
            <a:fld id="{C740A7A9-091D-4C3E-AFCC-166785F8AF8A}" type="datetime1">
              <a:rPr lang="nl-BE" smtClean="0"/>
              <a:t>5/01/2024</a:t>
            </a:fld>
            <a:endParaRPr lang="nl-BE" dirty="0"/>
          </a:p>
        </p:txBody>
      </p:sp>
    </p:spTree>
    <p:extLst>
      <p:ext uri="{BB962C8B-B14F-4D97-AF65-F5344CB8AC3E}">
        <p14:creationId xmlns:p14="http://schemas.microsoft.com/office/powerpoint/2010/main" val="30366993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8" name="Rond enkele hoek rechthoek 7"/>
          <p:cNvSpPr/>
          <p:nvPr userDrawn="1"/>
        </p:nvSpPr>
        <p:spPr>
          <a:xfrm flipH="1">
            <a:off x="323528" y="123478"/>
            <a:ext cx="3528392" cy="432048"/>
          </a:xfrm>
          <a:prstGeom prst="round1Rect">
            <a:avLst>
              <a:gd name="adj" fmla="val 19054"/>
            </a:avLst>
          </a:prstGeom>
          <a:solidFill>
            <a:srgbClr val="009FDF"/>
          </a:solidFill>
          <a:ln>
            <a:solidFill>
              <a:srgbClr val="00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hasCustomPrompt="1"/>
          </p:nvPr>
        </p:nvSpPr>
        <p:spPr>
          <a:xfrm>
            <a:off x="467544" y="195486"/>
            <a:ext cx="3240360" cy="288032"/>
          </a:xfrm>
        </p:spPr>
        <p:txBody>
          <a:bodyPr anchor="ctr">
            <a:noAutofit/>
          </a:bodyPr>
          <a:lstStyle>
            <a:lvl1pPr algn="l">
              <a:defRPr sz="2400" b="1" baseline="0">
                <a:solidFill>
                  <a:schemeClr val="bg1"/>
                </a:solidFill>
              </a:defRPr>
            </a:lvl1pPr>
          </a:lstStyle>
          <a:p>
            <a:r>
              <a:rPr lang="nl-NL" dirty="0"/>
              <a:t>Titel dia</a:t>
            </a:r>
            <a:endParaRPr lang="nl-BE" dirty="0"/>
          </a:p>
        </p:txBody>
      </p:sp>
      <p:sp>
        <p:nvSpPr>
          <p:cNvPr id="3" name="Tijdelijke aanduiding voor inhoud 2"/>
          <p:cNvSpPr>
            <a:spLocks noGrp="1"/>
          </p:cNvSpPr>
          <p:nvPr>
            <p:ph idx="1" hasCustomPrompt="1"/>
          </p:nvPr>
        </p:nvSpPr>
        <p:spPr>
          <a:xfrm>
            <a:off x="3851920" y="204789"/>
            <a:ext cx="4834880" cy="4167161"/>
          </a:xfrm>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Inhoud</a:t>
            </a:r>
          </a:p>
          <a:p>
            <a:pPr lvl="0"/>
            <a:r>
              <a:rPr lang="nl-NL" dirty="0"/>
              <a:t>(afbeelding)</a:t>
            </a:r>
            <a:endParaRPr lang="nl-BE" dirty="0"/>
          </a:p>
        </p:txBody>
      </p:sp>
      <p:sp>
        <p:nvSpPr>
          <p:cNvPr id="4" name="Tijdelijke aanduiding voor tekst 3"/>
          <p:cNvSpPr>
            <a:spLocks noGrp="1"/>
          </p:cNvSpPr>
          <p:nvPr>
            <p:ph type="body" sz="half" idx="2" hasCustomPrompt="1"/>
          </p:nvPr>
        </p:nvSpPr>
        <p:spPr>
          <a:xfrm>
            <a:off x="467544" y="627534"/>
            <a:ext cx="3240360" cy="37444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tekst</a:t>
            </a:r>
          </a:p>
        </p:txBody>
      </p:sp>
      <p:sp>
        <p:nvSpPr>
          <p:cNvPr id="18" name="Tijdelijke aanduiding voor dianummer 10"/>
          <p:cNvSpPr>
            <a:spLocks noGrp="1"/>
          </p:cNvSpPr>
          <p:nvPr>
            <p:ph type="sldNum" sz="quarter" idx="4"/>
          </p:nvPr>
        </p:nvSpPr>
        <p:spPr>
          <a:xfrm>
            <a:off x="467544" y="4731990"/>
            <a:ext cx="2133600" cy="274637"/>
          </a:xfrm>
          <a:prstGeom prst="rect">
            <a:avLst/>
          </a:prstGeom>
        </p:spPr>
        <p:txBody>
          <a:bodyPr vert="horz" lIns="91440" tIns="45720" rIns="91440" bIns="45720" rtlCol="0" anchor="ctr"/>
          <a:lstStyle>
            <a:lvl1pPr algn="l">
              <a:defRPr sz="1200">
                <a:solidFill>
                  <a:srgbClr val="009FDF"/>
                </a:solidFill>
              </a:defRPr>
            </a:lvl1pPr>
          </a:lstStyle>
          <a:p>
            <a:fld id="{B1C4FA12-F751-46FB-82E8-89A74C31B5F4}" type="slidenum">
              <a:rPr lang="nl-BE" smtClean="0"/>
              <a:pPr/>
              <a:t>‹nr.›</a:t>
            </a:fld>
            <a:endParaRPr lang="nl-BE" dirty="0"/>
          </a:p>
        </p:txBody>
      </p:sp>
      <p:sp>
        <p:nvSpPr>
          <p:cNvPr id="19" name="Tijdelijke aanduiding voor datum 9"/>
          <p:cNvSpPr>
            <a:spLocks noGrp="1"/>
          </p:cNvSpPr>
          <p:nvPr>
            <p:ph type="dt" sz="half" idx="15"/>
          </p:nvPr>
        </p:nvSpPr>
        <p:spPr>
          <a:xfrm>
            <a:off x="6012160" y="4731990"/>
            <a:ext cx="2133600" cy="274637"/>
          </a:xfrm>
          <a:prstGeom prst="rect">
            <a:avLst/>
          </a:prstGeom>
        </p:spPr>
        <p:txBody>
          <a:bodyPr vert="horz" lIns="91440" tIns="45720" rIns="91440" bIns="45720" rtlCol="0" anchor="ctr"/>
          <a:lstStyle>
            <a:lvl1pPr algn="r">
              <a:defRPr sz="1200">
                <a:solidFill>
                  <a:srgbClr val="003478"/>
                </a:solidFill>
              </a:defRPr>
            </a:lvl1pPr>
          </a:lstStyle>
          <a:p>
            <a:fld id="{51C7BD08-0523-4B83-A642-FA7ED9DB36F7}" type="datetime1">
              <a:rPr lang="nl-BE" smtClean="0"/>
              <a:t>5/01/2024</a:t>
            </a:fld>
            <a:endParaRPr lang="nl-BE" dirty="0"/>
          </a:p>
        </p:txBody>
      </p:sp>
    </p:spTree>
    <p:extLst>
      <p:ext uri="{BB962C8B-B14F-4D97-AF65-F5344CB8AC3E}">
        <p14:creationId xmlns:p14="http://schemas.microsoft.com/office/powerpoint/2010/main" val="1268949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grpSp>
        <p:nvGrpSpPr>
          <p:cNvPr id="12" name="Groep 11"/>
          <p:cNvGrpSpPr/>
          <p:nvPr userDrawn="1"/>
        </p:nvGrpSpPr>
        <p:grpSpPr>
          <a:xfrm>
            <a:off x="323528" y="195486"/>
            <a:ext cx="8496944" cy="3600400"/>
            <a:chOff x="179512" y="195486"/>
            <a:chExt cx="8784976" cy="3600400"/>
          </a:xfrm>
          <a:solidFill>
            <a:srgbClr val="A3E5FF"/>
          </a:solidFill>
        </p:grpSpPr>
        <p:sp>
          <p:nvSpPr>
            <p:cNvPr id="10" name="Afgeronde rechthoek 9"/>
            <p:cNvSpPr/>
            <p:nvPr userDrawn="1"/>
          </p:nvSpPr>
          <p:spPr>
            <a:xfrm>
              <a:off x="179512" y="195486"/>
              <a:ext cx="8784976" cy="3600400"/>
            </a:xfrm>
            <a:prstGeom prst="roundRect">
              <a:avLst>
                <a:gd name="adj" fmla="val 5401"/>
              </a:avLst>
            </a:prstGeom>
            <a:grpFill/>
            <a:ln>
              <a:solidFill>
                <a:srgbClr val="A3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p:cNvSpPr/>
            <p:nvPr userDrawn="1"/>
          </p:nvSpPr>
          <p:spPr>
            <a:xfrm>
              <a:off x="8604448" y="195486"/>
              <a:ext cx="360040" cy="360040"/>
            </a:xfrm>
            <a:prstGeom prst="rect">
              <a:avLst/>
            </a:prstGeom>
            <a:grpFill/>
            <a:ln>
              <a:solidFill>
                <a:srgbClr val="A3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3" name="Tijdelijke aanduiding voor afbeelding 2"/>
          <p:cNvSpPr>
            <a:spLocks noGrp="1"/>
          </p:cNvSpPr>
          <p:nvPr>
            <p:ph type="pic" idx="1"/>
          </p:nvPr>
        </p:nvSpPr>
        <p:spPr>
          <a:xfrm>
            <a:off x="467544" y="267494"/>
            <a:ext cx="8136904" cy="29762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p:cNvSpPr>
            <a:spLocks noGrp="1"/>
          </p:cNvSpPr>
          <p:nvPr>
            <p:ph type="body" sz="half" idx="2" hasCustomPrompt="1"/>
          </p:nvPr>
        </p:nvSpPr>
        <p:spPr>
          <a:xfrm>
            <a:off x="467544" y="3867894"/>
            <a:ext cx="8136904" cy="490463"/>
          </a:xfrm>
        </p:spPr>
        <p:txBody>
          <a:bodyPr/>
          <a:lstStyle>
            <a:lvl1pPr marL="0" indent="0" algn="l">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Uitleg afbeelding</a:t>
            </a:r>
          </a:p>
        </p:txBody>
      </p:sp>
      <p:sp>
        <p:nvSpPr>
          <p:cNvPr id="2" name="Titel 1"/>
          <p:cNvSpPr>
            <a:spLocks noGrp="1"/>
          </p:cNvSpPr>
          <p:nvPr>
            <p:ph type="title" hasCustomPrompt="1"/>
          </p:nvPr>
        </p:nvSpPr>
        <p:spPr>
          <a:xfrm>
            <a:off x="467544" y="3291830"/>
            <a:ext cx="8136904" cy="425054"/>
          </a:xfrm>
        </p:spPr>
        <p:txBody>
          <a:bodyPr anchor="b"/>
          <a:lstStyle>
            <a:lvl1pPr algn="l">
              <a:defRPr sz="2000" b="1">
                <a:solidFill>
                  <a:srgbClr val="003478"/>
                </a:solidFill>
              </a:defRPr>
            </a:lvl1pPr>
          </a:lstStyle>
          <a:p>
            <a:r>
              <a:rPr lang="nl-NL" dirty="0"/>
              <a:t>Titel van de afbeelding</a:t>
            </a:r>
            <a:endParaRPr lang="nl-BE" dirty="0"/>
          </a:p>
        </p:txBody>
      </p:sp>
      <p:sp>
        <p:nvSpPr>
          <p:cNvPr id="23" name="Tijdelijke aanduiding voor dianummer 10"/>
          <p:cNvSpPr>
            <a:spLocks noGrp="1"/>
          </p:cNvSpPr>
          <p:nvPr>
            <p:ph type="sldNum" sz="quarter" idx="4"/>
          </p:nvPr>
        </p:nvSpPr>
        <p:spPr>
          <a:xfrm>
            <a:off x="467544" y="4731990"/>
            <a:ext cx="2133600" cy="274637"/>
          </a:xfrm>
          <a:prstGeom prst="rect">
            <a:avLst/>
          </a:prstGeom>
        </p:spPr>
        <p:txBody>
          <a:bodyPr vert="horz" lIns="91440" tIns="45720" rIns="91440" bIns="45720" rtlCol="0" anchor="ctr"/>
          <a:lstStyle>
            <a:lvl1pPr algn="l">
              <a:defRPr sz="1200">
                <a:solidFill>
                  <a:srgbClr val="009FDF"/>
                </a:solidFill>
              </a:defRPr>
            </a:lvl1pPr>
          </a:lstStyle>
          <a:p>
            <a:fld id="{B1C4FA12-F751-46FB-82E8-89A74C31B5F4}" type="slidenum">
              <a:rPr lang="nl-BE" smtClean="0"/>
              <a:pPr/>
              <a:t>‹nr.›</a:t>
            </a:fld>
            <a:endParaRPr lang="nl-BE" dirty="0"/>
          </a:p>
        </p:txBody>
      </p:sp>
      <p:sp>
        <p:nvSpPr>
          <p:cNvPr id="24" name="Tijdelijke aanduiding voor datum 9"/>
          <p:cNvSpPr>
            <a:spLocks noGrp="1"/>
          </p:cNvSpPr>
          <p:nvPr>
            <p:ph type="dt" sz="half" idx="16"/>
          </p:nvPr>
        </p:nvSpPr>
        <p:spPr>
          <a:xfrm>
            <a:off x="6012160" y="4731990"/>
            <a:ext cx="2133600" cy="274637"/>
          </a:xfrm>
          <a:prstGeom prst="rect">
            <a:avLst/>
          </a:prstGeom>
        </p:spPr>
        <p:txBody>
          <a:bodyPr vert="horz" lIns="91440" tIns="45720" rIns="91440" bIns="45720" rtlCol="0" anchor="ctr"/>
          <a:lstStyle>
            <a:lvl1pPr algn="r">
              <a:defRPr sz="1200">
                <a:solidFill>
                  <a:srgbClr val="003478"/>
                </a:solidFill>
              </a:defRPr>
            </a:lvl1pPr>
          </a:lstStyle>
          <a:p>
            <a:fld id="{84261176-06C8-4BD9-834F-30C76B4115FB}" type="datetime1">
              <a:rPr lang="nl-BE" smtClean="0"/>
              <a:t>5/01/2024</a:t>
            </a:fld>
            <a:endParaRPr lang="nl-BE" dirty="0"/>
          </a:p>
        </p:txBody>
      </p:sp>
    </p:spTree>
    <p:extLst>
      <p:ext uri="{BB962C8B-B14F-4D97-AF65-F5344CB8AC3E}">
        <p14:creationId xmlns:p14="http://schemas.microsoft.com/office/powerpoint/2010/main" val="259182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8" name="Rond enkele hoek rechthoek 7"/>
          <p:cNvSpPr/>
          <p:nvPr userDrawn="1"/>
        </p:nvSpPr>
        <p:spPr>
          <a:xfrm flipH="1">
            <a:off x="323528" y="123478"/>
            <a:ext cx="8496944" cy="576064"/>
          </a:xfrm>
          <a:prstGeom prst="round1Rect">
            <a:avLst>
              <a:gd name="adj" fmla="val 19054"/>
            </a:avLst>
          </a:prstGeom>
          <a:solidFill>
            <a:srgbClr val="009FDF"/>
          </a:solidFill>
          <a:ln>
            <a:solidFill>
              <a:srgbClr val="00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tekst 2"/>
          <p:cNvSpPr>
            <a:spLocks noGrp="1"/>
          </p:cNvSpPr>
          <p:nvPr>
            <p:ph type="body" idx="1" hasCustomPrompt="1"/>
          </p:nvPr>
        </p:nvSpPr>
        <p:spPr>
          <a:xfrm>
            <a:off x="467544" y="771550"/>
            <a:ext cx="8208912"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ondertitel</a:t>
            </a:r>
          </a:p>
        </p:txBody>
      </p:sp>
      <p:sp>
        <p:nvSpPr>
          <p:cNvPr id="4" name="Tijdelijke aanduiding voor inhoud 3"/>
          <p:cNvSpPr>
            <a:spLocks noGrp="1"/>
          </p:cNvSpPr>
          <p:nvPr>
            <p:ph sz="half" idx="2" hasCustomPrompt="1"/>
          </p:nvPr>
        </p:nvSpPr>
        <p:spPr>
          <a:xfrm>
            <a:off x="467544" y="1347614"/>
            <a:ext cx="8208912" cy="3024336"/>
          </a:xfrm>
        </p:spPr>
        <p:txBody>
          <a:bodyPr/>
          <a:lstStyle>
            <a:lvl1pPr>
              <a:defRPr sz="2400">
                <a:solidFill>
                  <a:srgbClr val="003478"/>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inhoud</a:t>
            </a:r>
            <a:endParaRPr lang="nl-BE"/>
          </a:p>
        </p:txBody>
      </p:sp>
      <p:sp>
        <p:nvSpPr>
          <p:cNvPr id="2" name="Titel 1"/>
          <p:cNvSpPr>
            <a:spLocks noGrp="1"/>
          </p:cNvSpPr>
          <p:nvPr>
            <p:ph type="title" hasCustomPrompt="1"/>
          </p:nvPr>
        </p:nvSpPr>
        <p:spPr>
          <a:xfrm>
            <a:off x="467544" y="205979"/>
            <a:ext cx="8208912" cy="421555"/>
          </a:xfrm>
        </p:spPr>
        <p:txBody>
          <a:bodyPr>
            <a:noAutofit/>
          </a:bodyPr>
          <a:lstStyle>
            <a:lvl1pPr algn="l">
              <a:defRPr sz="3200">
                <a:solidFill>
                  <a:schemeClr val="bg1"/>
                </a:solidFill>
              </a:defRPr>
            </a:lvl1pPr>
          </a:lstStyle>
          <a:p>
            <a:r>
              <a:rPr lang="nl-NL"/>
              <a:t>Titel van dia</a:t>
            </a:r>
            <a:endParaRPr lang="nl-BE"/>
          </a:p>
        </p:txBody>
      </p:sp>
      <p:sp>
        <p:nvSpPr>
          <p:cNvPr id="19" name="Tijdelijke aanduiding voor dianummer 10"/>
          <p:cNvSpPr>
            <a:spLocks noGrp="1"/>
          </p:cNvSpPr>
          <p:nvPr>
            <p:ph type="sldNum" sz="quarter" idx="14"/>
          </p:nvPr>
        </p:nvSpPr>
        <p:spPr>
          <a:xfrm>
            <a:off x="467544" y="4731990"/>
            <a:ext cx="2133600" cy="274637"/>
          </a:xfrm>
          <a:prstGeom prst="rect">
            <a:avLst/>
          </a:prstGeom>
        </p:spPr>
        <p:txBody>
          <a:bodyPr vert="horz" lIns="91440" tIns="45720" rIns="91440" bIns="45720" rtlCol="0" anchor="ctr"/>
          <a:lstStyle>
            <a:lvl1pPr algn="l">
              <a:defRPr sz="1200">
                <a:solidFill>
                  <a:srgbClr val="009FDF"/>
                </a:solidFill>
              </a:defRPr>
            </a:lvl1pPr>
          </a:lstStyle>
          <a:p>
            <a:fld id="{B1C4FA12-F751-46FB-82E8-89A74C31B5F4}" type="slidenum">
              <a:rPr lang="nl-BE" smtClean="0"/>
              <a:pPr/>
              <a:t>‹nr.›</a:t>
            </a:fld>
            <a:endParaRPr lang="nl-BE"/>
          </a:p>
        </p:txBody>
      </p:sp>
      <p:sp>
        <p:nvSpPr>
          <p:cNvPr id="20" name="Tijdelijke aanduiding voor datum 9"/>
          <p:cNvSpPr>
            <a:spLocks noGrp="1"/>
          </p:cNvSpPr>
          <p:nvPr>
            <p:ph type="dt" sz="half" idx="15"/>
          </p:nvPr>
        </p:nvSpPr>
        <p:spPr>
          <a:xfrm>
            <a:off x="6012160" y="4731990"/>
            <a:ext cx="2133600" cy="274637"/>
          </a:xfrm>
          <a:prstGeom prst="rect">
            <a:avLst/>
          </a:prstGeom>
        </p:spPr>
        <p:txBody>
          <a:bodyPr vert="horz" lIns="91440" tIns="45720" rIns="91440" bIns="45720" rtlCol="0" anchor="ctr"/>
          <a:lstStyle>
            <a:lvl1pPr algn="r">
              <a:defRPr sz="1200">
                <a:solidFill>
                  <a:srgbClr val="003478"/>
                </a:solidFill>
              </a:defRPr>
            </a:lvl1pPr>
          </a:lstStyle>
          <a:p>
            <a:fld id="{E83E3A51-7833-4C77-915D-0C429F03B310}" type="datetime1">
              <a:rPr lang="nl-BE" smtClean="0"/>
              <a:t>5/01/2024</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6" name="Rond enkele hoek rechthoek 5"/>
          <p:cNvSpPr/>
          <p:nvPr userDrawn="1"/>
        </p:nvSpPr>
        <p:spPr>
          <a:xfrm flipH="1">
            <a:off x="323528" y="123478"/>
            <a:ext cx="8496944" cy="576064"/>
          </a:xfrm>
          <a:prstGeom prst="round1Rect">
            <a:avLst>
              <a:gd name="adj" fmla="val 19054"/>
            </a:avLst>
          </a:prstGeom>
          <a:solidFill>
            <a:srgbClr val="009FDF"/>
          </a:solidFill>
          <a:ln>
            <a:solidFill>
              <a:srgbClr val="00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hasCustomPrompt="1"/>
          </p:nvPr>
        </p:nvSpPr>
        <p:spPr>
          <a:xfrm>
            <a:off x="467544" y="205979"/>
            <a:ext cx="8136904" cy="421555"/>
          </a:xfrm>
        </p:spPr>
        <p:txBody>
          <a:bodyPr>
            <a:normAutofit/>
          </a:bodyPr>
          <a:lstStyle>
            <a:lvl1pPr algn="l">
              <a:defRPr sz="3200">
                <a:solidFill>
                  <a:schemeClr val="bg1"/>
                </a:solidFill>
              </a:defRPr>
            </a:lvl1pPr>
          </a:lstStyle>
          <a:p>
            <a:r>
              <a:rPr lang="nl-BE"/>
              <a:t>Titel van dia/figuur</a:t>
            </a:r>
          </a:p>
        </p:txBody>
      </p:sp>
      <p:sp>
        <p:nvSpPr>
          <p:cNvPr id="13" name="Tijdelijke aanduiding voor dianummer 10"/>
          <p:cNvSpPr>
            <a:spLocks noGrp="1"/>
          </p:cNvSpPr>
          <p:nvPr>
            <p:ph type="sldNum" sz="quarter" idx="4"/>
          </p:nvPr>
        </p:nvSpPr>
        <p:spPr>
          <a:xfrm>
            <a:off x="467544" y="4731990"/>
            <a:ext cx="2133600" cy="274637"/>
          </a:xfrm>
          <a:prstGeom prst="rect">
            <a:avLst/>
          </a:prstGeom>
        </p:spPr>
        <p:txBody>
          <a:bodyPr vert="horz" lIns="91440" tIns="45720" rIns="91440" bIns="45720" rtlCol="0" anchor="ctr"/>
          <a:lstStyle>
            <a:lvl1pPr algn="l">
              <a:defRPr sz="1200">
                <a:solidFill>
                  <a:srgbClr val="009FDF"/>
                </a:solidFill>
              </a:defRPr>
            </a:lvl1pPr>
          </a:lstStyle>
          <a:p>
            <a:fld id="{B1C4FA12-F751-46FB-82E8-89A74C31B5F4}" type="slidenum">
              <a:rPr lang="nl-BE" smtClean="0"/>
              <a:pPr/>
              <a:t>‹nr.›</a:t>
            </a:fld>
            <a:endParaRPr lang="nl-BE"/>
          </a:p>
        </p:txBody>
      </p:sp>
      <p:sp>
        <p:nvSpPr>
          <p:cNvPr id="14" name="Tijdelijke aanduiding voor datum 9"/>
          <p:cNvSpPr>
            <a:spLocks noGrp="1"/>
          </p:cNvSpPr>
          <p:nvPr>
            <p:ph type="dt" sz="half" idx="2"/>
          </p:nvPr>
        </p:nvSpPr>
        <p:spPr>
          <a:xfrm>
            <a:off x="6012160" y="4731990"/>
            <a:ext cx="2133600" cy="274637"/>
          </a:xfrm>
          <a:prstGeom prst="rect">
            <a:avLst/>
          </a:prstGeom>
        </p:spPr>
        <p:txBody>
          <a:bodyPr vert="horz" lIns="91440" tIns="45720" rIns="91440" bIns="45720" rtlCol="0" anchor="ctr"/>
          <a:lstStyle>
            <a:lvl1pPr algn="r">
              <a:defRPr sz="1200">
                <a:solidFill>
                  <a:srgbClr val="003478"/>
                </a:solidFill>
              </a:defRPr>
            </a:lvl1pPr>
          </a:lstStyle>
          <a:p>
            <a:fld id="{15E22532-8FD0-40AA-BD91-B7159B86FE1D}" type="datetime1">
              <a:rPr lang="nl-BE" smtClean="0"/>
              <a:t>5/01/2024</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6" name="Tijdelijke aanduiding voor dianummer 10"/>
          <p:cNvSpPr>
            <a:spLocks noGrp="1"/>
          </p:cNvSpPr>
          <p:nvPr>
            <p:ph type="sldNum" sz="quarter" idx="4"/>
          </p:nvPr>
        </p:nvSpPr>
        <p:spPr>
          <a:xfrm>
            <a:off x="467544" y="4731990"/>
            <a:ext cx="2133600" cy="274637"/>
          </a:xfrm>
          <a:prstGeom prst="rect">
            <a:avLst/>
          </a:prstGeom>
        </p:spPr>
        <p:txBody>
          <a:bodyPr vert="horz" lIns="91440" tIns="45720" rIns="91440" bIns="45720" rtlCol="0" anchor="ctr"/>
          <a:lstStyle>
            <a:lvl1pPr algn="l">
              <a:defRPr sz="1200">
                <a:solidFill>
                  <a:srgbClr val="009FDF"/>
                </a:solidFill>
              </a:defRPr>
            </a:lvl1pPr>
          </a:lstStyle>
          <a:p>
            <a:fld id="{B1C4FA12-F751-46FB-82E8-89A74C31B5F4}" type="slidenum">
              <a:rPr lang="nl-BE" smtClean="0"/>
              <a:pPr/>
              <a:t>‹nr.›</a:t>
            </a:fld>
            <a:endParaRPr lang="nl-BE"/>
          </a:p>
        </p:txBody>
      </p:sp>
      <p:sp>
        <p:nvSpPr>
          <p:cNvPr id="7" name="Tijdelijke aanduiding voor datum 9"/>
          <p:cNvSpPr>
            <a:spLocks noGrp="1"/>
          </p:cNvSpPr>
          <p:nvPr>
            <p:ph type="dt" sz="half" idx="2"/>
          </p:nvPr>
        </p:nvSpPr>
        <p:spPr>
          <a:xfrm>
            <a:off x="6012160" y="4731990"/>
            <a:ext cx="2133600" cy="274637"/>
          </a:xfrm>
          <a:prstGeom prst="rect">
            <a:avLst/>
          </a:prstGeom>
        </p:spPr>
        <p:txBody>
          <a:bodyPr vert="horz" lIns="91440" tIns="45720" rIns="91440" bIns="45720" rtlCol="0" anchor="ctr"/>
          <a:lstStyle>
            <a:lvl1pPr algn="r">
              <a:defRPr sz="1200">
                <a:solidFill>
                  <a:srgbClr val="003478"/>
                </a:solidFill>
              </a:defRPr>
            </a:lvl1pPr>
          </a:lstStyle>
          <a:p>
            <a:fld id="{7070F35F-6536-4F32-A5B1-62F8DE7848D2}" type="datetime1">
              <a:rPr lang="nl-BE" smtClean="0"/>
              <a:t>5/01/2024</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8" name="Rond enkele hoek rechthoek 7"/>
          <p:cNvSpPr/>
          <p:nvPr userDrawn="1"/>
        </p:nvSpPr>
        <p:spPr>
          <a:xfrm flipH="1">
            <a:off x="323528" y="123478"/>
            <a:ext cx="3528392" cy="432048"/>
          </a:xfrm>
          <a:prstGeom prst="round1Rect">
            <a:avLst>
              <a:gd name="adj" fmla="val 19054"/>
            </a:avLst>
          </a:prstGeom>
          <a:solidFill>
            <a:srgbClr val="009FDF"/>
          </a:solidFill>
          <a:ln>
            <a:solidFill>
              <a:srgbClr val="009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hasCustomPrompt="1"/>
          </p:nvPr>
        </p:nvSpPr>
        <p:spPr>
          <a:xfrm>
            <a:off x="467544" y="195486"/>
            <a:ext cx="3240360" cy="288032"/>
          </a:xfrm>
        </p:spPr>
        <p:txBody>
          <a:bodyPr anchor="ctr">
            <a:noAutofit/>
          </a:bodyPr>
          <a:lstStyle>
            <a:lvl1pPr algn="l">
              <a:defRPr sz="2400" b="1" baseline="0">
                <a:solidFill>
                  <a:schemeClr val="bg1"/>
                </a:solidFill>
              </a:defRPr>
            </a:lvl1pPr>
          </a:lstStyle>
          <a:p>
            <a:r>
              <a:rPr lang="nl-NL"/>
              <a:t>Titel dia</a:t>
            </a:r>
            <a:endParaRPr lang="nl-BE"/>
          </a:p>
        </p:txBody>
      </p:sp>
      <p:sp>
        <p:nvSpPr>
          <p:cNvPr id="3" name="Tijdelijke aanduiding voor inhoud 2"/>
          <p:cNvSpPr>
            <a:spLocks noGrp="1"/>
          </p:cNvSpPr>
          <p:nvPr>
            <p:ph idx="1" hasCustomPrompt="1"/>
          </p:nvPr>
        </p:nvSpPr>
        <p:spPr>
          <a:xfrm>
            <a:off x="3851920" y="204789"/>
            <a:ext cx="4834880" cy="4167161"/>
          </a:xfrm>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Inhoud</a:t>
            </a:r>
          </a:p>
          <a:p>
            <a:pPr lvl="0"/>
            <a:r>
              <a:rPr lang="nl-NL"/>
              <a:t>(afbeelding)</a:t>
            </a:r>
            <a:endParaRPr lang="nl-BE"/>
          </a:p>
        </p:txBody>
      </p:sp>
      <p:sp>
        <p:nvSpPr>
          <p:cNvPr id="4" name="Tijdelijke aanduiding voor tekst 3"/>
          <p:cNvSpPr>
            <a:spLocks noGrp="1"/>
          </p:cNvSpPr>
          <p:nvPr>
            <p:ph type="body" sz="half" idx="2" hasCustomPrompt="1"/>
          </p:nvPr>
        </p:nvSpPr>
        <p:spPr>
          <a:xfrm>
            <a:off x="467544" y="627534"/>
            <a:ext cx="3240360" cy="37444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a:t>
            </a:r>
          </a:p>
        </p:txBody>
      </p:sp>
      <p:sp>
        <p:nvSpPr>
          <p:cNvPr id="18" name="Tijdelijke aanduiding voor dianummer 10"/>
          <p:cNvSpPr>
            <a:spLocks noGrp="1"/>
          </p:cNvSpPr>
          <p:nvPr>
            <p:ph type="sldNum" sz="quarter" idx="4"/>
          </p:nvPr>
        </p:nvSpPr>
        <p:spPr>
          <a:xfrm>
            <a:off x="467544" y="4731990"/>
            <a:ext cx="2133600" cy="274637"/>
          </a:xfrm>
          <a:prstGeom prst="rect">
            <a:avLst/>
          </a:prstGeom>
        </p:spPr>
        <p:txBody>
          <a:bodyPr vert="horz" lIns="91440" tIns="45720" rIns="91440" bIns="45720" rtlCol="0" anchor="ctr"/>
          <a:lstStyle>
            <a:lvl1pPr algn="l">
              <a:defRPr sz="1200">
                <a:solidFill>
                  <a:srgbClr val="009FDF"/>
                </a:solidFill>
              </a:defRPr>
            </a:lvl1pPr>
          </a:lstStyle>
          <a:p>
            <a:fld id="{B1C4FA12-F751-46FB-82E8-89A74C31B5F4}" type="slidenum">
              <a:rPr lang="nl-BE" smtClean="0"/>
              <a:pPr/>
              <a:t>‹nr.›</a:t>
            </a:fld>
            <a:endParaRPr lang="nl-BE"/>
          </a:p>
        </p:txBody>
      </p:sp>
      <p:sp>
        <p:nvSpPr>
          <p:cNvPr id="19" name="Tijdelijke aanduiding voor datum 9"/>
          <p:cNvSpPr>
            <a:spLocks noGrp="1"/>
          </p:cNvSpPr>
          <p:nvPr>
            <p:ph type="dt" sz="half" idx="15"/>
          </p:nvPr>
        </p:nvSpPr>
        <p:spPr>
          <a:xfrm>
            <a:off x="6012160" y="4731990"/>
            <a:ext cx="2133600" cy="274637"/>
          </a:xfrm>
          <a:prstGeom prst="rect">
            <a:avLst/>
          </a:prstGeom>
        </p:spPr>
        <p:txBody>
          <a:bodyPr vert="horz" lIns="91440" tIns="45720" rIns="91440" bIns="45720" rtlCol="0" anchor="ctr"/>
          <a:lstStyle>
            <a:lvl1pPr algn="r">
              <a:defRPr sz="1200">
                <a:solidFill>
                  <a:srgbClr val="003478"/>
                </a:solidFill>
              </a:defRPr>
            </a:lvl1pPr>
          </a:lstStyle>
          <a:p>
            <a:fld id="{0142DF4E-B9CC-420F-A35D-2F9A8FF9B041}" type="datetime1">
              <a:rPr lang="nl-BE" smtClean="0"/>
              <a:t>5/01/2024</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grpSp>
        <p:nvGrpSpPr>
          <p:cNvPr id="12" name="Groep 11"/>
          <p:cNvGrpSpPr/>
          <p:nvPr userDrawn="1"/>
        </p:nvGrpSpPr>
        <p:grpSpPr>
          <a:xfrm>
            <a:off x="323528" y="195486"/>
            <a:ext cx="8496944" cy="3600400"/>
            <a:chOff x="179512" y="195486"/>
            <a:chExt cx="8784976" cy="3600400"/>
          </a:xfrm>
          <a:solidFill>
            <a:srgbClr val="A3E5FF"/>
          </a:solidFill>
        </p:grpSpPr>
        <p:sp>
          <p:nvSpPr>
            <p:cNvPr id="10" name="Afgeronde rechthoek 9"/>
            <p:cNvSpPr/>
            <p:nvPr userDrawn="1"/>
          </p:nvSpPr>
          <p:spPr>
            <a:xfrm>
              <a:off x="179512" y="195486"/>
              <a:ext cx="8784976" cy="3600400"/>
            </a:xfrm>
            <a:prstGeom prst="roundRect">
              <a:avLst>
                <a:gd name="adj" fmla="val 5401"/>
              </a:avLst>
            </a:prstGeom>
            <a:grpFill/>
            <a:ln>
              <a:solidFill>
                <a:srgbClr val="A3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p:cNvSpPr/>
            <p:nvPr userDrawn="1"/>
          </p:nvSpPr>
          <p:spPr>
            <a:xfrm>
              <a:off x="8604448" y="195486"/>
              <a:ext cx="360040" cy="360040"/>
            </a:xfrm>
            <a:prstGeom prst="rect">
              <a:avLst/>
            </a:prstGeom>
            <a:grpFill/>
            <a:ln>
              <a:solidFill>
                <a:srgbClr val="A3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3" name="Tijdelijke aanduiding voor afbeelding 2"/>
          <p:cNvSpPr>
            <a:spLocks noGrp="1"/>
          </p:cNvSpPr>
          <p:nvPr>
            <p:ph type="pic" idx="1"/>
          </p:nvPr>
        </p:nvSpPr>
        <p:spPr>
          <a:xfrm>
            <a:off x="467544" y="267494"/>
            <a:ext cx="8136904" cy="29762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p:cNvSpPr>
            <a:spLocks noGrp="1"/>
          </p:cNvSpPr>
          <p:nvPr>
            <p:ph type="body" sz="half" idx="2" hasCustomPrompt="1"/>
          </p:nvPr>
        </p:nvSpPr>
        <p:spPr>
          <a:xfrm>
            <a:off x="467544" y="3867894"/>
            <a:ext cx="8136904" cy="490463"/>
          </a:xfrm>
        </p:spPr>
        <p:txBody>
          <a:bodyPr/>
          <a:lstStyle>
            <a:lvl1pPr marL="0" indent="0" algn="l">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Uitleg afbeelding</a:t>
            </a:r>
          </a:p>
        </p:txBody>
      </p:sp>
      <p:sp>
        <p:nvSpPr>
          <p:cNvPr id="2" name="Titel 1"/>
          <p:cNvSpPr>
            <a:spLocks noGrp="1"/>
          </p:cNvSpPr>
          <p:nvPr>
            <p:ph type="title" hasCustomPrompt="1"/>
          </p:nvPr>
        </p:nvSpPr>
        <p:spPr>
          <a:xfrm>
            <a:off x="467544" y="3291830"/>
            <a:ext cx="8136904" cy="425054"/>
          </a:xfrm>
        </p:spPr>
        <p:txBody>
          <a:bodyPr anchor="b"/>
          <a:lstStyle>
            <a:lvl1pPr algn="l">
              <a:defRPr sz="2000" b="1">
                <a:solidFill>
                  <a:srgbClr val="003478"/>
                </a:solidFill>
              </a:defRPr>
            </a:lvl1pPr>
          </a:lstStyle>
          <a:p>
            <a:r>
              <a:rPr lang="nl-NL"/>
              <a:t>Titel van de afbeelding</a:t>
            </a:r>
            <a:endParaRPr lang="nl-BE"/>
          </a:p>
        </p:txBody>
      </p:sp>
      <p:sp>
        <p:nvSpPr>
          <p:cNvPr id="23" name="Tijdelijke aanduiding voor dianummer 10"/>
          <p:cNvSpPr>
            <a:spLocks noGrp="1"/>
          </p:cNvSpPr>
          <p:nvPr>
            <p:ph type="sldNum" sz="quarter" idx="4"/>
          </p:nvPr>
        </p:nvSpPr>
        <p:spPr>
          <a:xfrm>
            <a:off x="467544" y="4731990"/>
            <a:ext cx="2133600" cy="274637"/>
          </a:xfrm>
          <a:prstGeom prst="rect">
            <a:avLst/>
          </a:prstGeom>
        </p:spPr>
        <p:txBody>
          <a:bodyPr vert="horz" lIns="91440" tIns="45720" rIns="91440" bIns="45720" rtlCol="0" anchor="ctr"/>
          <a:lstStyle>
            <a:lvl1pPr algn="l">
              <a:defRPr sz="1200">
                <a:solidFill>
                  <a:srgbClr val="009FDF"/>
                </a:solidFill>
              </a:defRPr>
            </a:lvl1pPr>
          </a:lstStyle>
          <a:p>
            <a:fld id="{B1C4FA12-F751-46FB-82E8-89A74C31B5F4}" type="slidenum">
              <a:rPr lang="nl-BE" smtClean="0"/>
              <a:pPr/>
              <a:t>‹nr.›</a:t>
            </a:fld>
            <a:endParaRPr lang="nl-BE"/>
          </a:p>
        </p:txBody>
      </p:sp>
      <p:sp>
        <p:nvSpPr>
          <p:cNvPr id="24" name="Tijdelijke aanduiding voor datum 9"/>
          <p:cNvSpPr>
            <a:spLocks noGrp="1"/>
          </p:cNvSpPr>
          <p:nvPr>
            <p:ph type="dt" sz="half" idx="16"/>
          </p:nvPr>
        </p:nvSpPr>
        <p:spPr>
          <a:xfrm>
            <a:off x="6012160" y="4731990"/>
            <a:ext cx="2133600" cy="274637"/>
          </a:xfrm>
          <a:prstGeom prst="rect">
            <a:avLst/>
          </a:prstGeom>
        </p:spPr>
        <p:txBody>
          <a:bodyPr vert="horz" lIns="91440" tIns="45720" rIns="91440" bIns="45720" rtlCol="0" anchor="ctr"/>
          <a:lstStyle>
            <a:lvl1pPr algn="r">
              <a:defRPr sz="1200">
                <a:solidFill>
                  <a:srgbClr val="003478"/>
                </a:solidFill>
              </a:defRPr>
            </a:lvl1pPr>
          </a:lstStyle>
          <a:p>
            <a:fld id="{AF01F8B8-BF06-4365-9085-90DB51517B58}" type="datetime1">
              <a:rPr lang="nl-BE" smtClean="0"/>
              <a:t>5/01/2024</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1">
    <p:bg>
      <p:bgPr>
        <a:solidFill>
          <a:schemeClr val="tx1"/>
        </a:solidFill>
        <a:effectLst/>
      </p:bgPr>
    </p:bg>
    <p:spTree>
      <p:nvGrpSpPr>
        <p:cNvPr id="1" name=""/>
        <p:cNvGrpSpPr/>
        <p:nvPr/>
      </p:nvGrpSpPr>
      <p:grpSpPr>
        <a:xfrm>
          <a:off x="0" y="0"/>
          <a:ext cx="0" cy="0"/>
          <a:chOff x="0" y="0"/>
          <a:chExt cx="0" cy="0"/>
        </a:xfrm>
      </p:grpSpPr>
      <p:pic>
        <p:nvPicPr>
          <p:cNvPr id="22" name="Afbeelding 21" descr="Afbeelding met zwart, Graphics, Lettertype, ontwerp&#10;&#10;Automatisch gegenereerde beschrijving">
            <a:extLst>
              <a:ext uri="{FF2B5EF4-FFF2-40B4-BE49-F238E27FC236}">
                <a16:creationId xmlns:a16="http://schemas.microsoft.com/office/drawing/2014/main" id="{07BE880D-C811-D76F-A0AB-A16B58F7DBB7}"/>
              </a:ext>
            </a:extLst>
          </p:cNvPr>
          <p:cNvPicPr>
            <a:picLocks noChangeAspect="1"/>
          </p:cNvPicPr>
          <p:nvPr userDrawn="1"/>
        </p:nvPicPr>
        <p:blipFill>
          <a:blip r:embed="rId2" cstate="print">
            <a:duotone>
              <a:prstClr val="black"/>
              <a:schemeClr val="accent1">
                <a:tint val="45000"/>
                <a:satMod val="400000"/>
              </a:schemeClr>
            </a:duotone>
            <a:alphaModFix amt="20000"/>
            <a:extLst>
              <a:ext uri="{BEBA8EAE-BF5A-486C-A8C5-ECC9F3942E4B}">
                <a14:imgProps xmlns:a14="http://schemas.microsoft.com/office/drawing/2010/main">
                  <a14:imgLayer r:embed="rId3">
                    <a14:imgEffect>
                      <a14:artisticPhotocopy trans="0"/>
                    </a14:imgEffect>
                    <a14:imgEffect>
                      <a14:colorTemperature colorTemp="8444"/>
                    </a14:imgEffect>
                    <a14:imgEffect>
                      <a14:saturation sat="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73735" y="-122165"/>
            <a:ext cx="9491470" cy="5273039"/>
          </a:xfrm>
          <a:prstGeom prst="rect">
            <a:avLst/>
          </a:prstGeom>
        </p:spPr>
      </p:pic>
      <p:sp>
        <p:nvSpPr>
          <p:cNvPr id="2" name="Titel 1">
            <a:extLst>
              <a:ext uri="{FF2B5EF4-FFF2-40B4-BE49-F238E27FC236}">
                <a16:creationId xmlns:a16="http://schemas.microsoft.com/office/drawing/2014/main" id="{7A215E58-D3E1-0498-043B-9A1ED2B3A1D0}"/>
              </a:ext>
            </a:extLst>
          </p:cNvPr>
          <p:cNvSpPr>
            <a:spLocks noGrp="1"/>
          </p:cNvSpPr>
          <p:nvPr>
            <p:ph type="ctrTitle"/>
          </p:nvPr>
        </p:nvSpPr>
        <p:spPr>
          <a:xfrm>
            <a:off x="1069388" y="2162539"/>
            <a:ext cx="7005223" cy="818421"/>
          </a:xfrm>
        </p:spPr>
        <p:txBody>
          <a:bodyPr anchor="b"/>
          <a:lstStyle>
            <a:lvl1pPr algn="ctr">
              <a:defRPr sz="4500">
                <a:solidFill>
                  <a:schemeClr val="bg1"/>
                </a:solidFill>
              </a:defRPr>
            </a:lvl1pPr>
          </a:lstStyle>
          <a:p>
            <a:r>
              <a:rPr lang="nl-NL" dirty="0"/>
              <a:t>Klik om stijl te bewerken</a:t>
            </a:r>
            <a:endParaRPr lang="nl-BE" dirty="0"/>
          </a:p>
        </p:txBody>
      </p:sp>
      <p:sp>
        <p:nvSpPr>
          <p:cNvPr id="14" name="Tekstvak 13">
            <a:extLst>
              <a:ext uri="{FF2B5EF4-FFF2-40B4-BE49-F238E27FC236}">
                <a16:creationId xmlns:a16="http://schemas.microsoft.com/office/drawing/2014/main" id="{6FF8F8BF-58D3-5888-302D-C67C9CE82770}"/>
              </a:ext>
            </a:extLst>
          </p:cNvPr>
          <p:cNvSpPr txBox="1"/>
          <p:nvPr userDrawn="1"/>
        </p:nvSpPr>
        <p:spPr>
          <a:xfrm>
            <a:off x="3023420" y="3173970"/>
            <a:ext cx="1710812" cy="300082"/>
          </a:xfrm>
          <a:prstGeom prst="rect">
            <a:avLst/>
          </a:prstGeom>
          <a:noFill/>
        </p:spPr>
        <p:txBody>
          <a:bodyPr wrap="square" rtlCol="0">
            <a:spAutoFit/>
          </a:bodyPr>
          <a:lstStyle/>
          <a:p>
            <a:pPr algn="r"/>
            <a:r>
              <a:rPr lang="nl-BE" sz="1350" dirty="0">
                <a:solidFill>
                  <a:schemeClr val="bg1"/>
                </a:solidFill>
                <a:latin typeface="CorbeauCon Pro Med" panose="020B0503060000020004" pitchFamily="34" charset="0"/>
              </a:rPr>
              <a:t>Vormingssoort</a:t>
            </a:r>
            <a:r>
              <a:rPr lang="nl-BE" sz="1350" dirty="0">
                <a:solidFill>
                  <a:schemeClr val="bg1"/>
                </a:solidFill>
              </a:rPr>
              <a:t>:</a:t>
            </a:r>
          </a:p>
        </p:txBody>
      </p:sp>
      <p:sp>
        <p:nvSpPr>
          <p:cNvPr id="15" name="Tekstvak 14">
            <a:extLst>
              <a:ext uri="{FF2B5EF4-FFF2-40B4-BE49-F238E27FC236}">
                <a16:creationId xmlns:a16="http://schemas.microsoft.com/office/drawing/2014/main" id="{DBECE7FC-732C-0153-6BCF-1C5F6B6A68B2}"/>
              </a:ext>
            </a:extLst>
          </p:cNvPr>
          <p:cNvSpPr txBox="1"/>
          <p:nvPr userDrawn="1"/>
        </p:nvSpPr>
        <p:spPr>
          <a:xfrm>
            <a:off x="3023420" y="3495587"/>
            <a:ext cx="1710812" cy="300082"/>
          </a:xfrm>
          <a:prstGeom prst="rect">
            <a:avLst/>
          </a:prstGeom>
          <a:noFill/>
        </p:spPr>
        <p:txBody>
          <a:bodyPr wrap="square" rtlCol="0">
            <a:spAutoFit/>
          </a:bodyPr>
          <a:lstStyle/>
          <a:p>
            <a:pPr algn="r"/>
            <a:r>
              <a:rPr lang="nl-BE" sz="1350" dirty="0">
                <a:solidFill>
                  <a:schemeClr val="bg1"/>
                </a:solidFill>
                <a:latin typeface="CorbeauCon Pro Med" panose="020B0503060000020004" pitchFamily="34" charset="0"/>
              </a:rPr>
              <a:t>Auteur:</a:t>
            </a:r>
          </a:p>
        </p:txBody>
      </p:sp>
      <p:sp>
        <p:nvSpPr>
          <p:cNvPr id="18" name="Tijdelijke aanduiding voor tekst 17">
            <a:extLst>
              <a:ext uri="{FF2B5EF4-FFF2-40B4-BE49-F238E27FC236}">
                <a16:creationId xmlns:a16="http://schemas.microsoft.com/office/drawing/2014/main" id="{36AF7E70-A223-435F-9BA6-2ED453457289}"/>
              </a:ext>
            </a:extLst>
          </p:cNvPr>
          <p:cNvSpPr>
            <a:spLocks noGrp="1"/>
          </p:cNvSpPr>
          <p:nvPr>
            <p:ph type="body" sz="quarter" idx="10"/>
          </p:nvPr>
        </p:nvSpPr>
        <p:spPr>
          <a:xfrm>
            <a:off x="4673027" y="3516989"/>
            <a:ext cx="3421856" cy="329804"/>
          </a:xfrm>
        </p:spPr>
        <p:txBody>
          <a:bodyPr>
            <a:normAutofit/>
          </a:bodyPr>
          <a:lstStyle>
            <a:lvl1pPr marL="0" indent="0">
              <a:buNone/>
              <a:defRPr sz="1350">
                <a:solidFill>
                  <a:schemeClr val="bg1"/>
                </a:solidFill>
              </a:defRPr>
            </a:lvl1pPr>
            <a:lvl2pPr marL="342892" indent="0">
              <a:buNone/>
              <a:defRPr sz="135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1"/>
            <a:endParaRPr lang="nl-BE" dirty="0"/>
          </a:p>
        </p:txBody>
      </p:sp>
      <p:sp>
        <p:nvSpPr>
          <p:cNvPr id="20" name="Tijdelijke aanduiding voor tekst 19">
            <a:extLst>
              <a:ext uri="{FF2B5EF4-FFF2-40B4-BE49-F238E27FC236}">
                <a16:creationId xmlns:a16="http://schemas.microsoft.com/office/drawing/2014/main" id="{4311934D-8B42-6327-7B26-4278A5F2EFC8}"/>
              </a:ext>
            </a:extLst>
          </p:cNvPr>
          <p:cNvSpPr>
            <a:spLocks noGrp="1"/>
          </p:cNvSpPr>
          <p:nvPr>
            <p:ph type="body" sz="quarter" idx="11"/>
          </p:nvPr>
        </p:nvSpPr>
        <p:spPr>
          <a:xfrm>
            <a:off x="4673028" y="3180578"/>
            <a:ext cx="3421856" cy="329804"/>
          </a:xfrm>
        </p:spPr>
        <p:txBody>
          <a:bodyPr>
            <a:normAutofit/>
          </a:bodyPr>
          <a:lstStyle>
            <a:lvl1pPr marL="0" indent="0">
              <a:buNone/>
              <a:defRPr sz="13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1" name="Tekstvak 20">
            <a:extLst>
              <a:ext uri="{FF2B5EF4-FFF2-40B4-BE49-F238E27FC236}">
                <a16:creationId xmlns:a16="http://schemas.microsoft.com/office/drawing/2014/main" id="{A53F7710-31C0-D6E8-F673-2FC08049BF8E}"/>
              </a:ext>
            </a:extLst>
          </p:cNvPr>
          <p:cNvSpPr txBox="1"/>
          <p:nvPr userDrawn="1"/>
        </p:nvSpPr>
        <p:spPr>
          <a:xfrm>
            <a:off x="7293078" y="4767262"/>
            <a:ext cx="1710812" cy="300082"/>
          </a:xfrm>
          <a:prstGeom prst="rect">
            <a:avLst/>
          </a:prstGeom>
          <a:noFill/>
        </p:spPr>
        <p:txBody>
          <a:bodyPr wrap="square" rtlCol="0">
            <a:spAutoFit/>
          </a:bodyPr>
          <a:lstStyle/>
          <a:p>
            <a:pPr algn="r"/>
            <a:r>
              <a:rPr lang="nl-BE" sz="1350" dirty="0">
                <a:solidFill>
                  <a:schemeClr val="bg1"/>
                </a:solidFill>
              </a:rPr>
              <a:t>2023 - 2024</a:t>
            </a:r>
          </a:p>
        </p:txBody>
      </p:sp>
    </p:spTree>
    <p:extLst>
      <p:ext uri="{BB962C8B-B14F-4D97-AF65-F5344CB8AC3E}">
        <p14:creationId xmlns:p14="http://schemas.microsoft.com/office/powerpoint/2010/main" val="4126043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theme" Target="../theme/theme2.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1.png"/><Relationship Id="rId4" Type="http://schemas.openxmlformats.org/officeDocument/2006/relationships/slideLayout" Target="../slideLayouts/slideLayout3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2051" name="Picture 3" descr="C:\Users\user\Desktop\nieuwe huisstijl\powerpoints\logo ACLVB_cmyk.png"/>
          <p:cNvPicPr>
            <a:picLocks noChangeAspect="1" noChangeArrowheads="1"/>
          </p:cNvPicPr>
          <p:nvPr userDrawn="1"/>
        </p:nvPicPr>
        <p:blipFill>
          <a:blip r:embed="rId10" cstate="print"/>
          <a:srcRect/>
          <a:stretch>
            <a:fillRect/>
          </a:stretch>
        </p:blipFill>
        <p:spPr bwMode="auto">
          <a:xfrm>
            <a:off x="8161672" y="4371950"/>
            <a:ext cx="658800" cy="612468"/>
          </a:xfrm>
          <a:prstGeom prst="rect">
            <a:avLst/>
          </a:prstGeom>
          <a:noFill/>
        </p:spPr>
      </p:pic>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Klik om de stijl te bewerken</a:t>
            </a:r>
            <a:endParaRPr lang="nl-BE"/>
          </a:p>
        </p:txBody>
      </p:sp>
      <p:sp>
        <p:nvSpPr>
          <p:cNvPr id="10" name="Tijdelijke aanduiding voor datum 9"/>
          <p:cNvSpPr>
            <a:spLocks noGrp="1"/>
          </p:cNvSpPr>
          <p:nvPr>
            <p:ph type="dt" sz="half" idx="2"/>
          </p:nvPr>
        </p:nvSpPr>
        <p:spPr>
          <a:xfrm>
            <a:off x="5966792" y="4659982"/>
            <a:ext cx="2133600" cy="274637"/>
          </a:xfrm>
          <a:prstGeom prst="rect">
            <a:avLst/>
          </a:prstGeom>
        </p:spPr>
        <p:txBody>
          <a:bodyPr vert="horz" lIns="91440" tIns="45720" rIns="91440" bIns="45720" rtlCol="0" anchor="ctr"/>
          <a:lstStyle>
            <a:lvl1pPr algn="r">
              <a:defRPr sz="1200">
                <a:solidFill>
                  <a:srgbClr val="003478"/>
                </a:solidFill>
              </a:defRPr>
            </a:lvl1pPr>
          </a:lstStyle>
          <a:p>
            <a:fld id="{9620E241-EFEF-4FDD-BDDF-1B569259C195}" type="datetime1">
              <a:rPr lang="nl-BE" smtClean="0"/>
              <a:t>5/01/2024</a:t>
            </a:fld>
            <a:endParaRPr lang="nl-BE"/>
          </a:p>
        </p:txBody>
      </p:sp>
      <p:sp>
        <p:nvSpPr>
          <p:cNvPr id="11" name="Tijdelijke aanduiding voor dianummer 10"/>
          <p:cNvSpPr>
            <a:spLocks noGrp="1"/>
          </p:cNvSpPr>
          <p:nvPr>
            <p:ph type="sldNum" sz="quarter" idx="4"/>
          </p:nvPr>
        </p:nvSpPr>
        <p:spPr>
          <a:xfrm>
            <a:off x="467544" y="4731990"/>
            <a:ext cx="2133600" cy="274637"/>
          </a:xfrm>
          <a:prstGeom prst="rect">
            <a:avLst/>
          </a:prstGeom>
        </p:spPr>
        <p:txBody>
          <a:bodyPr vert="horz" lIns="91440" tIns="45720" rIns="91440" bIns="45720" rtlCol="0" anchor="ctr"/>
          <a:lstStyle>
            <a:lvl1pPr algn="l">
              <a:defRPr sz="1200">
                <a:solidFill>
                  <a:srgbClr val="009FDF"/>
                </a:solidFill>
              </a:defRPr>
            </a:lvl1pPr>
          </a:lstStyle>
          <a:p>
            <a:fld id="{B1C4FA12-F751-46FB-82E8-89A74C31B5F4}" type="slidenum">
              <a:rPr lang="nl-BE" smtClean="0"/>
              <a:pPr/>
              <a:t>‹nr.›</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hf sldNum="0"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q"/>
        <a:defRPr sz="3200" kern="1200">
          <a:solidFill>
            <a:srgbClr val="003478"/>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rgbClr val="003478"/>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rgbClr val="003478"/>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rgbClr val="003478"/>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rgbClr val="00347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CE65BE2-5933-912C-DFC6-EF61995A09B2}"/>
              </a:ext>
            </a:extLst>
          </p:cNvPr>
          <p:cNvSpPr>
            <a:spLocks noGrp="1"/>
          </p:cNvSpPr>
          <p:nvPr>
            <p:ph type="title"/>
          </p:nvPr>
        </p:nvSpPr>
        <p:spPr>
          <a:xfrm>
            <a:off x="628650" y="273846"/>
            <a:ext cx="7886700" cy="994172"/>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5B0B34BB-341C-064F-3AC8-78BE6343AC4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voettekst 4">
            <a:extLst>
              <a:ext uri="{FF2B5EF4-FFF2-40B4-BE49-F238E27FC236}">
                <a16:creationId xmlns:a16="http://schemas.microsoft.com/office/drawing/2014/main" id="{C5E43570-2EA7-DF24-4FE5-470A2C28ECE3}"/>
              </a:ext>
            </a:extLst>
          </p:cNvPr>
          <p:cNvSpPr>
            <a:spLocks noGrp="1"/>
          </p:cNvSpPr>
          <p:nvPr>
            <p:ph type="ftr" sz="quarter" idx="3"/>
          </p:nvPr>
        </p:nvSpPr>
        <p:spPr>
          <a:xfrm>
            <a:off x="628650" y="4710302"/>
            <a:ext cx="7886700" cy="273844"/>
          </a:xfrm>
          <a:prstGeom prst="rect">
            <a:avLst/>
          </a:prstGeom>
        </p:spPr>
        <p:txBody>
          <a:bodyPr vert="horz" lIns="91440" tIns="45720" rIns="91440" bIns="45720" rtlCol="0" anchor="ctr"/>
          <a:lstStyle>
            <a:lvl1pPr algn="ctr">
              <a:defRPr sz="1200">
                <a:solidFill>
                  <a:schemeClr val="tx1"/>
                </a:solidFill>
                <a:latin typeface="CorbeauCon Pro Med" panose="020B0503060000020004" pitchFamily="34" charset="0"/>
              </a:defRPr>
            </a:lvl1pPr>
          </a:lstStyle>
          <a:p>
            <a:endParaRPr lang="nl-BE" dirty="0"/>
          </a:p>
        </p:txBody>
      </p:sp>
      <p:sp>
        <p:nvSpPr>
          <p:cNvPr id="6" name="Tijdelijke aanduiding voor dianummer 5">
            <a:extLst>
              <a:ext uri="{FF2B5EF4-FFF2-40B4-BE49-F238E27FC236}">
                <a16:creationId xmlns:a16="http://schemas.microsoft.com/office/drawing/2014/main" id="{CB0D82F0-2649-9CA5-6E66-DD492D3AA1B1}"/>
              </a:ext>
            </a:extLst>
          </p:cNvPr>
          <p:cNvSpPr>
            <a:spLocks noGrp="1"/>
          </p:cNvSpPr>
          <p:nvPr>
            <p:ph type="sldNum" sz="quarter" idx="4"/>
          </p:nvPr>
        </p:nvSpPr>
        <p:spPr>
          <a:xfrm>
            <a:off x="8605684" y="4709492"/>
            <a:ext cx="486416" cy="273844"/>
          </a:xfrm>
          <a:prstGeom prst="rect">
            <a:avLst/>
          </a:prstGeom>
        </p:spPr>
        <p:txBody>
          <a:bodyPr vert="horz" lIns="91440" tIns="45720" rIns="91440" bIns="45720" rtlCol="0" anchor="ctr"/>
          <a:lstStyle>
            <a:lvl1pPr algn="ctr">
              <a:defRPr sz="1200">
                <a:solidFill>
                  <a:schemeClr val="tx1"/>
                </a:solidFill>
                <a:latin typeface="CorbeauCon Pro Med" panose="020B0503060000020004" pitchFamily="34" charset="0"/>
              </a:defRPr>
            </a:lvl1pPr>
          </a:lstStyle>
          <a:p>
            <a:r>
              <a:rPr lang="nl-BE" dirty="0"/>
              <a:t>&lt;nr.&gt;</a:t>
            </a:r>
          </a:p>
        </p:txBody>
      </p:sp>
    </p:spTree>
    <p:extLst>
      <p:ext uri="{BB962C8B-B14F-4D97-AF65-F5344CB8AC3E}">
        <p14:creationId xmlns:p14="http://schemas.microsoft.com/office/powerpoint/2010/main" val="303002545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lvl1pPr algn="l" defTabSz="685783" rtl="0" eaLnBrk="1" latinLnBrk="0" hangingPunct="1">
        <a:lnSpc>
          <a:spcPct val="90000"/>
        </a:lnSpc>
        <a:spcBef>
          <a:spcPct val="0"/>
        </a:spcBef>
        <a:buNone/>
        <a:defRPr sz="4500" kern="1200">
          <a:solidFill>
            <a:schemeClr val="tx1"/>
          </a:solidFill>
          <a:latin typeface="Corbeau Pro Bd" panose="020B0503060000020004" pitchFamily="34"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CorbeauCon Pro Med" panose="020B0503060000020004" pitchFamily="34"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CorbeauCon Pro Med" panose="020B0503060000020004" pitchFamily="34"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CorbeauCon Pro Med" panose="020B0503060000020004" pitchFamily="34"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CorbeauCon Pro Med" panose="020B0503060000020004" pitchFamily="34"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CorbeauCon Pro Med" panose="020B0503060000020004" pitchFamily="34"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2051" name="Picture 3" descr="C:\Users\user\Desktop\nieuwe huisstijl\powerpoints\logo ACLVB_cmyk.png"/>
          <p:cNvPicPr>
            <a:picLocks noChangeAspect="1" noChangeArrowheads="1"/>
          </p:cNvPicPr>
          <p:nvPr userDrawn="1"/>
        </p:nvPicPr>
        <p:blipFill>
          <a:blip r:embed="rId10" cstate="print"/>
          <a:srcRect/>
          <a:stretch>
            <a:fillRect/>
          </a:stretch>
        </p:blipFill>
        <p:spPr bwMode="auto">
          <a:xfrm>
            <a:off x="8161672" y="4371950"/>
            <a:ext cx="658800" cy="612468"/>
          </a:xfrm>
          <a:prstGeom prst="rect">
            <a:avLst/>
          </a:prstGeom>
          <a:noFill/>
        </p:spPr>
      </p:pic>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10" name="Tijdelijke aanduiding voor datum 9"/>
          <p:cNvSpPr>
            <a:spLocks noGrp="1"/>
          </p:cNvSpPr>
          <p:nvPr>
            <p:ph type="dt" sz="half" idx="2"/>
          </p:nvPr>
        </p:nvSpPr>
        <p:spPr>
          <a:xfrm>
            <a:off x="5966792" y="4659982"/>
            <a:ext cx="2133600" cy="274637"/>
          </a:xfrm>
          <a:prstGeom prst="rect">
            <a:avLst/>
          </a:prstGeom>
        </p:spPr>
        <p:txBody>
          <a:bodyPr vert="horz" lIns="91440" tIns="45720" rIns="91440" bIns="45720" rtlCol="0" anchor="ctr"/>
          <a:lstStyle>
            <a:lvl1pPr algn="r">
              <a:defRPr sz="1200">
                <a:solidFill>
                  <a:srgbClr val="003478"/>
                </a:solidFill>
              </a:defRPr>
            </a:lvl1pPr>
          </a:lstStyle>
          <a:p>
            <a:fld id="{91EE3B33-F064-4071-A601-6641F81B4BFF}" type="datetime1">
              <a:rPr lang="nl-BE" smtClean="0"/>
              <a:t>5/01/2024</a:t>
            </a:fld>
            <a:endParaRPr lang="nl-BE" dirty="0"/>
          </a:p>
        </p:txBody>
      </p:sp>
      <p:sp>
        <p:nvSpPr>
          <p:cNvPr id="11" name="Tijdelijke aanduiding voor dianummer 10"/>
          <p:cNvSpPr>
            <a:spLocks noGrp="1"/>
          </p:cNvSpPr>
          <p:nvPr>
            <p:ph type="sldNum" sz="quarter" idx="4"/>
          </p:nvPr>
        </p:nvSpPr>
        <p:spPr>
          <a:xfrm>
            <a:off x="467544" y="4731990"/>
            <a:ext cx="2133600" cy="274637"/>
          </a:xfrm>
          <a:prstGeom prst="rect">
            <a:avLst/>
          </a:prstGeom>
        </p:spPr>
        <p:txBody>
          <a:bodyPr vert="horz" lIns="91440" tIns="45720" rIns="91440" bIns="45720" rtlCol="0" anchor="ctr"/>
          <a:lstStyle>
            <a:lvl1pPr algn="l">
              <a:defRPr sz="1200">
                <a:solidFill>
                  <a:srgbClr val="009FDF"/>
                </a:solidFill>
              </a:defRPr>
            </a:lvl1pPr>
          </a:lstStyle>
          <a:p>
            <a:fld id="{B1C4FA12-F751-46FB-82E8-89A74C31B5F4}" type="slidenum">
              <a:rPr lang="nl-BE" smtClean="0"/>
              <a:pPr/>
              <a:t>‹nr.›</a:t>
            </a:fld>
            <a:endParaRPr lang="nl-BE" dirty="0"/>
          </a:p>
        </p:txBody>
      </p:sp>
    </p:spTree>
    <p:extLst>
      <p:ext uri="{BB962C8B-B14F-4D97-AF65-F5344CB8AC3E}">
        <p14:creationId xmlns:p14="http://schemas.microsoft.com/office/powerpoint/2010/main" val="290075720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q"/>
        <a:defRPr sz="3200" kern="1200">
          <a:solidFill>
            <a:srgbClr val="003478"/>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rgbClr val="003478"/>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rgbClr val="003478"/>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rgbClr val="003478"/>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rgbClr val="00347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slide" Target="slide34.xml"/><Relationship Id="rId26" Type="http://schemas.openxmlformats.org/officeDocument/2006/relationships/slide" Target="slide121.xml"/><Relationship Id="rId3" Type="http://schemas.openxmlformats.org/officeDocument/2006/relationships/image" Target="../media/image11.png"/><Relationship Id="rId21" Type="http://schemas.openxmlformats.org/officeDocument/2006/relationships/slide" Target="slide49.xml"/><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slide" Target="slide29.xml"/><Relationship Id="rId25" Type="http://schemas.openxmlformats.org/officeDocument/2006/relationships/slide" Target="slide119.xml"/><Relationship Id="rId2" Type="http://schemas.openxmlformats.org/officeDocument/2006/relationships/notesSlide" Target="../notesSlides/notesSlide10.xml"/><Relationship Id="rId16" Type="http://schemas.openxmlformats.org/officeDocument/2006/relationships/slide" Target="slide22.xml"/><Relationship Id="rId20" Type="http://schemas.openxmlformats.org/officeDocument/2006/relationships/slide" Target="slide38.xml"/><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slide" Target="slide72.xml"/><Relationship Id="rId5" Type="http://schemas.openxmlformats.org/officeDocument/2006/relationships/image" Target="../media/image13.png"/><Relationship Id="rId15" Type="http://schemas.openxmlformats.org/officeDocument/2006/relationships/slide" Target="slide11.xml"/><Relationship Id="rId23" Type="http://schemas.openxmlformats.org/officeDocument/2006/relationships/slide" Target="slide61.xml"/><Relationship Id="rId10" Type="http://schemas.openxmlformats.org/officeDocument/2006/relationships/image" Target="../media/image18.png"/><Relationship Id="rId19" Type="http://schemas.openxmlformats.org/officeDocument/2006/relationships/slide" Target="slide36.xml"/><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slide" Target="slide58.xml"/><Relationship Id="rId27" Type="http://schemas.openxmlformats.org/officeDocument/2006/relationships/image" Target="../media/image8.png"/></Relationships>
</file>

<file path=ppt/slides/_rels/slide10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8.svg"/></Relationships>
</file>

<file path=ppt/slides/_rels/slide10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8.svg"/></Relationships>
</file>

<file path=ppt/slides/_rels/slide10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8.svg"/></Relationships>
</file>

<file path=ppt/slides/_rels/slide10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8.svg"/></Relationships>
</file>

<file path=ppt/slides/_rels/slide10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8.svg"/></Relationships>
</file>

<file path=ppt/slides/_rels/slide10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8.svg"/></Relationships>
</file>

<file path=ppt/slides/_rels/slide10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8.svg"/></Relationships>
</file>

<file path=ppt/slides/_rels/slide10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8.svg"/></Relationships>
</file>

<file path=ppt/slides/_rels/slide10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8.svg"/></Relationships>
</file>

<file path=ppt/slides/_rels/slide10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8.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1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8.svg"/></Relationships>
</file>

<file path=ppt/slides/_rels/slide11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8.svg"/></Relationships>
</file>

<file path=ppt/slides/_rels/slide1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8.svg"/></Relationships>
</file>

<file path=ppt/slides/_rels/slide11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8.svg"/></Relationships>
</file>

<file path=ppt/slides/_rels/slide11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8.svg"/></Relationships>
</file>

<file path=ppt/slides/_rels/slide11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8.svg"/></Relationships>
</file>

<file path=ppt/slides/_rels/slide1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8.svg"/></Relationships>
</file>

<file path=ppt/slides/_rels/slide11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6.svg"/></Relationships>
</file>

<file path=ppt/slides/_rels/slide11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6.svg"/></Relationships>
</file>

<file path=ppt/slides/_rels/slide1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3.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4.svg"/></Relationships>
</file>

<file path=ppt/slides/_rels/slide12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8.svg"/></Relationships>
</file>

<file path=ppt/slides/_rels/slide1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5.xml"/><Relationship Id="rId1" Type="http://schemas.openxmlformats.org/officeDocument/2006/relationships/slideLayout" Target="../slideLayouts/slideLayout36.xml"/></Relationships>
</file>

<file path=ppt/slides/_rels/slide122.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png"/><Relationship Id="rId2" Type="http://schemas.openxmlformats.org/officeDocument/2006/relationships/notesSlide" Target="../notesSlides/notesSlide116.xml"/><Relationship Id="rId1" Type="http://schemas.openxmlformats.org/officeDocument/2006/relationships/slideLayout" Target="../slideLayouts/slideLayout2.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80.svg"/></Relationships>
</file>

<file path=ppt/slides/_rels/slide12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1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80.svg"/></Relationships>
</file>

<file path=ppt/slides/_rels/slide12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1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80.svg"/></Relationships>
</file>

<file path=ppt/slides/_rels/slide12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1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80.svg"/></Relationships>
</file>

<file path=ppt/slides/_rels/slide1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0.xml"/><Relationship Id="rId1" Type="http://schemas.openxmlformats.org/officeDocument/2006/relationships/slideLayout" Target="../slideLayouts/slideLayout36.xml"/></Relationships>
</file>

<file path=ppt/slides/_rels/slide1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82.svg"/></Relationships>
</file>

<file path=ppt/slides/_rels/slide1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2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82.svg"/></Relationships>
</file>

<file path=ppt/slides/_rels/slide1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3.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4.svg"/></Relationships>
</file>

<file path=ppt/slides/_rels/slide1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0.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2.sv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2.sv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2.sv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2.sv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2.sv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2.sv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4.sv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4.sv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6.sv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9.png"/><Relationship Id="rId4" Type="http://schemas.openxmlformats.org/officeDocument/2006/relationships/image" Target="../media/image38.sv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1.sv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43.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43.sv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43.sv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43.sv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43.sv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43.sv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43.sv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43.svg"/></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43.svg"/></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43.svg"/></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svg"/></Relationships>
</file>

<file path=ppt/slides/_rels/slide5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5.svg"/></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5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5.svg"/></Relationships>
</file>

<file path=ppt/slides/_rels/slide5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5.svg"/></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9.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svg"/></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9.svg"/></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1.svg"/></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1.sv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4.png"/><Relationship Id="rId4" Type="http://schemas.openxmlformats.org/officeDocument/2006/relationships/image" Target="../media/image51.svg"/></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1.svg"/></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1.svg"/></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5.emf"/><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6.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svg"/></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7.emf"/><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68.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36.xml"/></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0.svg"/></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0.svg"/></Relationships>
</file>

<file path=ppt/slides/_rels/slide7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2.svg"/></Relationships>
</file>

<file path=ppt/slides/_rels/slide7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7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5.svg"/></Relationships>
</file>

<file path=ppt/slides/_rels/slide7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5.svg"/></Relationships>
</file>

<file path=ppt/slides/_rels/slide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6.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svg"/></Relationships>
</file>

<file path=ppt/slides/_rels/slide8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5.svg"/></Relationships>
</file>

<file path=ppt/slides/_rels/slide8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5.svg"/></Relationships>
</file>

<file path=ppt/slides/_rels/slide8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5.svg"/></Relationships>
</file>

<file path=ppt/slides/_rels/slide8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5.svg"/></Relationships>
</file>

<file path=ppt/slides/_rels/slide8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5.svg"/></Relationships>
</file>

<file path=ppt/slides/_rels/slide8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8.svg"/></Relationships>
</file>

<file path=ppt/slides/_rels/slide8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8.svg"/></Relationships>
</file>

<file path=ppt/slides/_rels/slide87.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8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8.svg"/></Relationships>
</file>

<file path=ppt/slides/_rels/slide8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8.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svg"/></Relationships>
</file>

<file path=ppt/slides/_rels/slide9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8.svg"/></Relationships>
</file>

<file path=ppt/slides/_rels/slide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0.emf"/><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7.xml"/><Relationship Id="rId1" Type="http://schemas.openxmlformats.org/officeDocument/2006/relationships/slideLayout" Target="../slideLayouts/slideLayout5.xml"/><Relationship Id="rId4" Type="http://schemas.openxmlformats.org/officeDocument/2006/relationships/image" Target="../media/image71.emf"/></Relationships>
</file>

<file path=ppt/slides/_rels/slide93.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88.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4.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89.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8.svg"/></Relationships>
</file>

<file path=ppt/slides/_rels/slide9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8.svg"/></Relationships>
</file>

<file path=ppt/slides/_rels/slide9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8.svg"/></Relationships>
</file>

<file path=ppt/slides/_rels/slide9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6D7746-CAEE-8D84-B019-9AA0581CEA74}"/>
              </a:ext>
            </a:extLst>
          </p:cNvPr>
          <p:cNvSpPr>
            <a:spLocks noGrp="1"/>
          </p:cNvSpPr>
          <p:nvPr>
            <p:ph type="ctrTitle"/>
          </p:nvPr>
        </p:nvSpPr>
        <p:spPr>
          <a:xfrm>
            <a:off x="1069388" y="2162539"/>
            <a:ext cx="7860008" cy="818421"/>
          </a:xfrm>
        </p:spPr>
        <p:txBody>
          <a:bodyPr>
            <a:normAutofit fontScale="90000"/>
          </a:bodyPr>
          <a:lstStyle/>
          <a:p>
            <a:r>
              <a:rPr lang="nl-BE" dirty="0">
                <a:latin typeface="Corbeau Pro Bd"/>
              </a:rPr>
              <a:t>PROCEDURE SOCIALE VERKIEZINGEN 2024</a:t>
            </a:r>
            <a:br>
              <a:rPr lang="nl-BE" dirty="0"/>
            </a:br>
            <a:r>
              <a:rPr lang="nl-BE" sz="4400" dirty="0">
                <a:latin typeface="Corbeau Pro Bd"/>
              </a:rPr>
              <a:t>DEEL 2</a:t>
            </a:r>
          </a:p>
        </p:txBody>
      </p:sp>
      <p:sp>
        <p:nvSpPr>
          <p:cNvPr id="3" name="Tijdelijke aanduiding voor tekst 2">
            <a:extLst>
              <a:ext uri="{FF2B5EF4-FFF2-40B4-BE49-F238E27FC236}">
                <a16:creationId xmlns:a16="http://schemas.microsoft.com/office/drawing/2014/main" id="{D3C88093-8FE1-B739-9CC0-F088FDEFCCE3}"/>
              </a:ext>
            </a:extLst>
          </p:cNvPr>
          <p:cNvSpPr>
            <a:spLocks noGrp="1"/>
          </p:cNvSpPr>
          <p:nvPr>
            <p:ph type="body" sz="quarter" idx="10"/>
          </p:nvPr>
        </p:nvSpPr>
        <p:spPr>
          <a:xfrm>
            <a:off x="4673027" y="3516989"/>
            <a:ext cx="3421856" cy="1017689"/>
          </a:xfrm>
        </p:spPr>
        <p:txBody>
          <a:bodyPr>
            <a:normAutofit/>
          </a:bodyPr>
          <a:lstStyle/>
          <a:p>
            <a:r>
              <a:rPr lang="nl-BE" dirty="0"/>
              <a:t>Juridische dienst</a:t>
            </a:r>
            <a:br>
              <a:rPr lang="nl-BE" dirty="0"/>
            </a:br>
            <a:r>
              <a:rPr lang="nl-BE" dirty="0"/>
              <a:t>- De Pauw Eva</a:t>
            </a:r>
            <a:br>
              <a:rPr lang="nl-BE" dirty="0"/>
            </a:br>
            <a:r>
              <a:rPr lang="nl-BE" dirty="0"/>
              <a:t>- De Potter Tiffany</a:t>
            </a:r>
            <a:br>
              <a:rPr lang="nl-BE" dirty="0"/>
            </a:br>
            <a:r>
              <a:rPr lang="nl-BE" dirty="0"/>
              <a:t>- Holst Wilhelmina</a:t>
            </a:r>
            <a:br>
              <a:rPr lang="nl-BE" dirty="0"/>
            </a:br>
            <a:endParaRPr lang="nl-BE" dirty="0"/>
          </a:p>
        </p:txBody>
      </p:sp>
      <p:sp>
        <p:nvSpPr>
          <p:cNvPr id="4" name="Tijdelijke aanduiding voor tekst 3">
            <a:extLst>
              <a:ext uri="{FF2B5EF4-FFF2-40B4-BE49-F238E27FC236}">
                <a16:creationId xmlns:a16="http://schemas.microsoft.com/office/drawing/2014/main" id="{40E5C068-0E63-955D-984E-6634040E5BB2}"/>
              </a:ext>
            </a:extLst>
          </p:cNvPr>
          <p:cNvSpPr>
            <a:spLocks noGrp="1"/>
          </p:cNvSpPr>
          <p:nvPr>
            <p:ph type="body" sz="quarter" idx="11"/>
          </p:nvPr>
        </p:nvSpPr>
        <p:spPr/>
        <p:txBody>
          <a:bodyPr/>
          <a:lstStyle/>
          <a:p>
            <a:r>
              <a:rPr lang="nl-BE" dirty="0"/>
              <a:t>De ondernemingsorganen</a:t>
            </a:r>
          </a:p>
        </p:txBody>
      </p:sp>
    </p:spTree>
    <p:extLst>
      <p:ext uri="{BB962C8B-B14F-4D97-AF65-F5344CB8AC3E}">
        <p14:creationId xmlns:p14="http://schemas.microsoft.com/office/powerpoint/2010/main" val="3333023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Requires="psuz">
          <p:graphicFrame>
            <p:nvGraphicFramePr>
              <p:cNvPr id="5" name="Overzichtzoom 4">
                <a:extLst>
                  <a:ext uri="{FF2B5EF4-FFF2-40B4-BE49-F238E27FC236}">
                    <a16:creationId xmlns:a16="http://schemas.microsoft.com/office/drawing/2014/main" id="{8D6D1375-ACD4-3FCE-5C4F-FE7924D3FB49}"/>
                  </a:ext>
                </a:extLst>
              </p:cNvPr>
              <p:cNvGraphicFramePr>
                <a:graphicFrameLocks noChangeAspect="1"/>
              </p:cNvGraphicFramePr>
              <p:nvPr>
                <p:extLst>
                  <p:ext uri="{D42A27DB-BD31-4B8C-83A1-F6EECF244321}">
                    <p14:modId xmlns:p14="http://schemas.microsoft.com/office/powerpoint/2010/main" val="2266212385"/>
                  </p:ext>
                </p:extLst>
              </p:nvPr>
            </p:nvGraphicFramePr>
            <p:xfrm>
              <a:off x="403931" y="-63147"/>
              <a:ext cx="7904691" cy="5269794"/>
            </p:xfrm>
            <a:graphic>
              <a:graphicData uri="http://schemas.microsoft.com/office/powerpoint/2016/summaryzoom">
                <psuz:summaryZm>
                  <psuz:summaryZmObj sectionId="{75A96059-9195-403D-8F42-D27B15A0EF4B}" offsetFactorX="-122" offsetFactorY="1379">
                    <psuz:zmPr id="{32DF6487-F204-4006-8425-DD90E0682B21}" transitionDur="1000">
                      <p166:blipFill xmlns:p166="http://schemas.microsoft.com/office/powerpoint/2016/6/main">
                        <a:blip r:embed="rId3"/>
                        <a:stretch>
                          <a:fillRect/>
                        </a:stretch>
                      </p166:blipFill>
                      <p166:spPr xmlns:p166="http://schemas.microsoft.com/office/powerpoint/2016/6/main">
                        <a:xfrm>
                          <a:off x="708852" y="161271"/>
                          <a:ext cx="2107916" cy="1185703"/>
                        </a:xfrm>
                        <a:prstGeom prst="rect">
                          <a:avLst/>
                        </a:prstGeom>
                        <a:ln w="3175">
                          <a:solidFill>
                            <a:prstClr val="ltGray"/>
                          </a:solidFill>
                        </a:ln>
                      </p166:spPr>
                    </psuz:zmPr>
                  </psuz:summaryZmObj>
                  <psuz:summaryZmObj sectionId="{C8579FD5-4F67-4204-B15B-717B0D888F89}" offsetFactorY="97">
                    <psuz:zmPr id="{C62B1801-77B5-4EA9-BB80-2AAB07A9F17B}" transitionDur="1000">
                      <p166:blipFill xmlns:p166="http://schemas.microsoft.com/office/powerpoint/2016/6/main">
                        <a:blip r:embed="rId4"/>
                        <a:stretch>
                          <a:fillRect/>
                        </a:stretch>
                      </p166:blipFill>
                      <p166:spPr xmlns:p166="http://schemas.microsoft.com/office/powerpoint/2016/6/main">
                        <a:xfrm>
                          <a:off x="2898387" y="146070"/>
                          <a:ext cx="2107916" cy="1185703"/>
                        </a:xfrm>
                        <a:prstGeom prst="rect">
                          <a:avLst/>
                        </a:prstGeom>
                        <a:ln w="3175">
                          <a:solidFill>
                            <a:prstClr val="ltGray"/>
                          </a:solidFill>
                        </a:ln>
                      </p166:spPr>
                    </psuz:zmPr>
                  </psuz:summaryZmObj>
                  <psuz:summaryZmObj sectionId="{0E805BA7-5765-4E09-8DFD-B01EE0E5323D}" offsetFactorX="-1071" offsetFactorY="1050">
                    <psuz:zmPr id="{7DE3D0D4-B8C6-448F-8C49-1C037811EDB8}" transitionDur="1000">
                      <p166:blipFill xmlns:p166="http://schemas.microsoft.com/office/powerpoint/2016/6/main">
                        <a:blip r:embed="rId5"/>
                        <a:stretch>
                          <a:fillRect/>
                        </a:stretch>
                      </p166:blipFill>
                      <p166:spPr xmlns:p166="http://schemas.microsoft.com/office/powerpoint/2016/6/main">
                        <a:xfrm>
                          <a:off x="5062774" y="157370"/>
                          <a:ext cx="2107916" cy="1185703"/>
                        </a:xfrm>
                        <a:prstGeom prst="rect">
                          <a:avLst/>
                        </a:prstGeom>
                        <a:ln w="3175">
                          <a:solidFill>
                            <a:prstClr val="ltGray"/>
                          </a:solidFill>
                        </a:ln>
                      </p166:spPr>
                    </psuz:zmPr>
                  </psuz:summaryZmObj>
                  <psuz:summaryZmObj sectionId="{E4AD90EC-D0DD-4CA4-9D20-E5A8D5C1F3D9}">
                    <psuz:zmPr id="{B22FFE6B-A009-486D-A227-D9BE7057B197}" transitionDur="1000">
                      <p166:blipFill xmlns:p166="http://schemas.microsoft.com/office/powerpoint/2016/6/main">
                        <a:blip r:embed="rId6"/>
                        <a:stretch>
                          <a:fillRect/>
                        </a:stretch>
                      </p166:blipFill>
                      <p166:spPr xmlns:p166="http://schemas.microsoft.com/office/powerpoint/2016/6/main">
                        <a:xfrm>
                          <a:off x="711424" y="1409670"/>
                          <a:ext cx="2107916" cy="1185703"/>
                        </a:xfrm>
                        <a:prstGeom prst="rect">
                          <a:avLst/>
                        </a:prstGeom>
                        <a:ln w="3175">
                          <a:solidFill>
                            <a:prstClr val="ltGray"/>
                          </a:solidFill>
                        </a:ln>
                      </p166:spPr>
                    </psuz:zmPr>
                  </psuz:summaryZmObj>
                  <psuz:summaryZmObj sectionId="{8BF82DE9-F463-4073-B71B-D02DB52B1114}">
                    <psuz:zmPr id="{3386532E-CB7B-4CFB-AC71-8BF008074BE6}" transitionDur="1000">
                      <p166:blipFill xmlns:p166="http://schemas.microsoft.com/office/powerpoint/2016/6/main">
                        <a:blip r:embed="rId7"/>
                        <a:stretch>
                          <a:fillRect/>
                        </a:stretch>
                      </p166:blipFill>
                      <p166:spPr xmlns:p166="http://schemas.microsoft.com/office/powerpoint/2016/6/main">
                        <a:xfrm>
                          <a:off x="2898387" y="1409670"/>
                          <a:ext cx="2107916" cy="1185703"/>
                        </a:xfrm>
                        <a:prstGeom prst="rect">
                          <a:avLst/>
                        </a:prstGeom>
                        <a:ln w="3175">
                          <a:solidFill>
                            <a:prstClr val="ltGray"/>
                          </a:solidFill>
                        </a:ln>
                      </p166:spPr>
                    </psuz:zmPr>
                  </psuz:summaryZmObj>
                  <psuz:summaryZmObj sectionId="{9886168A-6F15-4D90-BF04-9EE294AEF798}">
                    <psuz:zmPr id="{113D8DCA-0C62-42F8-8265-2B7B541ABC94}" transitionDur="1000">
                      <p166:blipFill xmlns:p166="http://schemas.microsoft.com/office/powerpoint/2016/6/main">
                        <a:blip r:embed="rId8"/>
                        <a:stretch>
                          <a:fillRect/>
                        </a:stretch>
                      </p166:blipFill>
                      <p166:spPr xmlns:p166="http://schemas.microsoft.com/office/powerpoint/2016/6/main">
                        <a:xfrm>
                          <a:off x="5085350" y="1409670"/>
                          <a:ext cx="2107916" cy="1185703"/>
                        </a:xfrm>
                        <a:prstGeom prst="rect">
                          <a:avLst/>
                        </a:prstGeom>
                        <a:ln w="3175">
                          <a:solidFill>
                            <a:prstClr val="ltGray"/>
                          </a:solidFill>
                        </a:ln>
                      </p166:spPr>
                    </psuz:zmPr>
                  </psuz:summaryZmObj>
                  <psuz:summaryZmObj sectionId="{647B90D0-D69D-4330-89A3-A619676F652A}">
                    <psuz:zmPr id="{EE10E5D1-EB34-4484-82D0-210B8B5A257F}" transitionDur="1000">
                      <p166:blipFill xmlns:p166="http://schemas.microsoft.com/office/powerpoint/2016/6/main">
                        <a:blip r:embed="rId9"/>
                        <a:stretch>
                          <a:fillRect/>
                        </a:stretch>
                      </p166:blipFill>
                      <p166:spPr xmlns:p166="http://schemas.microsoft.com/office/powerpoint/2016/6/main">
                        <a:xfrm>
                          <a:off x="711424" y="2674420"/>
                          <a:ext cx="2107916" cy="1185703"/>
                        </a:xfrm>
                        <a:prstGeom prst="rect">
                          <a:avLst/>
                        </a:prstGeom>
                        <a:ln w="3175">
                          <a:solidFill>
                            <a:prstClr val="ltGray"/>
                          </a:solidFill>
                        </a:ln>
                      </p166:spPr>
                    </psuz:zmPr>
                  </psuz:summaryZmObj>
                  <psuz:summaryZmObj sectionId="{1454C79A-FC08-4180-B3E1-B7C8F660E8FD}">
                    <psuz:zmPr id="{603C3686-11FC-47B9-8ADF-78B2C6328CB4}" transitionDur="1000">
                      <p166:blipFill xmlns:p166="http://schemas.microsoft.com/office/powerpoint/2016/6/main">
                        <a:blip r:embed="rId10"/>
                        <a:stretch>
                          <a:fillRect/>
                        </a:stretch>
                      </p166:blipFill>
                      <p166:spPr xmlns:p166="http://schemas.microsoft.com/office/powerpoint/2016/6/main">
                        <a:xfrm>
                          <a:off x="2898387" y="2674420"/>
                          <a:ext cx="2107916" cy="1185703"/>
                        </a:xfrm>
                        <a:prstGeom prst="rect">
                          <a:avLst/>
                        </a:prstGeom>
                        <a:ln w="3175">
                          <a:solidFill>
                            <a:prstClr val="ltGray"/>
                          </a:solidFill>
                        </a:ln>
                      </p166:spPr>
                    </psuz:zmPr>
                  </psuz:summaryZmObj>
                  <psuz:summaryZmObj sectionId="{DC3BF277-2ACA-4FAD-A4DA-79D42776BF47}">
                    <psuz:zmPr id="{22342323-3AD6-4DED-9B1F-9E6D5C3911CC}" transitionDur="1000">
                      <p166:blipFill xmlns:p166="http://schemas.microsoft.com/office/powerpoint/2016/6/main">
                        <a:blip r:embed="rId11"/>
                        <a:stretch>
                          <a:fillRect/>
                        </a:stretch>
                      </p166:blipFill>
                      <p166:spPr xmlns:p166="http://schemas.microsoft.com/office/powerpoint/2016/6/main">
                        <a:xfrm>
                          <a:off x="5085350" y="2674420"/>
                          <a:ext cx="2107916" cy="1185703"/>
                        </a:xfrm>
                        <a:prstGeom prst="rect">
                          <a:avLst/>
                        </a:prstGeom>
                        <a:ln w="3175">
                          <a:solidFill>
                            <a:prstClr val="ltGray"/>
                          </a:solidFill>
                        </a:ln>
                      </p166:spPr>
                    </psuz:zmPr>
                  </psuz:summaryZmObj>
                  <psuz:summaryZmObj sectionId="{DFD03A8E-A032-455A-9D06-CD7A13056A07}">
                    <psuz:zmPr id="{A4C7BF43-5AE3-4E06-AF6A-44A92C002106}" transitionDur="1000">
                      <p166:blipFill xmlns:p166="http://schemas.microsoft.com/office/powerpoint/2016/6/main">
                        <a:blip r:embed="rId12"/>
                        <a:stretch>
                          <a:fillRect/>
                        </a:stretch>
                      </p166:blipFill>
                      <p166:spPr xmlns:p166="http://schemas.microsoft.com/office/powerpoint/2016/6/main">
                        <a:xfrm>
                          <a:off x="711424" y="3939170"/>
                          <a:ext cx="2107916" cy="1185703"/>
                        </a:xfrm>
                        <a:prstGeom prst="rect">
                          <a:avLst/>
                        </a:prstGeom>
                        <a:ln w="3175">
                          <a:solidFill>
                            <a:prstClr val="ltGray"/>
                          </a:solidFill>
                        </a:ln>
                      </p166:spPr>
                    </psuz:zmPr>
                  </psuz:summaryZmObj>
                  <psuz:summaryZmObj sectionId="{2F30A420-0EB1-4EF8-9959-67E14EF9CFDA}">
                    <psuz:zmPr id="{7FAF43C3-B814-461D-A183-4485AF320673}" transitionDur="1000">
                      <p166:blipFill xmlns:p166="http://schemas.microsoft.com/office/powerpoint/2016/6/main">
                        <a:blip r:embed="rId13"/>
                        <a:stretch>
                          <a:fillRect/>
                        </a:stretch>
                      </p166:blipFill>
                      <p166:spPr xmlns:p166="http://schemas.microsoft.com/office/powerpoint/2016/6/main">
                        <a:xfrm>
                          <a:off x="2898387" y="3939170"/>
                          <a:ext cx="2107916" cy="1185703"/>
                        </a:xfrm>
                        <a:prstGeom prst="rect">
                          <a:avLst/>
                        </a:prstGeom>
                        <a:ln w="3175">
                          <a:solidFill>
                            <a:prstClr val="ltGray"/>
                          </a:solidFill>
                        </a:ln>
                      </p166:spPr>
                    </psuz:zmPr>
                  </psuz:summaryZmObj>
                  <psuz:summaryZmObj sectionId="{15153983-5609-407B-AF77-5A364A82AC30}">
                    <psuz:zmPr id="{A52AC0C2-21FF-4C39-A0AB-9A86F6C5943A}" transitionDur="1000">
                      <p166:blipFill xmlns:p166="http://schemas.microsoft.com/office/powerpoint/2016/6/main">
                        <a:blip r:embed="rId14"/>
                        <a:stretch>
                          <a:fillRect/>
                        </a:stretch>
                      </p166:blipFill>
                      <p166:spPr xmlns:p166="http://schemas.microsoft.com/office/powerpoint/2016/6/main">
                        <a:xfrm>
                          <a:off x="5085350" y="3939170"/>
                          <a:ext cx="2107916" cy="1185703"/>
                        </a:xfrm>
                        <a:prstGeom prst="rect">
                          <a:avLst/>
                        </a:prstGeom>
                        <a:ln w="3175">
                          <a:solidFill>
                            <a:prstClr val="ltGray"/>
                          </a:solidFill>
                        </a:ln>
                      </p166:spPr>
                    </psuz:zmPr>
                  </psuz:summaryZmObj>
                  <psuz:gridLayout/>
                </psuz:summaryZm>
              </a:graphicData>
            </a:graphic>
          </p:graphicFrame>
        </mc:Choice>
        <mc:Fallback>
          <p:grpSp>
            <p:nvGrpSpPr>
              <p:cNvPr id="5" name="Overzichtzoom 4">
                <a:extLst>
                  <a:ext uri="{FF2B5EF4-FFF2-40B4-BE49-F238E27FC236}">
                    <a16:creationId xmlns:a16="http://schemas.microsoft.com/office/drawing/2014/main" id="{8D6D1375-ACD4-3FCE-5C4F-FE7924D3FB49}"/>
                  </a:ext>
                </a:extLst>
              </p:cNvPr>
              <p:cNvGrpSpPr>
                <a:grpSpLocks noGrp="1" noUngrp="1" noRot="1" noChangeAspect="1" noMove="1" noResize="1"/>
              </p:cNvGrpSpPr>
              <p:nvPr/>
            </p:nvGrpSpPr>
            <p:grpSpPr>
              <a:xfrm>
                <a:off x="403931" y="-63147"/>
                <a:ext cx="7904691" cy="5269794"/>
                <a:chOff x="403931" y="-63147"/>
                <a:chExt cx="7904691" cy="5269794"/>
              </a:xfrm>
            </p:grpSpPr>
            <p:pic>
              <p:nvPicPr>
                <p:cNvPr id="2" name="Afbeelding 2">
                  <a:hlinkClick r:id="rId15"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1112783" y="98124"/>
                  <a:ext cx="2107916" cy="1185703"/>
                </a:xfrm>
                <a:prstGeom prst="rect">
                  <a:avLst/>
                </a:prstGeom>
                <a:ln w="3175">
                  <a:solidFill>
                    <a:prstClr val="ltGray"/>
                  </a:solidFill>
                </a:ln>
              </p:spPr>
            </p:pic>
            <p:pic>
              <p:nvPicPr>
                <p:cNvPr id="3" name="Afbeelding 3">
                  <a:hlinkClick r:id="rId16"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3302318" y="82923"/>
                  <a:ext cx="2107916" cy="1185703"/>
                </a:xfrm>
                <a:prstGeom prst="rect">
                  <a:avLst/>
                </a:prstGeom>
                <a:ln w="3175">
                  <a:solidFill>
                    <a:prstClr val="ltGray"/>
                  </a:solidFill>
                </a:ln>
              </p:spPr>
            </p:pic>
            <p:pic>
              <p:nvPicPr>
                <p:cNvPr id="4" name="Afbeelding 4">
                  <a:hlinkClick r:id="rId17"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5466705" y="94223"/>
                  <a:ext cx="2107916" cy="1185703"/>
                </a:xfrm>
                <a:prstGeom prst="rect">
                  <a:avLst/>
                </a:prstGeom>
                <a:ln w="3175">
                  <a:solidFill>
                    <a:prstClr val="ltGray"/>
                  </a:solidFill>
                </a:ln>
              </p:spPr>
            </p:pic>
            <p:pic>
              <p:nvPicPr>
                <p:cNvPr id="6" name="Afbeelding 6">
                  <a:hlinkClick r:id="rId18"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1115355" y="1346523"/>
                  <a:ext cx="2107916" cy="1185703"/>
                </a:xfrm>
                <a:prstGeom prst="rect">
                  <a:avLst/>
                </a:prstGeom>
                <a:ln w="3175">
                  <a:solidFill>
                    <a:prstClr val="ltGray"/>
                  </a:solidFill>
                </a:ln>
              </p:spPr>
            </p:pic>
            <p:pic>
              <p:nvPicPr>
                <p:cNvPr id="7" name="Afbeelding 7">
                  <a:hlinkClick r:id="rId19"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3302318" y="1346523"/>
                  <a:ext cx="2107916" cy="1185703"/>
                </a:xfrm>
                <a:prstGeom prst="rect">
                  <a:avLst/>
                </a:prstGeom>
                <a:ln w="3175">
                  <a:solidFill>
                    <a:prstClr val="ltGray"/>
                  </a:solidFill>
                </a:ln>
              </p:spPr>
            </p:pic>
            <p:pic>
              <p:nvPicPr>
                <p:cNvPr id="8" name="Afbeelding 8">
                  <a:hlinkClick r:id="rId20"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5489281" y="1346523"/>
                  <a:ext cx="2107916" cy="1185703"/>
                </a:xfrm>
                <a:prstGeom prst="rect">
                  <a:avLst/>
                </a:prstGeom>
                <a:ln w="3175">
                  <a:solidFill>
                    <a:prstClr val="ltGray"/>
                  </a:solidFill>
                </a:ln>
              </p:spPr>
            </p:pic>
            <p:pic>
              <p:nvPicPr>
                <p:cNvPr id="9" name="Afbeelding 9">
                  <a:hlinkClick r:id="rId21" action="ppaction://hlinksldjump"/>
                </p:cNvPr>
                <p:cNvPicPr>
                  <a:picLocks noSelect="1" noRot="1" noChangeAspect="1" noMove="1" noResize="1" noEditPoints="1" noAdjustHandles="1" noChangeArrowheads="1" noChangeShapeType="1"/>
                </p:cNvPicPr>
                <p:nvPr/>
              </p:nvPicPr>
              <p:blipFill>
                <a:blip r:embed="rId9"/>
                <a:stretch>
                  <a:fillRect/>
                </a:stretch>
              </p:blipFill>
              <p:spPr>
                <a:xfrm>
                  <a:off x="1115355" y="2611273"/>
                  <a:ext cx="2107916" cy="1185703"/>
                </a:xfrm>
                <a:prstGeom prst="rect">
                  <a:avLst/>
                </a:prstGeom>
                <a:ln w="3175">
                  <a:solidFill>
                    <a:prstClr val="ltGray"/>
                  </a:solidFill>
                </a:ln>
              </p:spPr>
            </p:pic>
            <p:pic>
              <p:nvPicPr>
                <p:cNvPr id="10" name="Afbeelding 10">
                  <a:hlinkClick r:id="rId22" action="ppaction://hlinksldjump"/>
                </p:cNvPr>
                <p:cNvPicPr>
                  <a:picLocks noSelect="1" noRot="1" noChangeAspect="1" noMove="1" noResize="1" noEditPoints="1" noAdjustHandles="1" noChangeArrowheads="1" noChangeShapeType="1"/>
                </p:cNvPicPr>
                <p:nvPr/>
              </p:nvPicPr>
              <p:blipFill>
                <a:blip r:embed="rId10"/>
                <a:stretch>
                  <a:fillRect/>
                </a:stretch>
              </p:blipFill>
              <p:spPr>
                <a:xfrm>
                  <a:off x="3302318" y="2611273"/>
                  <a:ext cx="2107916" cy="1185703"/>
                </a:xfrm>
                <a:prstGeom prst="rect">
                  <a:avLst/>
                </a:prstGeom>
                <a:ln w="3175">
                  <a:solidFill>
                    <a:prstClr val="ltGray"/>
                  </a:solidFill>
                </a:ln>
              </p:spPr>
            </p:pic>
            <p:pic>
              <p:nvPicPr>
                <p:cNvPr id="11" name="Afbeelding 11">
                  <a:hlinkClick r:id="rId23" action="ppaction://hlinksldjump"/>
                </p:cNvPr>
                <p:cNvPicPr>
                  <a:picLocks noSelect="1" noRot="1" noChangeAspect="1" noMove="1" noResize="1" noEditPoints="1" noAdjustHandles="1" noChangeArrowheads="1" noChangeShapeType="1"/>
                </p:cNvPicPr>
                <p:nvPr/>
              </p:nvPicPr>
              <p:blipFill>
                <a:blip r:embed="rId11"/>
                <a:stretch>
                  <a:fillRect/>
                </a:stretch>
              </p:blipFill>
              <p:spPr>
                <a:xfrm>
                  <a:off x="5489281" y="2611273"/>
                  <a:ext cx="2107916" cy="1185703"/>
                </a:xfrm>
                <a:prstGeom prst="rect">
                  <a:avLst/>
                </a:prstGeom>
                <a:ln w="3175">
                  <a:solidFill>
                    <a:prstClr val="ltGray"/>
                  </a:solidFill>
                </a:ln>
              </p:spPr>
            </p:pic>
            <p:pic>
              <p:nvPicPr>
                <p:cNvPr id="12" name="Afbeelding 12">
                  <a:hlinkClick r:id="rId24" action="ppaction://hlinksldjump"/>
                </p:cNvPr>
                <p:cNvPicPr>
                  <a:picLocks noSelect="1" noRot="1" noChangeAspect="1" noMove="1" noResize="1" noEditPoints="1" noAdjustHandles="1" noChangeArrowheads="1" noChangeShapeType="1"/>
                </p:cNvPicPr>
                <p:nvPr/>
              </p:nvPicPr>
              <p:blipFill>
                <a:blip r:embed="rId12"/>
                <a:stretch>
                  <a:fillRect/>
                </a:stretch>
              </p:blipFill>
              <p:spPr>
                <a:xfrm>
                  <a:off x="1115355" y="3876023"/>
                  <a:ext cx="2107916" cy="1185703"/>
                </a:xfrm>
                <a:prstGeom prst="rect">
                  <a:avLst/>
                </a:prstGeom>
                <a:ln w="3175">
                  <a:solidFill>
                    <a:prstClr val="ltGray"/>
                  </a:solidFill>
                </a:ln>
              </p:spPr>
            </p:pic>
            <p:pic>
              <p:nvPicPr>
                <p:cNvPr id="13" name="Afbeelding 13">
                  <a:hlinkClick r:id="rId25" action="ppaction://hlinksldjump"/>
                </p:cNvPr>
                <p:cNvPicPr>
                  <a:picLocks noSelect="1" noRot="1" noChangeAspect="1" noMove="1" noResize="1" noEditPoints="1" noAdjustHandles="1" noChangeArrowheads="1" noChangeShapeType="1"/>
                </p:cNvPicPr>
                <p:nvPr/>
              </p:nvPicPr>
              <p:blipFill>
                <a:blip r:embed="rId13"/>
                <a:stretch>
                  <a:fillRect/>
                </a:stretch>
              </p:blipFill>
              <p:spPr>
                <a:xfrm>
                  <a:off x="3302318" y="3876023"/>
                  <a:ext cx="2107916" cy="1185703"/>
                </a:xfrm>
                <a:prstGeom prst="rect">
                  <a:avLst/>
                </a:prstGeom>
                <a:ln w="3175">
                  <a:solidFill>
                    <a:prstClr val="ltGray"/>
                  </a:solidFill>
                </a:ln>
              </p:spPr>
            </p:pic>
            <p:pic>
              <p:nvPicPr>
                <p:cNvPr id="14" name="Afbeelding 14">
                  <a:hlinkClick r:id="rId26" action="ppaction://hlinksldjump"/>
                </p:cNvPr>
                <p:cNvPicPr>
                  <a:picLocks noSelect="1" noRot="1" noChangeAspect="1" noMove="1" noResize="1" noEditPoints="1" noAdjustHandles="1" noChangeArrowheads="1" noChangeShapeType="1"/>
                </p:cNvPicPr>
                <p:nvPr/>
              </p:nvPicPr>
              <p:blipFill>
                <a:blip r:embed="rId14"/>
                <a:stretch>
                  <a:fillRect/>
                </a:stretch>
              </p:blipFill>
              <p:spPr>
                <a:xfrm>
                  <a:off x="5489281" y="3876023"/>
                  <a:ext cx="2107916" cy="1185703"/>
                </a:xfrm>
                <a:prstGeom prst="rect">
                  <a:avLst/>
                </a:prstGeom>
                <a:ln w="3175">
                  <a:solidFill>
                    <a:prstClr val="ltGray"/>
                  </a:solidFill>
                </a:ln>
              </p:spPr>
            </p:pic>
          </p:grpSp>
        </mc:Fallback>
      </mc:AlternateContent>
      <p:pic>
        <p:nvPicPr>
          <p:cNvPr id="15" name="Afbeelding 14" descr="Afbeelding met clipart&#10;&#10;Automatisch gegenereerde beschrijving">
            <a:extLst>
              <a:ext uri="{FF2B5EF4-FFF2-40B4-BE49-F238E27FC236}">
                <a16:creationId xmlns:a16="http://schemas.microsoft.com/office/drawing/2014/main" id="{1F74977C-50A5-6EFB-FB91-D7A68BC7932F}"/>
              </a:ext>
            </a:extLst>
          </p:cNvPr>
          <p:cNvPicPr>
            <a:picLocks noChangeAspect="1"/>
          </p:cNvPicPr>
          <p:nvPr/>
        </p:nvPicPr>
        <p:blipFill>
          <a:blip r:embed="rId27"/>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08921677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Voorbeeld 1 aanduiding </a:t>
            </a:r>
            <a:r>
              <a:rPr lang="nl-BE" altLang="nl-BE" err="1"/>
              <a:t>verk</a:t>
            </a:r>
            <a:r>
              <a:rPr lang="nl-BE" altLang="nl-BE"/>
              <a:t>./</a:t>
            </a:r>
            <a:r>
              <a:rPr lang="nl-BE" altLang="nl-BE" err="1"/>
              <a:t>plaatsverv</a:t>
            </a:r>
            <a:r>
              <a:rPr lang="nl-BE" altLang="nl-BE"/>
              <a:t>.</a:t>
            </a:r>
            <a:endParaRPr lang="nl-BE"/>
          </a:p>
        </p:txBody>
      </p:sp>
      <p:sp>
        <p:nvSpPr>
          <p:cNvPr id="3" name="Tijdelijke aanduiding voor tekst 2"/>
          <p:cNvSpPr>
            <a:spLocks noGrp="1"/>
          </p:cNvSpPr>
          <p:nvPr>
            <p:ph type="body" sz="quarter" idx="15"/>
          </p:nvPr>
        </p:nvSpPr>
        <p:spPr>
          <a:xfrm>
            <a:off x="467544" y="843557"/>
            <a:ext cx="8208912" cy="4163069"/>
          </a:xfrm>
        </p:spPr>
        <p:txBody>
          <a:bodyPr>
            <a:normAutofit fontScale="55000" lnSpcReduction="20000"/>
          </a:bodyPr>
          <a:lstStyle/>
          <a:p>
            <a:pPr>
              <a:lnSpc>
                <a:spcPct val="80000"/>
              </a:lnSpc>
              <a:buNone/>
            </a:pPr>
            <a:r>
              <a:rPr lang="nl-BE" altLang="nl-BE">
                <a:latin typeface="Calibri" panose="020F0502020204030204" pitchFamily="34" charset="0"/>
                <a:cs typeface="Arial" panose="020B0604020202020204" pitchFamily="34" charset="0"/>
              </a:rPr>
              <a:t>        </a:t>
            </a:r>
          </a:p>
          <a:p>
            <a:pPr>
              <a:lnSpc>
                <a:spcPct val="80000"/>
              </a:lnSpc>
              <a:buClr>
                <a:schemeClr val="bg1"/>
              </a:buClr>
              <a:buNone/>
            </a:pPr>
            <a:endParaRPr lang="nl-BE" altLang="nl-BE" sz="36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36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36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36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36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36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1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1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1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1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1100" u="sng">
              <a:latin typeface="Calibri" panose="020F0502020204030204" pitchFamily="34" charset="0"/>
              <a:cs typeface="Arial" panose="020B0604020202020204" pitchFamily="34" charset="0"/>
            </a:endParaRPr>
          </a:p>
          <a:p>
            <a:pPr>
              <a:lnSpc>
                <a:spcPct val="80000"/>
              </a:lnSpc>
              <a:buClr>
                <a:schemeClr val="bg1"/>
              </a:buClr>
              <a:buNone/>
            </a:pPr>
            <a:r>
              <a:rPr lang="nl-BE" altLang="nl-BE" b="1" u="sng">
                <a:latin typeface="Calibri" panose="020F0502020204030204" pitchFamily="34" charset="0"/>
                <a:cs typeface="Arial" panose="020B0604020202020204" pitchFamily="34" charset="0"/>
              </a:rPr>
              <a:t>Effectief Verkozenen</a:t>
            </a:r>
          </a:p>
          <a:p>
            <a:pPr>
              <a:lnSpc>
                <a:spcPct val="80000"/>
              </a:lnSpc>
              <a:buClr>
                <a:schemeClr val="bg1"/>
              </a:buClr>
              <a:buNone/>
            </a:pPr>
            <a:r>
              <a:rPr lang="nl-BE" altLang="nl-BE">
                <a:latin typeface="Calibri" panose="020F0502020204030204" pitchFamily="34" charset="0"/>
                <a:cs typeface="Arial" panose="020B0604020202020204" pitchFamily="34" charset="0"/>
              </a:rPr>
              <a:t>1. Martens	2. </a:t>
            </a:r>
            <a:r>
              <a:rPr lang="nl-BE" altLang="nl-BE" err="1">
                <a:latin typeface="Calibri" panose="020F0502020204030204" pitchFamily="34" charset="0"/>
                <a:cs typeface="Arial" panose="020B0604020202020204" pitchFamily="34" charset="0"/>
              </a:rPr>
              <a:t>Cocquit</a:t>
            </a:r>
            <a:endParaRPr lang="nl-BE" altLang="nl-BE">
              <a:latin typeface="Calibri" panose="020F0502020204030204" pitchFamily="34" charset="0"/>
              <a:cs typeface="Arial" panose="020B0604020202020204" pitchFamily="34" charset="0"/>
            </a:endParaRPr>
          </a:p>
          <a:p>
            <a:pPr>
              <a:lnSpc>
                <a:spcPct val="80000"/>
              </a:lnSpc>
              <a:buClr>
                <a:schemeClr val="bg1"/>
              </a:buClr>
              <a:buNone/>
            </a:pPr>
            <a:r>
              <a:rPr lang="nl-BE" altLang="nl-BE">
                <a:latin typeface="Calibri" panose="020F0502020204030204" pitchFamily="34" charset="0"/>
                <a:cs typeface="Arial" panose="020B0604020202020204" pitchFamily="34" charset="0"/>
              </a:rPr>
              <a:t>3. Baetens	4. </a:t>
            </a:r>
            <a:r>
              <a:rPr lang="nl-BE" altLang="nl-BE" err="1">
                <a:latin typeface="Calibri" panose="020F0502020204030204" pitchFamily="34" charset="0"/>
                <a:cs typeface="Arial" panose="020B0604020202020204" pitchFamily="34" charset="0"/>
              </a:rPr>
              <a:t>Dewilde</a:t>
            </a:r>
            <a:endParaRPr lang="nl-BE" altLang="nl-BE">
              <a:latin typeface="Calibri" panose="020F0502020204030204" pitchFamily="34" charset="0"/>
              <a:cs typeface="Arial" panose="020B0604020202020204" pitchFamily="34" charset="0"/>
            </a:endParaRPr>
          </a:p>
          <a:p>
            <a:pPr>
              <a:lnSpc>
                <a:spcPct val="80000"/>
              </a:lnSpc>
              <a:buClr>
                <a:schemeClr val="bg1"/>
              </a:buClr>
              <a:buNone/>
            </a:pPr>
            <a:r>
              <a:rPr lang="nl-BE" altLang="nl-BE" sz="3600">
                <a:solidFill>
                  <a:schemeClr val="tx2"/>
                </a:solidFill>
                <a:latin typeface="Calibri" panose="020F0502020204030204" pitchFamily="34" charset="0"/>
                <a:cs typeface="Arial" panose="020B0604020202020204" pitchFamily="34" charset="0"/>
              </a:rPr>
              <a:t>	 	 </a:t>
            </a:r>
          </a:p>
          <a:p>
            <a:pPr>
              <a:lnSpc>
                <a:spcPct val="80000"/>
              </a:lnSpc>
              <a:buNone/>
            </a:pPr>
            <a:endParaRPr lang="nl-NL" altLang="nl-BE" sz="3600">
              <a:latin typeface="Calibri" panose="020F0502020204030204" pitchFamily="34" charset="0"/>
            </a:endParaRPr>
          </a:p>
          <a:p>
            <a:pPr marL="0" indent="0">
              <a:buNone/>
            </a:pPr>
            <a:endParaRPr lang="nl-BE"/>
          </a:p>
        </p:txBody>
      </p:sp>
      <p:pic>
        <p:nvPicPr>
          <p:cNvPr id="6" name="Graphic 5" descr="Dubbeltikken met effen opvulling">
            <a:extLst>
              <a:ext uri="{FF2B5EF4-FFF2-40B4-BE49-F238E27FC236}">
                <a16:creationId xmlns:a16="http://schemas.microsoft.com/office/drawing/2014/main" id="{E56F70CB-9BCA-D167-2DE7-77C6E0E035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7036"/>
            <a:ext cx="457200" cy="457200"/>
          </a:xfrm>
          <a:prstGeom prst="rect">
            <a:avLst/>
          </a:prstGeom>
        </p:spPr>
      </p:pic>
      <p:graphicFrame>
        <p:nvGraphicFramePr>
          <p:cNvPr id="7" name="Tabel 7">
            <a:extLst>
              <a:ext uri="{FF2B5EF4-FFF2-40B4-BE49-F238E27FC236}">
                <a16:creationId xmlns:a16="http://schemas.microsoft.com/office/drawing/2014/main" id="{D19F9FF7-9F7C-B017-4C43-D88F515EBE53}"/>
              </a:ext>
            </a:extLst>
          </p:cNvPr>
          <p:cNvGraphicFramePr>
            <a:graphicFrameLocks noGrp="1"/>
          </p:cNvGraphicFramePr>
          <p:nvPr/>
        </p:nvGraphicFramePr>
        <p:xfrm>
          <a:off x="467544" y="843556"/>
          <a:ext cx="7192600" cy="3045893"/>
        </p:xfrm>
        <a:graphic>
          <a:graphicData uri="http://schemas.openxmlformats.org/drawingml/2006/table">
            <a:tbl>
              <a:tblPr firstRow="1" bandRow="1">
                <a:tableStyleId>{72833802-FEF1-4C79-8D5D-14CF1EAF98D9}</a:tableStyleId>
              </a:tblPr>
              <a:tblGrid>
                <a:gridCol w="1798150">
                  <a:extLst>
                    <a:ext uri="{9D8B030D-6E8A-4147-A177-3AD203B41FA5}">
                      <a16:colId xmlns:a16="http://schemas.microsoft.com/office/drawing/2014/main" val="2776288197"/>
                    </a:ext>
                  </a:extLst>
                </a:gridCol>
                <a:gridCol w="1798150">
                  <a:extLst>
                    <a:ext uri="{9D8B030D-6E8A-4147-A177-3AD203B41FA5}">
                      <a16:colId xmlns:a16="http://schemas.microsoft.com/office/drawing/2014/main" val="2871121508"/>
                    </a:ext>
                  </a:extLst>
                </a:gridCol>
                <a:gridCol w="1798150">
                  <a:extLst>
                    <a:ext uri="{9D8B030D-6E8A-4147-A177-3AD203B41FA5}">
                      <a16:colId xmlns:a16="http://schemas.microsoft.com/office/drawing/2014/main" val="3667644465"/>
                    </a:ext>
                  </a:extLst>
                </a:gridCol>
                <a:gridCol w="1798150">
                  <a:extLst>
                    <a:ext uri="{9D8B030D-6E8A-4147-A177-3AD203B41FA5}">
                      <a16:colId xmlns:a16="http://schemas.microsoft.com/office/drawing/2014/main" val="680533470"/>
                    </a:ext>
                  </a:extLst>
                </a:gridCol>
              </a:tblGrid>
              <a:tr h="302693">
                <a:tc>
                  <a:txBody>
                    <a:bodyPr/>
                    <a:lstStyle/>
                    <a:p>
                      <a:r>
                        <a:rPr lang="nl-BE" sz="1200"/>
                        <a:t>Kandidaten</a:t>
                      </a:r>
                    </a:p>
                  </a:txBody>
                  <a:tcPr>
                    <a:solidFill>
                      <a:srgbClr val="009FDF"/>
                    </a:solidFill>
                  </a:tcPr>
                </a:tc>
                <a:tc>
                  <a:txBody>
                    <a:bodyPr/>
                    <a:lstStyle/>
                    <a:p>
                      <a:r>
                        <a:rPr lang="nl-BE" sz="1200"/>
                        <a:t>Naamstemmen</a:t>
                      </a:r>
                    </a:p>
                  </a:txBody>
                  <a:tcPr>
                    <a:solidFill>
                      <a:srgbClr val="009FDF"/>
                    </a:solidFill>
                  </a:tcPr>
                </a:tc>
                <a:tc>
                  <a:txBody>
                    <a:bodyPr/>
                    <a:lstStyle/>
                    <a:p>
                      <a:r>
                        <a:rPr lang="nl-BE" sz="1200"/>
                        <a:t>Pot</a:t>
                      </a:r>
                    </a:p>
                  </a:txBody>
                  <a:tcPr>
                    <a:solidFill>
                      <a:srgbClr val="009FDF"/>
                    </a:solidFill>
                  </a:tcPr>
                </a:tc>
                <a:tc>
                  <a:txBody>
                    <a:bodyPr/>
                    <a:lstStyle/>
                    <a:p>
                      <a:r>
                        <a:rPr lang="nl-BE" sz="1200"/>
                        <a:t>Totaal</a:t>
                      </a:r>
                    </a:p>
                  </a:txBody>
                  <a:tcPr>
                    <a:solidFill>
                      <a:srgbClr val="009FDF"/>
                    </a:solidFill>
                  </a:tcPr>
                </a:tc>
                <a:extLst>
                  <a:ext uri="{0D108BD9-81ED-4DB2-BD59-A6C34878D82A}">
                    <a16:rowId xmlns:a16="http://schemas.microsoft.com/office/drawing/2014/main" val="1360478511"/>
                  </a:ext>
                </a:extLst>
              </a:tr>
              <a:tr h="250531">
                <a:tc>
                  <a:txBody>
                    <a:bodyPr/>
                    <a:lstStyle/>
                    <a:p>
                      <a:r>
                        <a:rPr lang="nl-BE" sz="1200">
                          <a:solidFill>
                            <a:srgbClr val="003478"/>
                          </a:solidFill>
                        </a:rPr>
                        <a:t>Martens</a:t>
                      </a:r>
                    </a:p>
                  </a:txBody>
                  <a:tcPr/>
                </a:tc>
                <a:tc>
                  <a:txBody>
                    <a:bodyPr/>
                    <a:lstStyle/>
                    <a:p>
                      <a:r>
                        <a:rPr lang="nl-BE" sz="1200">
                          <a:solidFill>
                            <a:srgbClr val="003478"/>
                          </a:solidFill>
                        </a:rPr>
                        <a:t>127</a:t>
                      </a:r>
                    </a:p>
                  </a:txBody>
                  <a:tcPr/>
                </a:tc>
                <a:tc>
                  <a:txBody>
                    <a:bodyPr/>
                    <a:lstStyle/>
                    <a:p>
                      <a:r>
                        <a:rPr lang="nl-BE" sz="1200">
                          <a:solidFill>
                            <a:srgbClr val="003478"/>
                          </a:solidFill>
                        </a:rPr>
                        <a:t>+339 (409)</a:t>
                      </a:r>
                    </a:p>
                  </a:txBody>
                  <a:tcPr/>
                </a:tc>
                <a:tc>
                  <a:txBody>
                    <a:bodyPr/>
                    <a:lstStyle/>
                    <a:p>
                      <a:r>
                        <a:rPr lang="nl-BE" sz="1200">
                          <a:solidFill>
                            <a:srgbClr val="003478"/>
                          </a:solidFill>
                        </a:rPr>
                        <a:t>466</a:t>
                      </a:r>
                    </a:p>
                  </a:txBody>
                  <a:tcPr/>
                </a:tc>
                <a:extLst>
                  <a:ext uri="{0D108BD9-81ED-4DB2-BD59-A6C34878D82A}">
                    <a16:rowId xmlns:a16="http://schemas.microsoft.com/office/drawing/2014/main" val="1380250726"/>
                  </a:ext>
                </a:extLst>
              </a:tr>
              <a:tr h="250531">
                <a:tc>
                  <a:txBody>
                    <a:bodyPr/>
                    <a:lstStyle/>
                    <a:p>
                      <a:r>
                        <a:rPr lang="nl-BE" sz="1200" err="1">
                          <a:solidFill>
                            <a:srgbClr val="003478"/>
                          </a:solidFill>
                        </a:rPr>
                        <a:t>Cocquit</a:t>
                      </a:r>
                      <a:endParaRPr lang="nl-BE" sz="1200">
                        <a:solidFill>
                          <a:srgbClr val="003478"/>
                        </a:solidFill>
                      </a:endParaRPr>
                    </a:p>
                  </a:txBody>
                  <a:tcPr/>
                </a:tc>
                <a:tc>
                  <a:txBody>
                    <a:bodyPr/>
                    <a:lstStyle/>
                    <a:p>
                      <a:r>
                        <a:rPr lang="nl-BE" sz="1200">
                          <a:solidFill>
                            <a:srgbClr val="003478"/>
                          </a:solidFill>
                        </a:rPr>
                        <a:t>43</a:t>
                      </a:r>
                    </a:p>
                  </a:txBody>
                  <a:tcPr/>
                </a:tc>
                <a:tc>
                  <a:txBody>
                    <a:bodyPr/>
                    <a:lstStyle/>
                    <a:p>
                      <a:r>
                        <a:rPr lang="nl-BE" sz="1200">
                          <a:solidFill>
                            <a:srgbClr val="003478"/>
                          </a:solidFill>
                        </a:rPr>
                        <a:t>+409 (0)</a:t>
                      </a:r>
                    </a:p>
                  </a:txBody>
                  <a:tcPr/>
                </a:tc>
                <a:tc>
                  <a:txBody>
                    <a:bodyPr/>
                    <a:lstStyle/>
                    <a:p>
                      <a:r>
                        <a:rPr lang="nl-BE" sz="1200">
                          <a:solidFill>
                            <a:srgbClr val="003478"/>
                          </a:solidFill>
                        </a:rPr>
                        <a:t>452</a:t>
                      </a:r>
                    </a:p>
                  </a:txBody>
                  <a:tcPr/>
                </a:tc>
                <a:extLst>
                  <a:ext uri="{0D108BD9-81ED-4DB2-BD59-A6C34878D82A}">
                    <a16:rowId xmlns:a16="http://schemas.microsoft.com/office/drawing/2014/main" val="3285201485"/>
                  </a:ext>
                </a:extLst>
              </a:tr>
              <a:tr h="250531">
                <a:tc>
                  <a:txBody>
                    <a:bodyPr/>
                    <a:lstStyle/>
                    <a:p>
                      <a:r>
                        <a:rPr lang="nl-BE" sz="1200">
                          <a:solidFill>
                            <a:srgbClr val="003478"/>
                          </a:solidFill>
                        </a:rPr>
                        <a:t>Baetens</a:t>
                      </a:r>
                    </a:p>
                  </a:txBody>
                  <a:tcPr/>
                </a:tc>
                <a:tc>
                  <a:txBody>
                    <a:bodyPr/>
                    <a:lstStyle/>
                    <a:p>
                      <a:r>
                        <a:rPr lang="nl-BE" sz="1200">
                          <a:solidFill>
                            <a:srgbClr val="003478"/>
                          </a:solidFill>
                        </a:rPr>
                        <a:t>111</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3508899429"/>
                  </a:ext>
                </a:extLst>
              </a:tr>
              <a:tr h="250531">
                <a:tc>
                  <a:txBody>
                    <a:bodyPr/>
                    <a:lstStyle/>
                    <a:p>
                      <a:r>
                        <a:rPr lang="nl-BE" sz="1200" err="1">
                          <a:solidFill>
                            <a:srgbClr val="003478"/>
                          </a:solidFill>
                        </a:rPr>
                        <a:t>Dewilde</a:t>
                      </a:r>
                      <a:endParaRPr lang="nl-BE" sz="1200">
                        <a:solidFill>
                          <a:srgbClr val="003478"/>
                        </a:solidFill>
                      </a:endParaRPr>
                    </a:p>
                  </a:txBody>
                  <a:tcPr/>
                </a:tc>
                <a:tc>
                  <a:txBody>
                    <a:bodyPr/>
                    <a:lstStyle/>
                    <a:p>
                      <a:r>
                        <a:rPr lang="nl-BE" sz="1200">
                          <a:solidFill>
                            <a:srgbClr val="003478"/>
                          </a:solidFill>
                        </a:rPr>
                        <a:t>85</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758196162"/>
                  </a:ext>
                </a:extLst>
              </a:tr>
              <a:tr h="250531">
                <a:tc>
                  <a:txBody>
                    <a:bodyPr/>
                    <a:lstStyle/>
                    <a:p>
                      <a:r>
                        <a:rPr lang="nl-BE" sz="1200" err="1">
                          <a:solidFill>
                            <a:srgbClr val="003478"/>
                          </a:solidFill>
                        </a:rPr>
                        <a:t>Grijspeert</a:t>
                      </a:r>
                      <a:endParaRPr lang="nl-BE" sz="1200">
                        <a:solidFill>
                          <a:srgbClr val="003478"/>
                        </a:solidFill>
                      </a:endParaRPr>
                    </a:p>
                  </a:txBody>
                  <a:tcPr/>
                </a:tc>
                <a:tc>
                  <a:txBody>
                    <a:bodyPr/>
                    <a:lstStyle/>
                    <a:p>
                      <a:r>
                        <a:rPr lang="nl-BE" sz="1200">
                          <a:solidFill>
                            <a:srgbClr val="003478"/>
                          </a:solidFill>
                        </a:rPr>
                        <a:t>48</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3506499607"/>
                  </a:ext>
                </a:extLst>
              </a:tr>
              <a:tr h="250531">
                <a:tc>
                  <a:txBody>
                    <a:bodyPr/>
                    <a:lstStyle/>
                    <a:p>
                      <a:r>
                        <a:rPr lang="nl-BE" sz="1200" err="1">
                          <a:solidFill>
                            <a:srgbClr val="003478"/>
                          </a:solidFill>
                        </a:rPr>
                        <a:t>Vermoesen</a:t>
                      </a:r>
                      <a:endParaRPr lang="nl-BE" sz="1200">
                        <a:solidFill>
                          <a:srgbClr val="003478"/>
                        </a:solidFill>
                      </a:endParaRPr>
                    </a:p>
                  </a:txBody>
                  <a:tcPr/>
                </a:tc>
                <a:tc>
                  <a:txBody>
                    <a:bodyPr/>
                    <a:lstStyle/>
                    <a:p>
                      <a:r>
                        <a:rPr lang="nl-BE" sz="1200">
                          <a:solidFill>
                            <a:srgbClr val="003478"/>
                          </a:solidFill>
                        </a:rPr>
                        <a:t>36</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15457365"/>
                  </a:ext>
                </a:extLst>
              </a:tr>
              <a:tr h="250531">
                <a:tc>
                  <a:txBody>
                    <a:bodyPr/>
                    <a:lstStyle/>
                    <a:p>
                      <a:r>
                        <a:rPr lang="nl-BE" sz="1200" err="1">
                          <a:solidFill>
                            <a:srgbClr val="003478"/>
                          </a:solidFill>
                        </a:rPr>
                        <a:t>Cloet</a:t>
                      </a:r>
                      <a:endParaRPr lang="nl-BE" sz="1200">
                        <a:solidFill>
                          <a:srgbClr val="003478"/>
                        </a:solidFill>
                      </a:endParaRPr>
                    </a:p>
                  </a:txBody>
                  <a:tcPr/>
                </a:tc>
                <a:tc>
                  <a:txBody>
                    <a:bodyPr/>
                    <a:lstStyle/>
                    <a:p>
                      <a:r>
                        <a:rPr lang="nl-BE" sz="1200">
                          <a:solidFill>
                            <a:srgbClr val="003478"/>
                          </a:solidFill>
                        </a:rPr>
                        <a:t>79</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2930062354"/>
                  </a:ext>
                </a:extLst>
              </a:tr>
              <a:tr h="250531">
                <a:tc>
                  <a:txBody>
                    <a:bodyPr/>
                    <a:lstStyle/>
                    <a:p>
                      <a:r>
                        <a:rPr lang="nl-BE" sz="1200">
                          <a:solidFill>
                            <a:srgbClr val="003478"/>
                          </a:solidFill>
                        </a:rPr>
                        <a:t>De </a:t>
                      </a:r>
                      <a:r>
                        <a:rPr lang="nl-BE" sz="1200" err="1">
                          <a:solidFill>
                            <a:srgbClr val="003478"/>
                          </a:solidFill>
                        </a:rPr>
                        <a:t>Coene</a:t>
                      </a:r>
                      <a:endParaRPr lang="nl-BE" sz="1200">
                        <a:solidFill>
                          <a:srgbClr val="003478"/>
                        </a:solidFill>
                      </a:endParaRPr>
                    </a:p>
                  </a:txBody>
                  <a:tcPr/>
                </a:tc>
                <a:tc>
                  <a:txBody>
                    <a:bodyPr/>
                    <a:lstStyle/>
                    <a:p>
                      <a:r>
                        <a:rPr lang="nl-BE" sz="1200">
                          <a:solidFill>
                            <a:srgbClr val="003478"/>
                          </a:solidFill>
                        </a:rPr>
                        <a:t>12</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798576996"/>
                  </a:ext>
                </a:extLst>
              </a:tr>
              <a:tr h="250531">
                <a:tc>
                  <a:txBody>
                    <a:bodyPr/>
                    <a:lstStyle/>
                    <a:p>
                      <a:r>
                        <a:rPr lang="nl-BE" sz="1200" err="1">
                          <a:solidFill>
                            <a:srgbClr val="003478"/>
                          </a:solidFill>
                        </a:rPr>
                        <a:t>Machtelings</a:t>
                      </a:r>
                      <a:endParaRPr lang="nl-BE" sz="1200">
                        <a:solidFill>
                          <a:srgbClr val="003478"/>
                        </a:solidFill>
                      </a:endParaRPr>
                    </a:p>
                  </a:txBody>
                  <a:tcPr/>
                </a:tc>
                <a:tc>
                  <a:txBody>
                    <a:bodyPr/>
                    <a:lstStyle/>
                    <a:p>
                      <a:r>
                        <a:rPr lang="nl-BE" sz="1200">
                          <a:solidFill>
                            <a:srgbClr val="003478"/>
                          </a:solidFill>
                        </a:rPr>
                        <a:t>44</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1296058123"/>
                  </a:ext>
                </a:extLst>
              </a:tr>
              <a:tr h="250531">
                <a:tc>
                  <a:txBody>
                    <a:bodyPr/>
                    <a:lstStyle/>
                    <a:p>
                      <a:r>
                        <a:rPr lang="nl-BE" sz="1200">
                          <a:solidFill>
                            <a:srgbClr val="003478"/>
                          </a:solidFill>
                        </a:rPr>
                        <a:t>De Brul</a:t>
                      </a:r>
                    </a:p>
                  </a:txBody>
                  <a:tcPr>
                    <a:lnB w="6350" cap="flat" cmpd="sng" algn="ctr">
                      <a:solidFill>
                        <a:srgbClr val="003478"/>
                      </a:solidFill>
                      <a:prstDash val="solid"/>
                      <a:round/>
                      <a:headEnd type="none" w="med" len="med"/>
                      <a:tailEnd type="none" w="med" len="med"/>
                    </a:lnB>
                  </a:tcPr>
                </a:tc>
                <a:tc>
                  <a:txBody>
                    <a:bodyPr/>
                    <a:lstStyle/>
                    <a:p>
                      <a:r>
                        <a:rPr lang="nl-BE" sz="1200">
                          <a:solidFill>
                            <a:srgbClr val="003478"/>
                          </a:solidFill>
                        </a:rPr>
                        <a:t>85</a:t>
                      </a:r>
                    </a:p>
                  </a:txBody>
                  <a:tcPr>
                    <a:lnB w="6350" cap="flat" cmpd="sng" algn="ctr">
                      <a:solidFill>
                        <a:srgbClr val="003478"/>
                      </a:solidFill>
                      <a:prstDash val="solid"/>
                      <a:round/>
                      <a:headEnd type="none" w="med" len="med"/>
                      <a:tailEnd type="none" w="med" len="med"/>
                    </a:lnB>
                  </a:tcPr>
                </a:tc>
                <a:tc>
                  <a:txBody>
                    <a:bodyPr/>
                    <a:lstStyle/>
                    <a:p>
                      <a:endParaRPr lang="nl-BE" sz="1200">
                        <a:solidFill>
                          <a:srgbClr val="003478"/>
                        </a:solidFill>
                      </a:endParaRPr>
                    </a:p>
                  </a:txBody>
                  <a:tcPr>
                    <a:lnB w="6350" cap="flat" cmpd="sng" algn="ctr">
                      <a:solidFill>
                        <a:srgbClr val="003478"/>
                      </a:solidFill>
                      <a:prstDash val="solid"/>
                      <a:round/>
                      <a:headEnd type="none" w="med" len="med"/>
                      <a:tailEnd type="none" w="med" len="med"/>
                    </a:lnB>
                  </a:tcPr>
                </a:tc>
                <a:tc>
                  <a:txBody>
                    <a:bodyPr/>
                    <a:lstStyle/>
                    <a:p>
                      <a:endParaRPr lang="nl-BE" sz="1200">
                        <a:solidFill>
                          <a:srgbClr val="003478"/>
                        </a:solidFill>
                      </a:endParaRPr>
                    </a:p>
                  </a:txBody>
                  <a:tcPr>
                    <a:lnB w="6350" cap="flat" cmpd="sng" algn="ctr">
                      <a:solidFill>
                        <a:srgbClr val="003478"/>
                      </a:solidFill>
                      <a:prstDash val="solid"/>
                      <a:round/>
                      <a:headEnd type="none" w="med" len="med"/>
                      <a:tailEnd type="none" w="med" len="med"/>
                    </a:lnB>
                  </a:tcPr>
                </a:tc>
                <a:extLst>
                  <a:ext uri="{0D108BD9-81ED-4DB2-BD59-A6C34878D82A}">
                    <a16:rowId xmlns:a16="http://schemas.microsoft.com/office/drawing/2014/main" val="3636281456"/>
                  </a:ext>
                </a:extLst>
              </a:tr>
            </a:tbl>
          </a:graphicData>
        </a:graphic>
      </p:graphicFrame>
      <p:pic>
        <p:nvPicPr>
          <p:cNvPr id="8" name="Afbeelding 7" descr="Afbeelding met clipart&#10;&#10;Automatisch gegenereerde beschrijving">
            <a:extLst>
              <a:ext uri="{FF2B5EF4-FFF2-40B4-BE49-F238E27FC236}">
                <a16:creationId xmlns:a16="http://schemas.microsoft.com/office/drawing/2014/main" id="{1167949F-E976-1D31-FB0B-50387DC5382E}"/>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348931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1" end="2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Voorbeeld 1 aanduiding </a:t>
            </a:r>
            <a:r>
              <a:rPr lang="nl-BE" altLang="nl-BE" err="1"/>
              <a:t>verk</a:t>
            </a:r>
            <a:r>
              <a:rPr lang="nl-BE" altLang="nl-BE"/>
              <a:t>./</a:t>
            </a:r>
            <a:r>
              <a:rPr lang="nl-BE" altLang="nl-BE" err="1"/>
              <a:t>plaatsverv</a:t>
            </a:r>
            <a:r>
              <a:rPr lang="nl-BE" altLang="nl-BE"/>
              <a:t>.</a:t>
            </a:r>
            <a:endParaRPr lang="nl-BE"/>
          </a:p>
        </p:txBody>
      </p:sp>
      <p:sp>
        <p:nvSpPr>
          <p:cNvPr id="3" name="Tijdelijke aanduiding voor tekst 2"/>
          <p:cNvSpPr>
            <a:spLocks noGrp="1"/>
          </p:cNvSpPr>
          <p:nvPr>
            <p:ph type="body" sz="quarter" idx="15"/>
          </p:nvPr>
        </p:nvSpPr>
        <p:spPr>
          <a:xfrm>
            <a:off x="467544" y="843557"/>
            <a:ext cx="8208912" cy="4163069"/>
          </a:xfrm>
        </p:spPr>
        <p:txBody>
          <a:bodyPr>
            <a:normAutofit fontScale="55000" lnSpcReduction="20000"/>
          </a:bodyPr>
          <a:lstStyle/>
          <a:p>
            <a:pPr>
              <a:lnSpc>
                <a:spcPct val="80000"/>
              </a:lnSpc>
              <a:buNone/>
            </a:pPr>
            <a:r>
              <a:rPr lang="nl-BE" altLang="nl-BE">
                <a:latin typeface="Calibri" panose="020F0502020204030204" pitchFamily="34" charset="0"/>
                <a:cs typeface="Arial" panose="020B0604020202020204" pitchFamily="34" charset="0"/>
              </a:rPr>
              <a:t>        </a:t>
            </a:r>
          </a:p>
          <a:p>
            <a:pPr>
              <a:lnSpc>
                <a:spcPct val="80000"/>
              </a:lnSpc>
              <a:buClr>
                <a:schemeClr val="bg1"/>
              </a:buClr>
              <a:buNone/>
            </a:pPr>
            <a:endParaRPr lang="nl-BE" altLang="nl-BE" sz="36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36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36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36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36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36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r>
              <a:rPr lang="nl-BE" altLang="nl-BE" sz="2900" b="1" u="sng">
                <a:latin typeface="Calibri" panose="020F0502020204030204" pitchFamily="34" charset="0"/>
                <a:cs typeface="Arial" panose="020B0604020202020204" pitchFamily="34" charset="0"/>
              </a:rPr>
              <a:t>Plaatsvervangende Verkozenen</a:t>
            </a:r>
          </a:p>
          <a:p>
            <a:pPr>
              <a:lnSpc>
                <a:spcPct val="80000"/>
              </a:lnSpc>
              <a:buClr>
                <a:schemeClr val="bg1"/>
              </a:buClr>
              <a:buNone/>
            </a:pPr>
            <a:r>
              <a:rPr lang="nl-BE" altLang="nl-BE" sz="2900">
                <a:latin typeface="Calibri" panose="020F0502020204030204" pitchFamily="34" charset="0"/>
                <a:cs typeface="Arial" panose="020B0604020202020204" pitchFamily="34" charset="0"/>
              </a:rPr>
              <a:t>1. 			2. </a:t>
            </a:r>
          </a:p>
          <a:p>
            <a:pPr>
              <a:lnSpc>
                <a:spcPct val="80000"/>
              </a:lnSpc>
              <a:buClr>
                <a:schemeClr val="bg1"/>
              </a:buClr>
              <a:buNone/>
            </a:pPr>
            <a:r>
              <a:rPr lang="nl-BE" altLang="nl-BE" sz="2900">
                <a:latin typeface="Calibri" panose="020F0502020204030204" pitchFamily="34" charset="0"/>
                <a:cs typeface="Arial" panose="020B0604020202020204" pitchFamily="34" charset="0"/>
              </a:rPr>
              <a:t>3. 			4. </a:t>
            </a:r>
          </a:p>
          <a:p>
            <a:pPr>
              <a:lnSpc>
                <a:spcPct val="80000"/>
              </a:lnSpc>
              <a:buClr>
                <a:schemeClr val="bg1"/>
              </a:buClr>
              <a:buNone/>
            </a:pPr>
            <a:r>
              <a:rPr lang="nl-BE" altLang="nl-BE" sz="3600">
                <a:solidFill>
                  <a:schemeClr val="tx2"/>
                </a:solidFill>
                <a:latin typeface="Calibri" panose="020F0502020204030204" pitchFamily="34" charset="0"/>
                <a:cs typeface="Arial" panose="020B0604020202020204" pitchFamily="34" charset="0"/>
              </a:rPr>
              <a:t>	 	 </a:t>
            </a:r>
          </a:p>
          <a:p>
            <a:pPr>
              <a:lnSpc>
                <a:spcPct val="80000"/>
              </a:lnSpc>
              <a:buNone/>
            </a:pPr>
            <a:endParaRPr lang="nl-NL" altLang="nl-BE" sz="3600">
              <a:latin typeface="Calibri" panose="020F0502020204030204" pitchFamily="34" charset="0"/>
            </a:endParaRPr>
          </a:p>
          <a:p>
            <a:pPr marL="0" indent="0">
              <a:buNone/>
            </a:pPr>
            <a:endParaRPr lang="nl-BE"/>
          </a:p>
        </p:txBody>
      </p:sp>
      <p:pic>
        <p:nvPicPr>
          <p:cNvPr id="6" name="Graphic 5" descr="Dubbeltikken met effen opvulling">
            <a:extLst>
              <a:ext uri="{FF2B5EF4-FFF2-40B4-BE49-F238E27FC236}">
                <a16:creationId xmlns:a16="http://schemas.microsoft.com/office/drawing/2014/main" id="{E56F70CB-9BCA-D167-2DE7-77C6E0E035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7036"/>
            <a:ext cx="457200" cy="457200"/>
          </a:xfrm>
          <a:prstGeom prst="rect">
            <a:avLst/>
          </a:prstGeom>
        </p:spPr>
      </p:pic>
      <p:graphicFrame>
        <p:nvGraphicFramePr>
          <p:cNvPr id="7" name="Tabel 7">
            <a:extLst>
              <a:ext uri="{FF2B5EF4-FFF2-40B4-BE49-F238E27FC236}">
                <a16:creationId xmlns:a16="http://schemas.microsoft.com/office/drawing/2014/main" id="{D19F9FF7-9F7C-B017-4C43-D88F515EBE53}"/>
              </a:ext>
            </a:extLst>
          </p:cNvPr>
          <p:cNvGraphicFramePr>
            <a:graphicFrameLocks noGrp="1"/>
          </p:cNvGraphicFramePr>
          <p:nvPr>
            <p:extLst>
              <p:ext uri="{D42A27DB-BD31-4B8C-83A1-F6EECF244321}">
                <p14:modId xmlns:p14="http://schemas.microsoft.com/office/powerpoint/2010/main" val="707211715"/>
              </p:ext>
            </p:extLst>
          </p:nvPr>
        </p:nvGraphicFramePr>
        <p:xfrm>
          <a:off x="467544" y="843556"/>
          <a:ext cx="7192600" cy="3045893"/>
        </p:xfrm>
        <a:graphic>
          <a:graphicData uri="http://schemas.openxmlformats.org/drawingml/2006/table">
            <a:tbl>
              <a:tblPr firstRow="1" bandRow="1">
                <a:tableStyleId>{72833802-FEF1-4C79-8D5D-14CF1EAF98D9}</a:tableStyleId>
              </a:tblPr>
              <a:tblGrid>
                <a:gridCol w="1798150">
                  <a:extLst>
                    <a:ext uri="{9D8B030D-6E8A-4147-A177-3AD203B41FA5}">
                      <a16:colId xmlns:a16="http://schemas.microsoft.com/office/drawing/2014/main" val="2776288197"/>
                    </a:ext>
                  </a:extLst>
                </a:gridCol>
                <a:gridCol w="1798150">
                  <a:extLst>
                    <a:ext uri="{9D8B030D-6E8A-4147-A177-3AD203B41FA5}">
                      <a16:colId xmlns:a16="http://schemas.microsoft.com/office/drawing/2014/main" val="2871121508"/>
                    </a:ext>
                  </a:extLst>
                </a:gridCol>
                <a:gridCol w="1798150">
                  <a:extLst>
                    <a:ext uri="{9D8B030D-6E8A-4147-A177-3AD203B41FA5}">
                      <a16:colId xmlns:a16="http://schemas.microsoft.com/office/drawing/2014/main" val="3667644465"/>
                    </a:ext>
                  </a:extLst>
                </a:gridCol>
                <a:gridCol w="1798150">
                  <a:extLst>
                    <a:ext uri="{9D8B030D-6E8A-4147-A177-3AD203B41FA5}">
                      <a16:colId xmlns:a16="http://schemas.microsoft.com/office/drawing/2014/main" val="680533470"/>
                    </a:ext>
                  </a:extLst>
                </a:gridCol>
              </a:tblGrid>
              <a:tr h="302693">
                <a:tc>
                  <a:txBody>
                    <a:bodyPr/>
                    <a:lstStyle/>
                    <a:p>
                      <a:r>
                        <a:rPr lang="nl-BE" sz="1200"/>
                        <a:t>Kandidaten</a:t>
                      </a:r>
                    </a:p>
                  </a:txBody>
                  <a:tcPr>
                    <a:solidFill>
                      <a:srgbClr val="009FDF"/>
                    </a:solidFill>
                  </a:tcPr>
                </a:tc>
                <a:tc>
                  <a:txBody>
                    <a:bodyPr/>
                    <a:lstStyle/>
                    <a:p>
                      <a:r>
                        <a:rPr lang="nl-BE" sz="1200"/>
                        <a:t>Naamstemmen</a:t>
                      </a:r>
                    </a:p>
                  </a:txBody>
                  <a:tcPr>
                    <a:solidFill>
                      <a:srgbClr val="009FDF"/>
                    </a:solidFill>
                  </a:tcPr>
                </a:tc>
                <a:tc>
                  <a:txBody>
                    <a:bodyPr/>
                    <a:lstStyle/>
                    <a:p>
                      <a:r>
                        <a:rPr lang="nl-BE" sz="1200"/>
                        <a:t>Pot</a:t>
                      </a:r>
                    </a:p>
                  </a:txBody>
                  <a:tcPr>
                    <a:solidFill>
                      <a:srgbClr val="009FDF"/>
                    </a:solidFill>
                  </a:tcPr>
                </a:tc>
                <a:tc>
                  <a:txBody>
                    <a:bodyPr/>
                    <a:lstStyle/>
                    <a:p>
                      <a:r>
                        <a:rPr lang="nl-BE" sz="1200"/>
                        <a:t>Totaal</a:t>
                      </a:r>
                    </a:p>
                  </a:txBody>
                  <a:tcPr>
                    <a:solidFill>
                      <a:srgbClr val="009FDF"/>
                    </a:solidFill>
                  </a:tcPr>
                </a:tc>
                <a:extLst>
                  <a:ext uri="{0D108BD9-81ED-4DB2-BD59-A6C34878D82A}">
                    <a16:rowId xmlns:a16="http://schemas.microsoft.com/office/drawing/2014/main" val="1360478511"/>
                  </a:ext>
                </a:extLst>
              </a:tr>
              <a:tr h="250531">
                <a:tc>
                  <a:txBody>
                    <a:bodyPr/>
                    <a:lstStyle/>
                    <a:p>
                      <a:r>
                        <a:rPr lang="nl-BE" sz="1200">
                          <a:solidFill>
                            <a:srgbClr val="003478"/>
                          </a:solidFill>
                        </a:rPr>
                        <a:t>Martens</a:t>
                      </a:r>
                    </a:p>
                  </a:txBody>
                  <a:tcPr/>
                </a:tc>
                <a:tc>
                  <a:txBody>
                    <a:bodyPr/>
                    <a:lstStyle/>
                    <a:p>
                      <a:r>
                        <a:rPr lang="nl-BE" sz="1200">
                          <a:solidFill>
                            <a:srgbClr val="003478"/>
                          </a:solidFill>
                        </a:rPr>
                        <a:t>127</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1380250726"/>
                  </a:ext>
                </a:extLst>
              </a:tr>
              <a:tr h="250531">
                <a:tc>
                  <a:txBody>
                    <a:bodyPr/>
                    <a:lstStyle/>
                    <a:p>
                      <a:r>
                        <a:rPr lang="nl-BE" sz="1200" err="1">
                          <a:solidFill>
                            <a:srgbClr val="003478"/>
                          </a:solidFill>
                        </a:rPr>
                        <a:t>Cocquit</a:t>
                      </a:r>
                      <a:endParaRPr lang="nl-BE" sz="1200">
                        <a:solidFill>
                          <a:srgbClr val="003478"/>
                        </a:solidFill>
                      </a:endParaRPr>
                    </a:p>
                  </a:txBody>
                  <a:tcPr/>
                </a:tc>
                <a:tc>
                  <a:txBody>
                    <a:bodyPr/>
                    <a:lstStyle/>
                    <a:p>
                      <a:r>
                        <a:rPr lang="nl-BE" sz="1200">
                          <a:solidFill>
                            <a:srgbClr val="003478"/>
                          </a:solidFill>
                        </a:rPr>
                        <a:t>43</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3285201485"/>
                  </a:ext>
                </a:extLst>
              </a:tr>
              <a:tr h="250531">
                <a:tc>
                  <a:txBody>
                    <a:bodyPr/>
                    <a:lstStyle/>
                    <a:p>
                      <a:r>
                        <a:rPr lang="nl-BE" sz="1200">
                          <a:solidFill>
                            <a:srgbClr val="003478"/>
                          </a:solidFill>
                        </a:rPr>
                        <a:t>Baetens</a:t>
                      </a:r>
                    </a:p>
                  </a:txBody>
                  <a:tcPr/>
                </a:tc>
                <a:tc>
                  <a:txBody>
                    <a:bodyPr/>
                    <a:lstStyle/>
                    <a:p>
                      <a:r>
                        <a:rPr lang="nl-BE" sz="1200">
                          <a:solidFill>
                            <a:srgbClr val="003478"/>
                          </a:solidFill>
                        </a:rPr>
                        <a:t>111</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3508899429"/>
                  </a:ext>
                </a:extLst>
              </a:tr>
              <a:tr h="250531">
                <a:tc>
                  <a:txBody>
                    <a:bodyPr/>
                    <a:lstStyle/>
                    <a:p>
                      <a:r>
                        <a:rPr lang="nl-BE" sz="1200" err="1">
                          <a:solidFill>
                            <a:srgbClr val="003478"/>
                          </a:solidFill>
                        </a:rPr>
                        <a:t>Dewilde</a:t>
                      </a:r>
                      <a:endParaRPr lang="nl-BE" sz="1200">
                        <a:solidFill>
                          <a:srgbClr val="003478"/>
                        </a:solidFill>
                      </a:endParaRPr>
                    </a:p>
                  </a:txBody>
                  <a:tcPr/>
                </a:tc>
                <a:tc>
                  <a:txBody>
                    <a:bodyPr/>
                    <a:lstStyle/>
                    <a:p>
                      <a:r>
                        <a:rPr lang="nl-BE" sz="1200">
                          <a:solidFill>
                            <a:srgbClr val="003478"/>
                          </a:solidFill>
                        </a:rPr>
                        <a:t>85</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758196162"/>
                  </a:ext>
                </a:extLst>
              </a:tr>
              <a:tr h="250531">
                <a:tc>
                  <a:txBody>
                    <a:bodyPr/>
                    <a:lstStyle/>
                    <a:p>
                      <a:r>
                        <a:rPr lang="nl-BE" sz="1200" err="1">
                          <a:solidFill>
                            <a:srgbClr val="003478"/>
                          </a:solidFill>
                        </a:rPr>
                        <a:t>Grijspeert</a:t>
                      </a:r>
                      <a:endParaRPr lang="nl-BE" sz="1200">
                        <a:solidFill>
                          <a:srgbClr val="003478"/>
                        </a:solidFill>
                      </a:endParaRPr>
                    </a:p>
                  </a:txBody>
                  <a:tcPr/>
                </a:tc>
                <a:tc>
                  <a:txBody>
                    <a:bodyPr/>
                    <a:lstStyle/>
                    <a:p>
                      <a:r>
                        <a:rPr lang="nl-BE" sz="1200">
                          <a:solidFill>
                            <a:srgbClr val="003478"/>
                          </a:solidFill>
                        </a:rPr>
                        <a:t>48</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3506499607"/>
                  </a:ext>
                </a:extLst>
              </a:tr>
              <a:tr h="250531">
                <a:tc>
                  <a:txBody>
                    <a:bodyPr/>
                    <a:lstStyle/>
                    <a:p>
                      <a:r>
                        <a:rPr lang="nl-BE" sz="1200" err="1">
                          <a:solidFill>
                            <a:srgbClr val="003478"/>
                          </a:solidFill>
                        </a:rPr>
                        <a:t>Vermoesen</a:t>
                      </a:r>
                      <a:endParaRPr lang="nl-BE" sz="1200">
                        <a:solidFill>
                          <a:srgbClr val="003478"/>
                        </a:solidFill>
                      </a:endParaRPr>
                    </a:p>
                  </a:txBody>
                  <a:tcPr/>
                </a:tc>
                <a:tc>
                  <a:txBody>
                    <a:bodyPr/>
                    <a:lstStyle/>
                    <a:p>
                      <a:r>
                        <a:rPr lang="nl-BE" sz="1200">
                          <a:solidFill>
                            <a:srgbClr val="003478"/>
                          </a:solidFill>
                        </a:rPr>
                        <a:t>36</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15457365"/>
                  </a:ext>
                </a:extLst>
              </a:tr>
              <a:tr h="250531">
                <a:tc>
                  <a:txBody>
                    <a:bodyPr/>
                    <a:lstStyle/>
                    <a:p>
                      <a:r>
                        <a:rPr lang="nl-BE" sz="1200" err="1">
                          <a:solidFill>
                            <a:srgbClr val="003478"/>
                          </a:solidFill>
                        </a:rPr>
                        <a:t>Cloet</a:t>
                      </a:r>
                      <a:endParaRPr lang="nl-BE" sz="1200">
                        <a:solidFill>
                          <a:srgbClr val="003478"/>
                        </a:solidFill>
                      </a:endParaRPr>
                    </a:p>
                  </a:txBody>
                  <a:tcPr/>
                </a:tc>
                <a:tc>
                  <a:txBody>
                    <a:bodyPr/>
                    <a:lstStyle/>
                    <a:p>
                      <a:r>
                        <a:rPr lang="nl-BE" sz="1200">
                          <a:solidFill>
                            <a:srgbClr val="003478"/>
                          </a:solidFill>
                        </a:rPr>
                        <a:t>79</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2930062354"/>
                  </a:ext>
                </a:extLst>
              </a:tr>
              <a:tr h="250531">
                <a:tc>
                  <a:txBody>
                    <a:bodyPr/>
                    <a:lstStyle/>
                    <a:p>
                      <a:r>
                        <a:rPr lang="nl-BE" sz="1200">
                          <a:solidFill>
                            <a:srgbClr val="003478"/>
                          </a:solidFill>
                        </a:rPr>
                        <a:t>De </a:t>
                      </a:r>
                      <a:r>
                        <a:rPr lang="nl-BE" sz="1200" err="1">
                          <a:solidFill>
                            <a:srgbClr val="003478"/>
                          </a:solidFill>
                        </a:rPr>
                        <a:t>Coene</a:t>
                      </a:r>
                      <a:endParaRPr lang="nl-BE" sz="1200">
                        <a:solidFill>
                          <a:srgbClr val="003478"/>
                        </a:solidFill>
                      </a:endParaRPr>
                    </a:p>
                  </a:txBody>
                  <a:tcPr/>
                </a:tc>
                <a:tc>
                  <a:txBody>
                    <a:bodyPr/>
                    <a:lstStyle/>
                    <a:p>
                      <a:r>
                        <a:rPr lang="nl-BE" sz="1200">
                          <a:solidFill>
                            <a:srgbClr val="003478"/>
                          </a:solidFill>
                        </a:rPr>
                        <a:t>12</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798576996"/>
                  </a:ext>
                </a:extLst>
              </a:tr>
              <a:tr h="250531">
                <a:tc>
                  <a:txBody>
                    <a:bodyPr/>
                    <a:lstStyle/>
                    <a:p>
                      <a:r>
                        <a:rPr lang="nl-BE" sz="1200" err="1">
                          <a:solidFill>
                            <a:srgbClr val="003478"/>
                          </a:solidFill>
                        </a:rPr>
                        <a:t>Machtelings</a:t>
                      </a:r>
                      <a:endParaRPr lang="nl-BE" sz="1200">
                        <a:solidFill>
                          <a:srgbClr val="003478"/>
                        </a:solidFill>
                      </a:endParaRPr>
                    </a:p>
                  </a:txBody>
                  <a:tcPr/>
                </a:tc>
                <a:tc>
                  <a:txBody>
                    <a:bodyPr/>
                    <a:lstStyle/>
                    <a:p>
                      <a:r>
                        <a:rPr lang="nl-BE" sz="1200">
                          <a:solidFill>
                            <a:srgbClr val="003478"/>
                          </a:solidFill>
                        </a:rPr>
                        <a:t>44</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1296058123"/>
                  </a:ext>
                </a:extLst>
              </a:tr>
              <a:tr h="250531">
                <a:tc>
                  <a:txBody>
                    <a:bodyPr/>
                    <a:lstStyle/>
                    <a:p>
                      <a:r>
                        <a:rPr lang="nl-BE" sz="1200">
                          <a:solidFill>
                            <a:srgbClr val="003478"/>
                          </a:solidFill>
                        </a:rPr>
                        <a:t>De Brul</a:t>
                      </a:r>
                    </a:p>
                  </a:txBody>
                  <a:tcPr>
                    <a:lnB w="6350" cap="flat" cmpd="sng" algn="ctr">
                      <a:solidFill>
                        <a:srgbClr val="003478"/>
                      </a:solidFill>
                      <a:prstDash val="solid"/>
                      <a:round/>
                      <a:headEnd type="none" w="med" len="med"/>
                      <a:tailEnd type="none" w="med" len="med"/>
                    </a:lnB>
                  </a:tcPr>
                </a:tc>
                <a:tc>
                  <a:txBody>
                    <a:bodyPr/>
                    <a:lstStyle/>
                    <a:p>
                      <a:r>
                        <a:rPr lang="nl-BE" sz="1200">
                          <a:solidFill>
                            <a:srgbClr val="003478"/>
                          </a:solidFill>
                        </a:rPr>
                        <a:t>85</a:t>
                      </a:r>
                    </a:p>
                  </a:txBody>
                  <a:tcPr>
                    <a:lnB w="6350" cap="flat" cmpd="sng" algn="ctr">
                      <a:solidFill>
                        <a:srgbClr val="003478"/>
                      </a:solidFill>
                      <a:prstDash val="solid"/>
                      <a:round/>
                      <a:headEnd type="none" w="med" len="med"/>
                      <a:tailEnd type="none" w="med" len="med"/>
                    </a:lnB>
                  </a:tcPr>
                </a:tc>
                <a:tc>
                  <a:txBody>
                    <a:bodyPr/>
                    <a:lstStyle/>
                    <a:p>
                      <a:endParaRPr lang="nl-BE" sz="1200">
                        <a:solidFill>
                          <a:srgbClr val="003478"/>
                        </a:solidFill>
                      </a:endParaRPr>
                    </a:p>
                  </a:txBody>
                  <a:tcPr>
                    <a:lnB w="6350" cap="flat" cmpd="sng" algn="ctr">
                      <a:solidFill>
                        <a:srgbClr val="003478"/>
                      </a:solidFill>
                      <a:prstDash val="solid"/>
                      <a:round/>
                      <a:headEnd type="none" w="med" len="med"/>
                      <a:tailEnd type="none" w="med" len="med"/>
                    </a:lnB>
                  </a:tcPr>
                </a:tc>
                <a:tc>
                  <a:txBody>
                    <a:bodyPr/>
                    <a:lstStyle/>
                    <a:p>
                      <a:endParaRPr lang="nl-BE" sz="1200">
                        <a:solidFill>
                          <a:srgbClr val="003478"/>
                        </a:solidFill>
                      </a:endParaRPr>
                    </a:p>
                  </a:txBody>
                  <a:tcPr>
                    <a:lnB w="6350" cap="flat" cmpd="sng" algn="ctr">
                      <a:solidFill>
                        <a:srgbClr val="003478"/>
                      </a:solidFill>
                      <a:prstDash val="solid"/>
                      <a:round/>
                      <a:headEnd type="none" w="med" len="med"/>
                      <a:tailEnd type="none" w="med" len="med"/>
                    </a:lnB>
                  </a:tcPr>
                </a:tc>
                <a:extLst>
                  <a:ext uri="{0D108BD9-81ED-4DB2-BD59-A6C34878D82A}">
                    <a16:rowId xmlns:a16="http://schemas.microsoft.com/office/drawing/2014/main" val="3636281456"/>
                  </a:ext>
                </a:extLst>
              </a:tr>
            </a:tbl>
          </a:graphicData>
        </a:graphic>
      </p:graphicFrame>
      <p:pic>
        <p:nvPicPr>
          <p:cNvPr id="8" name="Afbeelding 7" descr="Afbeelding met clipart&#10;&#10;Automatisch gegenereerde beschrijving">
            <a:extLst>
              <a:ext uri="{FF2B5EF4-FFF2-40B4-BE49-F238E27FC236}">
                <a16:creationId xmlns:a16="http://schemas.microsoft.com/office/drawing/2014/main" id="{B2D07327-64A7-CE07-1B82-B46ED7537054}"/>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363468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9" end="1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Voorbeeld 1 aanduiding </a:t>
            </a:r>
            <a:r>
              <a:rPr lang="nl-BE" altLang="nl-BE" err="1"/>
              <a:t>verk</a:t>
            </a:r>
            <a:r>
              <a:rPr lang="nl-BE" altLang="nl-BE"/>
              <a:t>./</a:t>
            </a:r>
            <a:r>
              <a:rPr lang="nl-BE" altLang="nl-BE" err="1"/>
              <a:t>plaatsverv</a:t>
            </a:r>
            <a:r>
              <a:rPr lang="nl-BE" altLang="nl-BE"/>
              <a:t>.</a:t>
            </a:r>
            <a:endParaRPr lang="nl-BE"/>
          </a:p>
        </p:txBody>
      </p:sp>
      <p:sp>
        <p:nvSpPr>
          <p:cNvPr id="3" name="Tijdelijke aanduiding voor tekst 2"/>
          <p:cNvSpPr>
            <a:spLocks noGrp="1"/>
          </p:cNvSpPr>
          <p:nvPr>
            <p:ph type="body" sz="quarter" idx="15"/>
          </p:nvPr>
        </p:nvSpPr>
        <p:spPr>
          <a:xfrm>
            <a:off x="467544" y="843557"/>
            <a:ext cx="8208912" cy="4163069"/>
          </a:xfrm>
        </p:spPr>
        <p:txBody>
          <a:bodyPr>
            <a:normAutofit fontScale="55000" lnSpcReduction="20000"/>
          </a:bodyPr>
          <a:lstStyle/>
          <a:p>
            <a:pPr>
              <a:lnSpc>
                <a:spcPct val="80000"/>
              </a:lnSpc>
              <a:buNone/>
            </a:pPr>
            <a:r>
              <a:rPr lang="nl-BE" altLang="nl-BE">
                <a:latin typeface="Calibri" panose="020F0502020204030204" pitchFamily="34" charset="0"/>
                <a:cs typeface="Arial" panose="020B0604020202020204" pitchFamily="34" charset="0"/>
              </a:rPr>
              <a:t>        </a:t>
            </a:r>
          </a:p>
          <a:p>
            <a:pPr>
              <a:lnSpc>
                <a:spcPct val="80000"/>
              </a:lnSpc>
              <a:buClr>
                <a:schemeClr val="bg1"/>
              </a:buClr>
              <a:buNone/>
            </a:pPr>
            <a:endParaRPr lang="nl-BE" altLang="nl-BE" sz="36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36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36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36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36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36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r>
              <a:rPr lang="nl-BE" altLang="nl-BE" sz="2900" b="1" u="sng">
                <a:latin typeface="Calibri" panose="020F0502020204030204" pitchFamily="34" charset="0"/>
                <a:cs typeface="Arial" panose="020B0604020202020204" pitchFamily="34" charset="0"/>
              </a:rPr>
              <a:t>Plaatsvervangende Verkozenen</a:t>
            </a:r>
          </a:p>
          <a:p>
            <a:pPr>
              <a:lnSpc>
                <a:spcPct val="80000"/>
              </a:lnSpc>
              <a:buClr>
                <a:schemeClr val="bg1"/>
              </a:buClr>
              <a:buNone/>
            </a:pPr>
            <a:r>
              <a:rPr lang="nl-BE" altLang="nl-BE" sz="2900">
                <a:latin typeface="Calibri" panose="020F0502020204030204" pitchFamily="34" charset="0"/>
                <a:cs typeface="Arial" panose="020B0604020202020204" pitchFamily="34" charset="0"/>
              </a:rPr>
              <a:t>1. </a:t>
            </a:r>
            <a:r>
              <a:rPr lang="nl-BE" altLang="nl-BE" sz="2900" err="1">
                <a:latin typeface="Calibri" panose="020F0502020204030204" pitchFamily="34" charset="0"/>
                <a:cs typeface="Arial" panose="020B0604020202020204" pitchFamily="34" charset="0"/>
              </a:rPr>
              <a:t>Grijspeert</a:t>
            </a:r>
            <a:r>
              <a:rPr lang="nl-BE" altLang="nl-BE" sz="2900">
                <a:latin typeface="Calibri" panose="020F0502020204030204" pitchFamily="34" charset="0"/>
                <a:cs typeface="Arial" panose="020B0604020202020204" pitchFamily="34" charset="0"/>
              </a:rPr>
              <a:t>	2. </a:t>
            </a:r>
            <a:r>
              <a:rPr lang="nl-BE" altLang="nl-BE" sz="2900" err="1">
                <a:latin typeface="Calibri" panose="020F0502020204030204" pitchFamily="34" charset="0"/>
                <a:cs typeface="Arial" panose="020B0604020202020204" pitchFamily="34" charset="0"/>
              </a:rPr>
              <a:t>Vermoesen</a:t>
            </a:r>
            <a:endParaRPr lang="nl-BE" altLang="nl-BE" sz="2900">
              <a:latin typeface="Calibri" panose="020F0502020204030204" pitchFamily="34" charset="0"/>
              <a:cs typeface="Arial" panose="020B0604020202020204" pitchFamily="34" charset="0"/>
            </a:endParaRPr>
          </a:p>
          <a:p>
            <a:pPr>
              <a:lnSpc>
                <a:spcPct val="80000"/>
              </a:lnSpc>
              <a:buClr>
                <a:schemeClr val="bg1"/>
              </a:buClr>
              <a:buNone/>
            </a:pPr>
            <a:r>
              <a:rPr lang="nl-BE" altLang="nl-BE" sz="2900">
                <a:latin typeface="Calibri" panose="020F0502020204030204" pitchFamily="34" charset="0"/>
                <a:cs typeface="Arial" panose="020B0604020202020204" pitchFamily="34" charset="0"/>
              </a:rPr>
              <a:t>3. De Brul		4. </a:t>
            </a:r>
            <a:r>
              <a:rPr lang="nl-BE" altLang="nl-BE" sz="2900" err="1">
                <a:latin typeface="Calibri" panose="020F0502020204030204" pitchFamily="34" charset="0"/>
                <a:cs typeface="Arial" panose="020B0604020202020204" pitchFamily="34" charset="0"/>
              </a:rPr>
              <a:t>Cloet</a:t>
            </a:r>
            <a:endParaRPr lang="nl-BE" altLang="nl-BE" sz="2900">
              <a:latin typeface="Calibri" panose="020F0502020204030204" pitchFamily="34" charset="0"/>
              <a:cs typeface="Arial" panose="020B0604020202020204" pitchFamily="34" charset="0"/>
            </a:endParaRPr>
          </a:p>
          <a:p>
            <a:pPr>
              <a:lnSpc>
                <a:spcPct val="80000"/>
              </a:lnSpc>
              <a:buClr>
                <a:schemeClr val="bg1"/>
              </a:buClr>
              <a:buNone/>
            </a:pPr>
            <a:r>
              <a:rPr lang="nl-BE" altLang="nl-BE" sz="3600">
                <a:solidFill>
                  <a:schemeClr val="tx2"/>
                </a:solidFill>
                <a:latin typeface="Calibri" panose="020F0502020204030204" pitchFamily="34" charset="0"/>
                <a:cs typeface="Arial" panose="020B0604020202020204" pitchFamily="34" charset="0"/>
              </a:rPr>
              <a:t>	 	 </a:t>
            </a:r>
          </a:p>
          <a:p>
            <a:pPr>
              <a:lnSpc>
                <a:spcPct val="80000"/>
              </a:lnSpc>
              <a:buNone/>
            </a:pPr>
            <a:endParaRPr lang="nl-NL" altLang="nl-BE" sz="3600">
              <a:latin typeface="Calibri" panose="020F0502020204030204" pitchFamily="34" charset="0"/>
            </a:endParaRPr>
          </a:p>
          <a:p>
            <a:pPr marL="0" indent="0">
              <a:buNone/>
            </a:pPr>
            <a:endParaRPr lang="nl-BE"/>
          </a:p>
        </p:txBody>
      </p:sp>
      <p:pic>
        <p:nvPicPr>
          <p:cNvPr id="6" name="Graphic 5" descr="Dubbeltikken met effen opvulling">
            <a:extLst>
              <a:ext uri="{FF2B5EF4-FFF2-40B4-BE49-F238E27FC236}">
                <a16:creationId xmlns:a16="http://schemas.microsoft.com/office/drawing/2014/main" id="{E56F70CB-9BCA-D167-2DE7-77C6E0E035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7036"/>
            <a:ext cx="457200" cy="457200"/>
          </a:xfrm>
          <a:prstGeom prst="rect">
            <a:avLst/>
          </a:prstGeom>
        </p:spPr>
      </p:pic>
      <p:graphicFrame>
        <p:nvGraphicFramePr>
          <p:cNvPr id="7" name="Tabel 7">
            <a:extLst>
              <a:ext uri="{FF2B5EF4-FFF2-40B4-BE49-F238E27FC236}">
                <a16:creationId xmlns:a16="http://schemas.microsoft.com/office/drawing/2014/main" id="{D19F9FF7-9F7C-B017-4C43-D88F515EBE53}"/>
              </a:ext>
            </a:extLst>
          </p:cNvPr>
          <p:cNvGraphicFramePr>
            <a:graphicFrameLocks noGrp="1"/>
          </p:cNvGraphicFramePr>
          <p:nvPr/>
        </p:nvGraphicFramePr>
        <p:xfrm>
          <a:off x="467544" y="843556"/>
          <a:ext cx="7192600" cy="3045893"/>
        </p:xfrm>
        <a:graphic>
          <a:graphicData uri="http://schemas.openxmlformats.org/drawingml/2006/table">
            <a:tbl>
              <a:tblPr firstRow="1" bandRow="1">
                <a:tableStyleId>{72833802-FEF1-4C79-8D5D-14CF1EAF98D9}</a:tableStyleId>
              </a:tblPr>
              <a:tblGrid>
                <a:gridCol w="1798150">
                  <a:extLst>
                    <a:ext uri="{9D8B030D-6E8A-4147-A177-3AD203B41FA5}">
                      <a16:colId xmlns:a16="http://schemas.microsoft.com/office/drawing/2014/main" val="2776288197"/>
                    </a:ext>
                  </a:extLst>
                </a:gridCol>
                <a:gridCol w="1798150">
                  <a:extLst>
                    <a:ext uri="{9D8B030D-6E8A-4147-A177-3AD203B41FA5}">
                      <a16:colId xmlns:a16="http://schemas.microsoft.com/office/drawing/2014/main" val="2871121508"/>
                    </a:ext>
                  </a:extLst>
                </a:gridCol>
                <a:gridCol w="1798150">
                  <a:extLst>
                    <a:ext uri="{9D8B030D-6E8A-4147-A177-3AD203B41FA5}">
                      <a16:colId xmlns:a16="http://schemas.microsoft.com/office/drawing/2014/main" val="3667644465"/>
                    </a:ext>
                  </a:extLst>
                </a:gridCol>
                <a:gridCol w="1798150">
                  <a:extLst>
                    <a:ext uri="{9D8B030D-6E8A-4147-A177-3AD203B41FA5}">
                      <a16:colId xmlns:a16="http://schemas.microsoft.com/office/drawing/2014/main" val="680533470"/>
                    </a:ext>
                  </a:extLst>
                </a:gridCol>
              </a:tblGrid>
              <a:tr h="302693">
                <a:tc>
                  <a:txBody>
                    <a:bodyPr/>
                    <a:lstStyle/>
                    <a:p>
                      <a:r>
                        <a:rPr lang="nl-BE" sz="1200"/>
                        <a:t>Kandidaten</a:t>
                      </a:r>
                    </a:p>
                  </a:txBody>
                  <a:tcPr>
                    <a:solidFill>
                      <a:srgbClr val="009FDF"/>
                    </a:solidFill>
                  </a:tcPr>
                </a:tc>
                <a:tc>
                  <a:txBody>
                    <a:bodyPr/>
                    <a:lstStyle/>
                    <a:p>
                      <a:r>
                        <a:rPr lang="nl-BE" sz="1200"/>
                        <a:t>Naamstemmen</a:t>
                      </a:r>
                    </a:p>
                  </a:txBody>
                  <a:tcPr>
                    <a:solidFill>
                      <a:srgbClr val="009FDF"/>
                    </a:solidFill>
                  </a:tcPr>
                </a:tc>
                <a:tc>
                  <a:txBody>
                    <a:bodyPr/>
                    <a:lstStyle/>
                    <a:p>
                      <a:r>
                        <a:rPr lang="nl-BE" sz="1200"/>
                        <a:t>Pot</a:t>
                      </a:r>
                    </a:p>
                  </a:txBody>
                  <a:tcPr>
                    <a:solidFill>
                      <a:srgbClr val="009FDF"/>
                    </a:solidFill>
                  </a:tcPr>
                </a:tc>
                <a:tc>
                  <a:txBody>
                    <a:bodyPr/>
                    <a:lstStyle/>
                    <a:p>
                      <a:r>
                        <a:rPr lang="nl-BE" sz="1200"/>
                        <a:t>Totaal</a:t>
                      </a:r>
                    </a:p>
                  </a:txBody>
                  <a:tcPr>
                    <a:solidFill>
                      <a:srgbClr val="009FDF"/>
                    </a:solidFill>
                  </a:tcPr>
                </a:tc>
                <a:extLst>
                  <a:ext uri="{0D108BD9-81ED-4DB2-BD59-A6C34878D82A}">
                    <a16:rowId xmlns:a16="http://schemas.microsoft.com/office/drawing/2014/main" val="1360478511"/>
                  </a:ext>
                </a:extLst>
              </a:tr>
              <a:tr h="250531">
                <a:tc>
                  <a:txBody>
                    <a:bodyPr/>
                    <a:lstStyle/>
                    <a:p>
                      <a:r>
                        <a:rPr lang="nl-BE" sz="1200">
                          <a:solidFill>
                            <a:srgbClr val="003478"/>
                          </a:solidFill>
                        </a:rPr>
                        <a:t>Martens</a:t>
                      </a:r>
                    </a:p>
                  </a:txBody>
                  <a:tcPr/>
                </a:tc>
                <a:tc>
                  <a:txBody>
                    <a:bodyPr/>
                    <a:lstStyle/>
                    <a:p>
                      <a:r>
                        <a:rPr lang="nl-BE" sz="1200">
                          <a:solidFill>
                            <a:srgbClr val="003478"/>
                          </a:solidFill>
                        </a:rPr>
                        <a:t>127</a:t>
                      </a:r>
                    </a:p>
                  </a:txBody>
                  <a:tcPr/>
                </a:tc>
                <a:tc>
                  <a:txBody>
                    <a:bodyPr/>
                    <a:lstStyle/>
                    <a:p>
                      <a:r>
                        <a:rPr lang="nl-BE" sz="1200">
                          <a:solidFill>
                            <a:srgbClr val="003478"/>
                          </a:solidFill>
                        </a:rPr>
                        <a:t>+339 (409)</a:t>
                      </a:r>
                    </a:p>
                  </a:txBody>
                  <a:tcPr/>
                </a:tc>
                <a:tc>
                  <a:txBody>
                    <a:bodyPr/>
                    <a:lstStyle/>
                    <a:p>
                      <a:r>
                        <a:rPr lang="nl-BE" sz="1200">
                          <a:solidFill>
                            <a:srgbClr val="003478"/>
                          </a:solidFill>
                        </a:rPr>
                        <a:t>466</a:t>
                      </a:r>
                    </a:p>
                  </a:txBody>
                  <a:tcPr/>
                </a:tc>
                <a:extLst>
                  <a:ext uri="{0D108BD9-81ED-4DB2-BD59-A6C34878D82A}">
                    <a16:rowId xmlns:a16="http://schemas.microsoft.com/office/drawing/2014/main" val="1380250726"/>
                  </a:ext>
                </a:extLst>
              </a:tr>
              <a:tr h="250531">
                <a:tc>
                  <a:txBody>
                    <a:bodyPr/>
                    <a:lstStyle/>
                    <a:p>
                      <a:r>
                        <a:rPr lang="nl-BE" sz="1200" err="1">
                          <a:solidFill>
                            <a:srgbClr val="003478"/>
                          </a:solidFill>
                        </a:rPr>
                        <a:t>Cocquit</a:t>
                      </a:r>
                      <a:endParaRPr lang="nl-BE" sz="1200">
                        <a:solidFill>
                          <a:srgbClr val="003478"/>
                        </a:solidFill>
                      </a:endParaRPr>
                    </a:p>
                  </a:txBody>
                  <a:tcPr/>
                </a:tc>
                <a:tc>
                  <a:txBody>
                    <a:bodyPr/>
                    <a:lstStyle/>
                    <a:p>
                      <a:r>
                        <a:rPr lang="nl-BE" sz="1200">
                          <a:solidFill>
                            <a:srgbClr val="003478"/>
                          </a:solidFill>
                        </a:rPr>
                        <a:t>43</a:t>
                      </a:r>
                    </a:p>
                  </a:txBody>
                  <a:tcPr/>
                </a:tc>
                <a:tc>
                  <a:txBody>
                    <a:bodyPr/>
                    <a:lstStyle/>
                    <a:p>
                      <a:r>
                        <a:rPr lang="nl-BE" sz="1200">
                          <a:solidFill>
                            <a:srgbClr val="003478"/>
                          </a:solidFill>
                        </a:rPr>
                        <a:t>+409 (0)</a:t>
                      </a:r>
                    </a:p>
                  </a:txBody>
                  <a:tcPr/>
                </a:tc>
                <a:tc>
                  <a:txBody>
                    <a:bodyPr/>
                    <a:lstStyle/>
                    <a:p>
                      <a:r>
                        <a:rPr lang="nl-BE" sz="1200">
                          <a:solidFill>
                            <a:srgbClr val="003478"/>
                          </a:solidFill>
                        </a:rPr>
                        <a:t>452</a:t>
                      </a:r>
                    </a:p>
                  </a:txBody>
                  <a:tcPr/>
                </a:tc>
                <a:extLst>
                  <a:ext uri="{0D108BD9-81ED-4DB2-BD59-A6C34878D82A}">
                    <a16:rowId xmlns:a16="http://schemas.microsoft.com/office/drawing/2014/main" val="3285201485"/>
                  </a:ext>
                </a:extLst>
              </a:tr>
              <a:tr h="250531">
                <a:tc>
                  <a:txBody>
                    <a:bodyPr/>
                    <a:lstStyle/>
                    <a:p>
                      <a:r>
                        <a:rPr lang="nl-BE" sz="1200">
                          <a:solidFill>
                            <a:srgbClr val="003478"/>
                          </a:solidFill>
                        </a:rPr>
                        <a:t>Baetens</a:t>
                      </a:r>
                    </a:p>
                  </a:txBody>
                  <a:tcPr/>
                </a:tc>
                <a:tc>
                  <a:txBody>
                    <a:bodyPr/>
                    <a:lstStyle/>
                    <a:p>
                      <a:r>
                        <a:rPr lang="nl-BE" sz="1200">
                          <a:solidFill>
                            <a:srgbClr val="003478"/>
                          </a:solidFill>
                        </a:rPr>
                        <a:t>111</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3508899429"/>
                  </a:ext>
                </a:extLst>
              </a:tr>
              <a:tr h="250531">
                <a:tc>
                  <a:txBody>
                    <a:bodyPr/>
                    <a:lstStyle/>
                    <a:p>
                      <a:r>
                        <a:rPr lang="nl-BE" sz="1200" err="1">
                          <a:solidFill>
                            <a:srgbClr val="003478"/>
                          </a:solidFill>
                        </a:rPr>
                        <a:t>Dewilde</a:t>
                      </a:r>
                      <a:endParaRPr lang="nl-BE" sz="1200">
                        <a:solidFill>
                          <a:srgbClr val="003478"/>
                        </a:solidFill>
                      </a:endParaRPr>
                    </a:p>
                  </a:txBody>
                  <a:tcPr/>
                </a:tc>
                <a:tc>
                  <a:txBody>
                    <a:bodyPr/>
                    <a:lstStyle/>
                    <a:p>
                      <a:r>
                        <a:rPr lang="nl-BE" sz="1200">
                          <a:solidFill>
                            <a:srgbClr val="003478"/>
                          </a:solidFill>
                        </a:rPr>
                        <a:t>85</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758196162"/>
                  </a:ext>
                </a:extLst>
              </a:tr>
              <a:tr h="250531">
                <a:tc>
                  <a:txBody>
                    <a:bodyPr/>
                    <a:lstStyle/>
                    <a:p>
                      <a:r>
                        <a:rPr lang="nl-BE" sz="1200" err="1">
                          <a:solidFill>
                            <a:srgbClr val="003478"/>
                          </a:solidFill>
                        </a:rPr>
                        <a:t>Grijspeert</a:t>
                      </a:r>
                      <a:endParaRPr lang="nl-BE" sz="1200">
                        <a:solidFill>
                          <a:srgbClr val="003478"/>
                        </a:solidFill>
                      </a:endParaRPr>
                    </a:p>
                  </a:txBody>
                  <a:tcPr/>
                </a:tc>
                <a:tc>
                  <a:txBody>
                    <a:bodyPr/>
                    <a:lstStyle/>
                    <a:p>
                      <a:r>
                        <a:rPr lang="nl-BE" sz="1200">
                          <a:solidFill>
                            <a:srgbClr val="003478"/>
                          </a:solidFill>
                        </a:rPr>
                        <a:t>48</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3506499607"/>
                  </a:ext>
                </a:extLst>
              </a:tr>
              <a:tr h="250531">
                <a:tc>
                  <a:txBody>
                    <a:bodyPr/>
                    <a:lstStyle/>
                    <a:p>
                      <a:r>
                        <a:rPr lang="nl-BE" sz="1200" err="1">
                          <a:solidFill>
                            <a:srgbClr val="003478"/>
                          </a:solidFill>
                        </a:rPr>
                        <a:t>Vermoesen</a:t>
                      </a:r>
                      <a:endParaRPr lang="nl-BE" sz="1200">
                        <a:solidFill>
                          <a:srgbClr val="003478"/>
                        </a:solidFill>
                      </a:endParaRPr>
                    </a:p>
                  </a:txBody>
                  <a:tcPr/>
                </a:tc>
                <a:tc>
                  <a:txBody>
                    <a:bodyPr/>
                    <a:lstStyle/>
                    <a:p>
                      <a:r>
                        <a:rPr lang="nl-BE" sz="1200">
                          <a:solidFill>
                            <a:srgbClr val="003478"/>
                          </a:solidFill>
                        </a:rPr>
                        <a:t>36</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15457365"/>
                  </a:ext>
                </a:extLst>
              </a:tr>
              <a:tr h="250531">
                <a:tc>
                  <a:txBody>
                    <a:bodyPr/>
                    <a:lstStyle/>
                    <a:p>
                      <a:r>
                        <a:rPr lang="nl-BE" sz="1200" err="1">
                          <a:solidFill>
                            <a:srgbClr val="003478"/>
                          </a:solidFill>
                        </a:rPr>
                        <a:t>Cloet</a:t>
                      </a:r>
                      <a:endParaRPr lang="nl-BE" sz="1200">
                        <a:solidFill>
                          <a:srgbClr val="003478"/>
                        </a:solidFill>
                      </a:endParaRPr>
                    </a:p>
                  </a:txBody>
                  <a:tcPr/>
                </a:tc>
                <a:tc>
                  <a:txBody>
                    <a:bodyPr/>
                    <a:lstStyle/>
                    <a:p>
                      <a:r>
                        <a:rPr lang="nl-BE" sz="1200">
                          <a:solidFill>
                            <a:srgbClr val="003478"/>
                          </a:solidFill>
                        </a:rPr>
                        <a:t>79</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2930062354"/>
                  </a:ext>
                </a:extLst>
              </a:tr>
              <a:tr h="250531">
                <a:tc>
                  <a:txBody>
                    <a:bodyPr/>
                    <a:lstStyle/>
                    <a:p>
                      <a:r>
                        <a:rPr lang="nl-BE" sz="1200">
                          <a:solidFill>
                            <a:srgbClr val="003478"/>
                          </a:solidFill>
                        </a:rPr>
                        <a:t>De </a:t>
                      </a:r>
                      <a:r>
                        <a:rPr lang="nl-BE" sz="1200" err="1">
                          <a:solidFill>
                            <a:srgbClr val="003478"/>
                          </a:solidFill>
                        </a:rPr>
                        <a:t>Coene</a:t>
                      </a:r>
                      <a:endParaRPr lang="nl-BE" sz="1200">
                        <a:solidFill>
                          <a:srgbClr val="003478"/>
                        </a:solidFill>
                      </a:endParaRPr>
                    </a:p>
                  </a:txBody>
                  <a:tcPr/>
                </a:tc>
                <a:tc>
                  <a:txBody>
                    <a:bodyPr/>
                    <a:lstStyle/>
                    <a:p>
                      <a:r>
                        <a:rPr lang="nl-BE" sz="1200">
                          <a:solidFill>
                            <a:srgbClr val="003478"/>
                          </a:solidFill>
                        </a:rPr>
                        <a:t>12</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798576996"/>
                  </a:ext>
                </a:extLst>
              </a:tr>
              <a:tr h="250531">
                <a:tc>
                  <a:txBody>
                    <a:bodyPr/>
                    <a:lstStyle/>
                    <a:p>
                      <a:r>
                        <a:rPr lang="nl-BE" sz="1200" err="1">
                          <a:solidFill>
                            <a:srgbClr val="003478"/>
                          </a:solidFill>
                        </a:rPr>
                        <a:t>Machtelings</a:t>
                      </a:r>
                      <a:endParaRPr lang="nl-BE" sz="1200">
                        <a:solidFill>
                          <a:srgbClr val="003478"/>
                        </a:solidFill>
                      </a:endParaRPr>
                    </a:p>
                  </a:txBody>
                  <a:tcPr/>
                </a:tc>
                <a:tc>
                  <a:txBody>
                    <a:bodyPr/>
                    <a:lstStyle/>
                    <a:p>
                      <a:r>
                        <a:rPr lang="nl-BE" sz="1200">
                          <a:solidFill>
                            <a:srgbClr val="003478"/>
                          </a:solidFill>
                        </a:rPr>
                        <a:t>44</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1296058123"/>
                  </a:ext>
                </a:extLst>
              </a:tr>
              <a:tr h="250531">
                <a:tc>
                  <a:txBody>
                    <a:bodyPr/>
                    <a:lstStyle/>
                    <a:p>
                      <a:r>
                        <a:rPr lang="nl-BE" sz="1200">
                          <a:solidFill>
                            <a:srgbClr val="003478"/>
                          </a:solidFill>
                        </a:rPr>
                        <a:t>De Brul</a:t>
                      </a:r>
                    </a:p>
                  </a:txBody>
                  <a:tcPr>
                    <a:lnB w="6350" cap="flat" cmpd="sng" algn="ctr">
                      <a:solidFill>
                        <a:srgbClr val="003478"/>
                      </a:solidFill>
                      <a:prstDash val="solid"/>
                      <a:round/>
                      <a:headEnd type="none" w="med" len="med"/>
                      <a:tailEnd type="none" w="med" len="med"/>
                    </a:lnB>
                  </a:tcPr>
                </a:tc>
                <a:tc>
                  <a:txBody>
                    <a:bodyPr/>
                    <a:lstStyle/>
                    <a:p>
                      <a:r>
                        <a:rPr lang="nl-BE" sz="1200">
                          <a:solidFill>
                            <a:srgbClr val="003478"/>
                          </a:solidFill>
                        </a:rPr>
                        <a:t>85</a:t>
                      </a:r>
                    </a:p>
                  </a:txBody>
                  <a:tcPr>
                    <a:lnB w="6350" cap="flat" cmpd="sng" algn="ctr">
                      <a:solidFill>
                        <a:srgbClr val="003478"/>
                      </a:solidFill>
                      <a:prstDash val="solid"/>
                      <a:round/>
                      <a:headEnd type="none" w="med" len="med"/>
                      <a:tailEnd type="none" w="med" len="med"/>
                    </a:lnB>
                  </a:tcPr>
                </a:tc>
                <a:tc>
                  <a:txBody>
                    <a:bodyPr/>
                    <a:lstStyle/>
                    <a:p>
                      <a:endParaRPr lang="nl-BE" sz="1200">
                        <a:solidFill>
                          <a:srgbClr val="003478"/>
                        </a:solidFill>
                      </a:endParaRPr>
                    </a:p>
                  </a:txBody>
                  <a:tcPr>
                    <a:lnB w="6350" cap="flat" cmpd="sng" algn="ctr">
                      <a:solidFill>
                        <a:srgbClr val="003478"/>
                      </a:solidFill>
                      <a:prstDash val="solid"/>
                      <a:round/>
                      <a:headEnd type="none" w="med" len="med"/>
                      <a:tailEnd type="none" w="med" len="med"/>
                    </a:lnB>
                  </a:tcPr>
                </a:tc>
                <a:tc>
                  <a:txBody>
                    <a:bodyPr/>
                    <a:lstStyle/>
                    <a:p>
                      <a:endParaRPr lang="nl-BE" sz="1200">
                        <a:solidFill>
                          <a:srgbClr val="003478"/>
                        </a:solidFill>
                      </a:endParaRPr>
                    </a:p>
                  </a:txBody>
                  <a:tcPr>
                    <a:lnB w="6350" cap="flat" cmpd="sng" algn="ctr">
                      <a:solidFill>
                        <a:srgbClr val="003478"/>
                      </a:solidFill>
                      <a:prstDash val="solid"/>
                      <a:round/>
                      <a:headEnd type="none" w="med" len="med"/>
                      <a:tailEnd type="none" w="med" len="med"/>
                    </a:lnB>
                  </a:tcPr>
                </a:tc>
                <a:extLst>
                  <a:ext uri="{0D108BD9-81ED-4DB2-BD59-A6C34878D82A}">
                    <a16:rowId xmlns:a16="http://schemas.microsoft.com/office/drawing/2014/main" val="3636281456"/>
                  </a:ext>
                </a:extLst>
              </a:tr>
            </a:tbl>
          </a:graphicData>
        </a:graphic>
      </p:graphicFrame>
      <p:pic>
        <p:nvPicPr>
          <p:cNvPr id="8" name="Afbeelding 7" descr="Afbeelding met clipart&#10;&#10;Automatisch gegenereerde beschrijving">
            <a:extLst>
              <a:ext uri="{FF2B5EF4-FFF2-40B4-BE49-F238E27FC236}">
                <a16:creationId xmlns:a16="http://schemas.microsoft.com/office/drawing/2014/main" id="{EDDEF7CA-A62D-C9A7-5CDC-1369A2EB4029}"/>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8464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9" end="1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Toewijzing mandaten bij gelijk kiescijfer</a:t>
            </a:r>
            <a:endParaRPr lang="nl-BE"/>
          </a:p>
        </p:txBody>
      </p:sp>
      <p:sp>
        <p:nvSpPr>
          <p:cNvPr id="3" name="Tijdelijke aanduiding voor tekst 2"/>
          <p:cNvSpPr>
            <a:spLocks noGrp="1"/>
          </p:cNvSpPr>
          <p:nvPr>
            <p:ph type="body" sz="quarter" idx="15"/>
          </p:nvPr>
        </p:nvSpPr>
        <p:spPr/>
        <p:txBody>
          <a:bodyPr>
            <a:normAutofit/>
          </a:bodyPr>
          <a:lstStyle/>
          <a:p>
            <a:pPr>
              <a:defRPr/>
            </a:pPr>
            <a:r>
              <a:rPr lang="nl-BE" altLang="nl-BE" sz="2200" b="1">
                <a:latin typeface="Calibri" panose="020F0502020204030204" pitchFamily="34" charset="0"/>
              </a:rPr>
              <a:t>Voorbeeld</a:t>
            </a:r>
            <a:r>
              <a:rPr lang="nl-BE" altLang="nl-BE" sz="2200" u="sng">
                <a:latin typeface="Calibri" panose="020F0502020204030204" pitchFamily="34" charset="0"/>
              </a:rPr>
              <a:t> </a:t>
            </a:r>
          </a:p>
          <a:p>
            <a:pPr>
              <a:buNone/>
              <a:defRPr/>
            </a:pPr>
            <a:r>
              <a:rPr lang="nl-BE" altLang="nl-BE" sz="2200">
                <a:latin typeface="Calibri" panose="020F0502020204030204" pitchFamily="34" charset="0"/>
              </a:rPr>
              <a:t>	Aantal te begeven mandaten = 3</a:t>
            </a:r>
          </a:p>
          <a:p>
            <a:pPr>
              <a:buNone/>
              <a:defRPr/>
            </a:pPr>
            <a:r>
              <a:rPr lang="nl-BE" altLang="nl-BE">
                <a:latin typeface="Calibri" panose="020F0502020204030204" pitchFamily="34" charset="0"/>
              </a:rPr>
              <a:t>  	</a:t>
            </a:r>
          </a:p>
          <a:p>
            <a:pPr>
              <a:buNone/>
              <a:defRPr/>
            </a:pPr>
            <a:r>
              <a:rPr lang="nl-BE" altLang="nl-BE">
                <a:latin typeface="Calibri" panose="020F0502020204030204" pitchFamily="34" charset="0"/>
              </a:rPr>
              <a:t>	</a:t>
            </a:r>
            <a:r>
              <a:rPr lang="nl-BE" altLang="nl-BE"/>
              <a:t>		</a:t>
            </a:r>
            <a:endParaRPr lang="nl-NL" altLang="nl-BE"/>
          </a:p>
          <a:p>
            <a:pPr marL="0" indent="0">
              <a:buNone/>
            </a:pPr>
            <a:endParaRPr lang="nl-BE"/>
          </a:p>
        </p:txBody>
      </p:sp>
      <p:pic>
        <p:nvPicPr>
          <p:cNvPr id="6" name="Graphic 5" descr="Dubbeltikken met effen opvulling">
            <a:extLst>
              <a:ext uri="{FF2B5EF4-FFF2-40B4-BE49-F238E27FC236}">
                <a16:creationId xmlns:a16="http://schemas.microsoft.com/office/drawing/2014/main" id="{533CF9CE-1A52-57D5-B738-07F33B7499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7036"/>
            <a:ext cx="457200" cy="457200"/>
          </a:xfrm>
          <a:prstGeom prst="rect">
            <a:avLst/>
          </a:prstGeom>
        </p:spPr>
      </p:pic>
      <p:graphicFrame>
        <p:nvGraphicFramePr>
          <p:cNvPr id="8" name="Tabel 7">
            <a:extLst>
              <a:ext uri="{FF2B5EF4-FFF2-40B4-BE49-F238E27FC236}">
                <a16:creationId xmlns:a16="http://schemas.microsoft.com/office/drawing/2014/main" id="{1EE5B273-A390-F125-6508-3101AF938DF1}"/>
              </a:ext>
            </a:extLst>
          </p:cNvPr>
          <p:cNvGraphicFramePr>
            <a:graphicFrameLocks noGrp="1"/>
          </p:cNvGraphicFramePr>
          <p:nvPr>
            <p:extLst>
              <p:ext uri="{D42A27DB-BD31-4B8C-83A1-F6EECF244321}">
                <p14:modId xmlns:p14="http://schemas.microsoft.com/office/powerpoint/2010/main" val="3399480595"/>
              </p:ext>
            </p:extLst>
          </p:nvPr>
        </p:nvGraphicFramePr>
        <p:xfrm>
          <a:off x="924279" y="1779662"/>
          <a:ext cx="7192600" cy="2194560"/>
        </p:xfrm>
        <a:graphic>
          <a:graphicData uri="http://schemas.openxmlformats.org/drawingml/2006/table">
            <a:tbl>
              <a:tblPr firstRow="1" bandRow="1">
                <a:tableStyleId>{72833802-FEF1-4C79-8D5D-14CF1EAF98D9}</a:tableStyleId>
              </a:tblPr>
              <a:tblGrid>
                <a:gridCol w="1798150">
                  <a:extLst>
                    <a:ext uri="{9D8B030D-6E8A-4147-A177-3AD203B41FA5}">
                      <a16:colId xmlns:a16="http://schemas.microsoft.com/office/drawing/2014/main" val="2776288197"/>
                    </a:ext>
                  </a:extLst>
                </a:gridCol>
                <a:gridCol w="1798150">
                  <a:extLst>
                    <a:ext uri="{9D8B030D-6E8A-4147-A177-3AD203B41FA5}">
                      <a16:colId xmlns:a16="http://schemas.microsoft.com/office/drawing/2014/main" val="2871121508"/>
                    </a:ext>
                  </a:extLst>
                </a:gridCol>
                <a:gridCol w="1798150">
                  <a:extLst>
                    <a:ext uri="{9D8B030D-6E8A-4147-A177-3AD203B41FA5}">
                      <a16:colId xmlns:a16="http://schemas.microsoft.com/office/drawing/2014/main" val="3667644465"/>
                    </a:ext>
                  </a:extLst>
                </a:gridCol>
                <a:gridCol w="1798150">
                  <a:extLst>
                    <a:ext uri="{9D8B030D-6E8A-4147-A177-3AD203B41FA5}">
                      <a16:colId xmlns:a16="http://schemas.microsoft.com/office/drawing/2014/main" val="680533470"/>
                    </a:ext>
                  </a:extLst>
                </a:gridCol>
              </a:tblGrid>
              <a:tr h="370840">
                <a:tc>
                  <a:txBody>
                    <a:bodyPr/>
                    <a:lstStyle/>
                    <a:p>
                      <a:endParaRPr lang="nl-BE" sz="2000"/>
                    </a:p>
                  </a:txBody>
                  <a:tcPr>
                    <a:solidFill>
                      <a:srgbClr val="009FDF"/>
                    </a:solidFill>
                  </a:tcPr>
                </a:tc>
                <a:tc>
                  <a:txBody>
                    <a:bodyPr/>
                    <a:lstStyle/>
                    <a:p>
                      <a:r>
                        <a:rPr lang="nl-BE" sz="2000"/>
                        <a:t>Lijst 1</a:t>
                      </a:r>
                    </a:p>
                  </a:txBody>
                  <a:tcPr>
                    <a:solidFill>
                      <a:srgbClr val="009FDF"/>
                    </a:solidFill>
                  </a:tcPr>
                </a:tc>
                <a:tc>
                  <a:txBody>
                    <a:bodyPr/>
                    <a:lstStyle/>
                    <a:p>
                      <a:r>
                        <a:rPr lang="nl-BE" sz="2000"/>
                        <a:t>Lijst 2</a:t>
                      </a:r>
                    </a:p>
                  </a:txBody>
                  <a:tcPr>
                    <a:solidFill>
                      <a:srgbClr val="009FDF"/>
                    </a:solidFill>
                  </a:tcPr>
                </a:tc>
                <a:tc>
                  <a:txBody>
                    <a:bodyPr/>
                    <a:lstStyle/>
                    <a:p>
                      <a:r>
                        <a:rPr lang="nl-BE" sz="2000"/>
                        <a:t>Lijst 3</a:t>
                      </a:r>
                    </a:p>
                  </a:txBody>
                  <a:tcPr>
                    <a:solidFill>
                      <a:srgbClr val="009FDF"/>
                    </a:solidFill>
                  </a:tcPr>
                </a:tc>
                <a:extLst>
                  <a:ext uri="{0D108BD9-81ED-4DB2-BD59-A6C34878D82A}">
                    <a16:rowId xmlns:a16="http://schemas.microsoft.com/office/drawing/2014/main" val="1360478511"/>
                  </a:ext>
                </a:extLst>
              </a:tr>
              <a:tr h="370840">
                <a:tc>
                  <a:txBody>
                    <a:bodyPr/>
                    <a:lstStyle/>
                    <a:p>
                      <a:r>
                        <a:rPr lang="nl-BE" sz="2000">
                          <a:solidFill>
                            <a:srgbClr val="003478"/>
                          </a:solidFill>
                        </a:rPr>
                        <a:t>Volledige stembiljetten</a:t>
                      </a:r>
                    </a:p>
                  </a:txBody>
                  <a:tcPr/>
                </a:tc>
                <a:tc>
                  <a:txBody>
                    <a:bodyPr/>
                    <a:lstStyle/>
                    <a:p>
                      <a:r>
                        <a:rPr lang="nl-BE" sz="2000">
                          <a:solidFill>
                            <a:srgbClr val="003478"/>
                          </a:solidFill>
                        </a:rPr>
                        <a:t>1</a:t>
                      </a:r>
                    </a:p>
                  </a:txBody>
                  <a:tcPr/>
                </a:tc>
                <a:tc>
                  <a:txBody>
                    <a:bodyPr/>
                    <a:lstStyle/>
                    <a:p>
                      <a:r>
                        <a:rPr lang="nl-BE" sz="2000">
                          <a:solidFill>
                            <a:srgbClr val="003478"/>
                          </a:solidFill>
                        </a:rPr>
                        <a:t>6</a:t>
                      </a:r>
                    </a:p>
                  </a:txBody>
                  <a:tcPr/>
                </a:tc>
                <a:tc>
                  <a:txBody>
                    <a:bodyPr/>
                    <a:lstStyle/>
                    <a:p>
                      <a:r>
                        <a:rPr lang="nl-BE" sz="2000">
                          <a:solidFill>
                            <a:srgbClr val="003478"/>
                          </a:solidFill>
                        </a:rPr>
                        <a:t>1</a:t>
                      </a:r>
                    </a:p>
                  </a:txBody>
                  <a:tcPr/>
                </a:tc>
                <a:extLst>
                  <a:ext uri="{0D108BD9-81ED-4DB2-BD59-A6C34878D82A}">
                    <a16:rowId xmlns:a16="http://schemas.microsoft.com/office/drawing/2014/main" val="1380250726"/>
                  </a:ext>
                </a:extLst>
              </a:tr>
              <a:tr h="370840">
                <a:tc>
                  <a:txBody>
                    <a:bodyPr/>
                    <a:lstStyle/>
                    <a:p>
                      <a:r>
                        <a:rPr lang="nl-BE" sz="2000">
                          <a:solidFill>
                            <a:srgbClr val="003478"/>
                          </a:solidFill>
                        </a:rPr>
                        <a:t>Onvolledige stembiljetten</a:t>
                      </a:r>
                    </a:p>
                  </a:txBody>
                  <a:tcPr>
                    <a:lnB w="57150" cap="flat" cmpd="sng" algn="ctr">
                      <a:solidFill>
                        <a:srgbClr val="009FDF"/>
                      </a:solidFill>
                      <a:prstDash val="solid"/>
                      <a:round/>
                      <a:headEnd type="none" w="med" len="med"/>
                      <a:tailEnd type="none" w="med" len="med"/>
                    </a:lnB>
                  </a:tcPr>
                </a:tc>
                <a:tc>
                  <a:txBody>
                    <a:bodyPr/>
                    <a:lstStyle/>
                    <a:p>
                      <a:r>
                        <a:rPr lang="nl-BE" sz="2000">
                          <a:solidFill>
                            <a:srgbClr val="003478"/>
                          </a:solidFill>
                        </a:rPr>
                        <a:t>20</a:t>
                      </a:r>
                    </a:p>
                  </a:txBody>
                  <a:tcPr>
                    <a:lnB w="57150" cap="flat" cmpd="sng" algn="ctr">
                      <a:solidFill>
                        <a:srgbClr val="009FDF"/>
                      </a:solidFill>
                      <a:prstDash val="solid"/>
                      <a:round/>
                      <a:headEnd type="none" w="med" len="med"/>
                      <a:tailEnd type="none" w="med" len="med"/>
                    </a:lnB>
                  </a:tcPr>
                </a:tc>
                <a:tc>
                  <a:txBody>
                    <a:bodyPr/>
                    <a:lstStyle/>
                    <a:p>
                      <a:r>
                        <a:rPr lang="nl-BE" sz="2000">
                          <a:solidFill>
                            <a:srgbClr val="003478"/>
                          </a:solidFill>
                        </a:rPr>
                        <a:t>15</a:t>
                      </a:r>
                    </a:p>
                  </a:txBody>
                  <a:tcPr>
                    <a:lnB w="57150" cap="flat" cmpd="sng" algn="ctr">
                      <a:solidFill>
                        <a:srgbClr val="009FDF"/>
                      </a:solidFill>
                      <a:prstDash val="solid"/>
                      <a:round/>
                      <a:headEnd type="none" w="med" len="med"/>
                      <a:tailEnd type="none" w="med" len="med"/>
                    </a:lnB>
                  </a:tcPr>
                </a:tc>
                <a:tc>
                  <a:txBody>
                    <a:bodyPr/>
                    <a:lstStyle/>
                    <a:p>
                      <a:r>
                        <a:rPr lang="nl-BE" sz="2000">
                          <a:solidFill>
                            <a:srgbClr val="003478"/>
                          </a:solidFill>
                        </a:rPr>
                        <a:t>5</a:t>
                      </a:r>
                    </a:p>
                  </a:txBody>
                  <a:tcPr>
                    <a:lnB w="57150" cap="flat" cmpd="sng" algn="ctr">
                      <a:solidFill>
                        <a:srgbClr val="009FDF"/>
                      </a:solidFill>
                      <a:prstDash val="solid"/>
                      <a:round/>
                      <a:headEnd type="none" w="med" len="med"/>
                      <a:tailEnd type="none" w="med" len="med"/>
                    </a:lnB>
                  </a:tcPr>
                </a:tc>
                <a:extLst>
                  <a:ext uri="{0D108BD9-81ED-4DB2-BD59-A6C34878D82A}">
                    <a16:rowId xmlns:a16="http://schemas.microsoft.com/office/drawing/2014/main" val="3508899429"/>
                  </a:ext>
                </a:extLst>
              </a:tr>
              <a:tr h="370840">
                <a:tc>
                  <a:txBody>
                    <a:bodyPr/>
                    <a:lstStyle/>
                    <a:p>
                      <a:r>
                        <a:rPr lang="nl-BE" sz="2000" b="1">
                          <a:solidFill>
                            <a:srgbClr val="003478"/>
                          </a:solidFill>
                        </a:rPr>
                        <a:t>Kiescijfer</a:t>
                      </a:r>
                    </a:p>
                  </a:txBody>
                  <a:tcPr>
                    <a:lnT w="57150" cap="flat" cmpd="sng" algn="ctr">
                      <a:solidFill>
                        <a:srgbClr val="009FDF"/>
                      </a:solidFill>
                      <a:prstDash val="solid"/>
                      <a:round/>
                      <a:headEnd type="none" w="med" len="med"/>
                      <a:tailEnd type="none" w="med" len="med"/>
                    </a:lnT>
                  </a:tcPr>
                </a:tc>
                <a:tc>
                  <a:txBody>
                    <a:bodyPr/>
                    <a:lstStyle/>
                    <a:p>
                      <a:r>
                        <a:rPr lang="nl-BE" sz="2000">
                          <a:solidFill>
                            <a:srgbClr val="003478"/>
                          </a:solidFill>
                        </a:rPr>
                        <a:t>21</a:t>
                      </a:r>
                    </a:p>
                  </a:txBody>
                  <a:tcPr>
                    <a:lnT w="57150" cap="flat" cmpd="sng" algn="ctr">
                      <a:solidFill>
                        <a:srgbClr val="009FDF"/>
                      </a:solidFill>
                      <a:prstDash val="solid"/>
                      <a:round/>
                      <a:headEnd type="none" w="med" len="med"/>
                      <a:tailEnd type="none" w="med" len="med"/>
                    </a:lnT>
                  </a:tcPr>
                </a:tc>
                <a:tc>
                  <a:txBody>
                    <a:bodyPr/>
                    <a:lstStyle/>
                    <a:p>
                      <a:r>
                        <a:rPr lang="nl-BE" sz="2000">
                          <a:solidFill>
                            <a:srgbClr val="003478"/>
                          </a:solidFill>
                        </a:rPr>
                        <a:t>21</a:t>
                      </a:r>
                    </a:p>
                  </a:txBody>
                  <a:tcPr>
                    <a:lnT w="57150" cap="flat" cmpd="sng" algn="ctr">
                      <a:solidFill>
                        <a:srgbClr val="009FDF"/>
                      </a:solidFill>
                      <a:prstDash val="solid"/>
                      <a:round/>
                      <a:headEnd type="none" w="med" len="med"/>
                      <a:tailEnd type="none" w="med" len="med"/>
                    </a:lnT>
                  </a:tcPr>
                </a:tc>
                <a:tc>
                  <a:txBody>
                    <a:bodyPr/>
                    <a:lstStyle/>
                    <a:p>
                      <a:r>
                        <a:rPr lang="nl-BE" sz="2000">
                          <a:solidFill>
                            <a:srgbClr val="003478"/>
                          </a:solidFill>
                        </a:rPr>
                        <a:t>6</a:t>
                      </a:r>
                    </a:p>
                  </a:txBody>
                  <a:tcPr>
                    <a:lnT w="57150" cap="flat" cmpd="sng" algn="ctr">
                      <a:solidFill>
                        <a:srgbClr val="009FDF"/>
                      </a:solidFill>
                      <a:prstDash val="solid"/>
                      <a:round/>
                      <a:headEnd type="none" w="med" len="med"/>
                      <a:tailEnd type="none" w="med" len="med"/>
                    </a:lnT>
                  </a:tcPr>
                </a:tc>
                <a:extLst>
                  <a:ext uri="{0D108BD9-81ED-4DB2-BD59-A6C34878D82A}">
                    <a16:rowId xmlns:a16="http://schemas.microsoft.com/office/drawing/2014/main" val="2808252371"/>
                  </a:ext>
                </a:extLst>
              </a:tr>
            </a:tbl>
          </a:graphicData>
        </a:graphic>
      </p:graphicFrame>
      <p:pic>
        <p:nvPicPr>
          <p:cNvPr id="7" name="Afbeelding 6" descr="Afbeelding met clipart&#10;&#10;Automatisch gegenereerde beschrijving">
            <a:extLst>
              <a:ext uri="{FF2B5EF4-FFF2-40B4-BE49-F238E27FC236}">
                <a16:creationId xmlns:a16="http://schemas.microsoft.com/office/drawing/2014/main" id="{A6FB222B-1098-A931-1093-418041E52441}"/>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2815255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Toewijzing mandaten bij gelijk kiescijfer</a:t>
            </a:r>
            <a:endParaRPr lang="nl-BE"/>
          </a:p>
        </p:txBody>
      </p:sp>
      <p:sp>
        <p:nvSpPr>
          <p:cNvPr id="3" name="Tijdelijke aanduiding voor tekst 2"/>
          <p:cNvSpPr>
            <a:spLocks noGrp="1"/>
          </p:cNvSpPr>
          <p:nvPr>
            <p:ph type="body" sz="quarter" idx="15"/>
          </p:nvPr>
        </p:nvSpPr>
        <p:spPr/>
        <p:txBody>
          <a:bodyPr>
            <a:normAutofit/>
          </a:bodyPr>
          <a:lstStyle/>
          <a:p>
            <a:r>
              <a:rPr lang="nl-BE" altLang="nl-BE" sz="2200">
                <a:latin typeface="Calibri" panose="020F0502020204030204" pitchFamily="34" charset="0"/>
              </a:rPr>
              <a:t>Aantal te begeven mandaten = 3</a:t>
            </a:r>
          </a:p>
          <a:p>
            <a:pPr>
              <a:buNone/>
            </a:pPr>
            <a:r>
              <a:rPr lang="nl-BE" altLang="nl-BE" sz="2200" u="sng"/>
              <a:t>Kiesquotiënten bepalen per lijst &amp; zetelverdeling:</a:t>
            </a:r>
          </a:p>
          <a:p>
            <a:pPr>
              <a:buNone/>
            </a:pPr>
            <a:endParaRPr lang="nl-BE" altLang="nl-BE" sz="3900"/>
          </a:p>
          <a:p>
            <a:pPr>
              <a:buNone/>
            </a:pPr>
            <a:r>
              <a:rPr lang="nl-BE" altLang="nl-BE" sz="2200">
                <a:latin typeface="Calibri" panose="020F0502020204030204" pitchFamily="34" charset="0"/>
              </a:rPr>
              <a:t>	</a:t>
            </a:r>
          </a:p>
          <a:p>
            <a:pPr>
              <a:buNone/>
            </a:pPr>
            <a:endParaRPr lang="nl-BE" altLang="nl-BE" sz="2200">
              <a:latin typeface="Calibri" panose="020F0502020204030204" pitchFamily="34" charset="0"/>
            </a:endParaRPr>
          </a:p>
          <a:p>
            <a:pPr>
              <a:buNone/>
            </a:pPr>
            <a:r>
              <a:rPr lang="nl-BE" altLang="nl-BE" sz="2200">
                <a:latin typeface="Calibri" panose="020F0502020204030204" pitchFamily="34" charset="0"/>
              </a:rPr>
              <a:t>	</a:t>
            </a:r>
          </a:p>
          <a:p>
            <a:pPr>
              <a:buNone/>
            </a:pPr>
            <a:r>
              <a:rPr lang="nl-BE" altLang="nl-BE" sz="2200">
                <a:latin typeface="Calibri" panose="020F0502020204030204" pitchFamily="34" charset="0"/>
              </a:rPr>
              <a:t>	</a:t>
            </a:r>
          </a:p>
        </p:txBody>
      </p:sp>
      <p:pic>
        <p:nvPicPr>
          <p:cNvPr id="6" name="Graphic 5" descr="Dubbeltikken met effen opvulling">
            <a:extLst>
              <a:ext uri="{FF2B5EF4-FFF2-40B4-BE49-F238E27FC236}">
                <a16:creationId xmlns:a16="http://schemas.microsoft.com/office/drawing/2014/main" id="{F3890718-D777-C300-2EE0-91B89288B1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7036"/>
            <a:ext cx="457200" cy="457200"/>
          </a:xfrm>
          <a:prstGeom prst="rect">
            <a:avLst/>
          </a:prstGeom>
        </p:spPr>
      </p:pic>
      <p:graphicFrame>
        <p:nvGraphicFramePr>
          <p:cNvPr id="7" name="Tabel 7">
            <a:extLst>
              <a:ext uri="{FF2B5EF4-FFF2-40B4-BE49-F238E27FC236}">
                <a16:creationId xmlns:a16="http://schemas.microsoft.com/office/drawing/2014/main" id="{AF26CF8A-9176-9D03-70B6-4838B87B154E}"/>
              </a:ext>
            </a:extLst>
          </p:cNvPr>
          <p:cNvGraphicFramePr>
            <a:graphicFrameLocks noGrp="1"/>
          </p:cNvGraphicFramePr>
          <p:nvPr>
            <p:extLst>
              <p:ext uri="{D42A27DB-BD31-4B8C-83A1-F6EECF244321}">
                <p14:modId xmlns:p14="http://schemas.microsoft.com/office/powerpoint/2010/main" val="1334011289"/>
              </p:ext>
            </p:extLst>
          </p:nvPr>
        </p:nvGraphicFramePr>
        <p:xfrm>
          <a:off x="539552" y="1851670"/>
          <a:ext cx="7192600" cy="1188720"/>
        </p:xfrm>
        <a:graphic>
          <a:graphicData uri="http://schemas.openxmlformats.org/drawingml/2006/table">
            <a:tbl>
              <a:tblPr firstRow="1" bandRow="1">
                <a:tableStyleId>{72833802-FEF1-4C79-8D5D-14CF1EAF98D9}</a:tableStyleId>
              </a:tblPr>
              <a:tblGrid>
                <a:gridCol w="1798150">
                  <a:extLst>
                    <a:ext uri="{9D8B030D-6E8A-4147-A177-3AD203B41FA5}">
                      <a16:colId xmlns:a16="http://schemas.microsoft.com/office/drawing/2014/main" val="2776288197"/>
                    </a:ext>
                  </a:extLst>
                </a:gridCol>
                <a:gridCol w="1798150">
                  <a:extLst>
                    <a:ext uri="{9D8B030D-6E8A-4147-A177-3AD203B41FA5}">
                      <a16:colId xmlns:a16="http://schemas.microsoft.com/office/drawing/2014/main" val="2871121508"/>
                    </a:ext>
                  </a:extLst>
                </a:gridCol>
                <a:gridCol w="1798150">
                  <a:extLst>
                    <a:ext uri="{9D8B030D-6E8A-4147-A177-3AD203B41FA5}">
                      <a16:colId xmlns:a16="http://schemas.microsoft.com/office/drawing/2014/main" val="3667644465"/>
                    </a:ext>
                  </a:extLst>
                </a:gridCol>
                <a:gridCol w="1798150">
                  <a:extLst>
                    <a:ext uri="{9D8B030D-6E8A-4147-A177-3AD203B41FA5}">
                      <a16:colId xmlns:a16="http://schemas.microsoft.com/office/drawing/2014/main" val="680533470"/>
                    </a:ext>
                  </a:extLst>
                </a:gridCol>
              </a:tblGrid>
              <a:tr h="370840">
                <a:tc>
                  <a:txBody>
                    <a:bodyPr/>
                    <a:lstStyle/>
                    <a:p>
                      <a:endParaRPr lang="nl-BE" sz="2000"/>
                    </a:p>
                  </a:txBody>
                  <a:tcPr>
                    <a:solidFill>
                      <a:srgbClr val="009FDF"/>
                    </a:solidFill>
                  </a:tcPr>
                </a:tc>
                <a:tc>
                  <a:txBody>
                    <a:bodyPr/>
                    <a:lstStyle/>
                    <a:p>
                      <a:r>
                        <a:rPr lang="nl-BE" sz="2000"/>
                        <a:t>Lijst 1</a:t>
                      </a:r>
                    </a:p>
                  </a:txBody>
                  <a:tcPr>
                    <a:solidFill>
                      <a:srgbClr val="009FDF"/>
                    </a:solidFill>
                  </a:tcPr>
                </a:tc>
                <a:tc>
                  <a:txBody>
                    <a:bodyPr/>
                    <a:lstStyle/>
                    <a:p>
                      <a:r>
                        <a:rPr lang="nl-BE" sz="2000"/>
                        <a:t>Lijst 2</a:t>
                      </a:r>
                    </a:p>
                  </a:txBody>
                  <a:tcPr>
                    <a:solidFill>
                      <a:srgbClr val="009FDF"/>
                    </a:solidFill>
                  </a:tcPr>
                </a:tc>
                <a:tc>
                  <a:txBody>
                    <a:bodyPr/>
                    <a:lstStyle/>
                    <a:p>
                      <a:r>
                        <a:rPr lang="nl-BE" sz="2000"/>
                        <a:t>Lijst 3</a:t>
                      </a:r>
                    </a:p>
                  </a:txBody>
                  <a:tcPr>
                    <a:solidFill>
                      <a:srgbClr val="009FDF"/>
                    </a:solidFill>
                  </a:tcPr>
                </a:tc>
                <a:extLst>
                  <a:ext uri="{0D108BD9-81ED-4DB2-BD59-A6C34878D82A}">
                    <a16:rowId xmlns:a16="http://schemas.microsoft.com/office/drawing/2014/main" val="1360478511"/>
                  </a:ext>
                </a:extLst>
              </a:tr>
              <a:tr h="370840">
                <a:tc>
                  <a:txBody>
                    <a:bodyPr/>
                    <a:lstStyle/>
                    <a:p>
                      <a:r>
                        <a:rPr lang="nl-BE" sz="2000">
                          <a:solidFill>
                            <a:srgbClr val="003478"/>
                          </a:solidFill>
                        </a:rPr>
                        <a:t>1.</a:t>
                      </a:r>
                    </a:p>
                  </a:txBody>
                  <a:tcPr/>
                </a:tc>
                <a:tc>
                  <a:txBody>
                    <a:bodyPr/>
                    <a:lstStyle/>
                    <a:p>
                      <a:r>
                        <a:rPr lang="nl-BE" sz="2000">
                          <a:solidFill>
                            <a:srgbClr val="003478"/>
                          </a:solidFill>
                        </a:rPr>
                        <a:t>21 </a:t>
                      </a:r>
                    </a:p>
                  </a:txBody>
                  <a:tcPr/>
                </a:tc>
                <a:tc>
                  <a:txBody>
                    <a:bodyPr/>
                    <a:lstStyle/>
                    <a:p>
                      <a:r>
                        <a:rPr lang="nl-BE" sz="2000">
                          <a:solidFill>
                            <a:srgbClr val="003478"/>
                          </a:solidFill>
                        </a:rPr>
                        <a:t>21 </a:t>
                      </a:r>
                    </a:p>
                  </a:txBody>
                  <a:tcPr/>
                </a:tc>
                <a:tc>
                  <a:txBody>
                    <a:bodyPr/>
                    <a:lstStyle/>
                    <a:p>
                      <a:r>
                        <a:rPr lang="nl-BE" sz="2000">
                          <a:solidFill>
                            <a:srgbClr val="003478"/>
                          </a:solidFill>
                        </a:rPr>
                        <a:t>6</a:t>
                      </a:r>
                    </a:p>
                  </a:txBody>
                  <a:tcPr/>
                </a:tc>
                <a:extLst>
                  <a:ext uri="{0D108BD9-81ED-4DB2-BD59-A6C34878D82A}">
                    <a16:rowId xmlns:a16="http://schemas.microsoft.com/office/drawing/2014/main" val="1380250726"/>
                  </a:ext>
                </a:extLst>
              </a:tr>
              <a:tr h="370840">
                <a:tc>
                  <a:txBody>
                    <a:bodyPr/>
                    <a:lstStyle/>
                    <a:p>
                      <a:r>
                        <a:rPr lang="nl-BE" sz="2000">
                          <a:solidFill>
                            <a:srgbClr val="003478"/>
                          </a:solidFill>
                        </a:rPr>
                        <a:t>2.</a:t>
                      </a:r>
                    </a:p>
                  </a:txBody>
                  <a:tcPr/>
                </a:tc>
                <a:tc>
                  <a:txBody>
                    <a:bodyPr/>
                    <a:lstStyle/>
                    <a:p>
                      <a:r>
                        <a:rPr lang="nl-BE" sz="2000">
                          <a:solidFill>
                            <a:srgbClr val="003478"/>
                          </a:solidFill>
                        </a:rPr>
                        <a:t>10,50 </a:t>
                      </a:r>
                    </a:p>
                  </a:txBody>
                  <a:tcPr/>
                </a:tc>
                <a:tc>
                  <a:txBody>
                    <a:bodyPr/>
                    <a:lstStyle/>
                    <a:p>
                      <a:r>
                        <a:rPr lang="nl-BE" sz="2000">
                          <a:solidFill>
                            <a:srgbClr val="003478"/>
                          </a:solidFill>
                        </a:rPr>
                        <a:t>10,50 </a:t>
                      </a:r>
                    </a:p>
                  </a:txBody>
                  <a:tcPr/>
                </a:tc>
                <a:tc>
                  <a:txBody>
                    <a:bodyPr/>
                    <a:lstStyle/>
                    <a:p>
                      <a:endParaRPr lang="nl-BE" sz="2000">
                        <a:solidFill>
                          <a:srgbClr val="003478"/>
                        </a:solidFill>
                      </a:endParaRPr>
                    </a:p>
                  </a:txBody>
                  <a:tcPr/>
                </a:tc>
                <a:extLst>
                  <a:ext uri="{0D108BD9-81ED-4DB2-BD59-A6C34878D82A}">
                    <a16:rowId xmlns:a16="http://schemas.microsoft.com/office/drawing/2014/main" val="3285201485"/>
                  </a:ext>
                </a:extLst>
              </a:tr>
            </a:tbl>
          </a:graphicData>
        </a:graphic>
      </p:graphicFrame>
      <p:pic>
        <p:nvPicPr>
          <p:cNvPr id="8" name="Afbeelding 7" descr="Afbeelding met clipart&#10;&#10;Automatisch gegenereerde beschrijving">
            <a:extLst>
              <a:ext uri="{FF2B5EF4-FFF2-40B4-BE49-F238E27FC236}">
                <a16:creationId xmlns:a16="http://schemas.microsoft.com/office/drawing/2014/main" id="{1382F480-6916-BED8-ECEC-2BA71C941488}"/>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85100901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Toewijzing mandaten bij gelijk kiescijfer</a:t>
            </a:r>
            <a:endParaRPr lang="nl-BE"/>
          </a:p>
        </p:txBody>
      </p:sp>
      <p:sp>
        <p:nvSpPr>
          <p:cNvPr id="3" name="Tijdelijke aanduiding voor tekst 2"/>
          <p:cNvSpPr>
            <a:spLocks noGrp="1"/>
          </p:cNvSpPr>
          <p:nvPr>
            <p:ph type="body" sz="quarter" idx="15"/>
          </p:nvPr>
        </p:nvSpPr>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nl-BE" altLang="nl-BE" sz="2200" b="0" i="0" u="none" strike="noStrike" kern="1200" cap="none" spc="0" normalizeH="0" baseline="0" noProof="0">
                <a:ln>
                  <a:noFill/>
                </a:ln>
                <a:solidFill>
                  <a:srgbClr val="003478"/>
                </a:solidFill>
                <a:effectLst/>
                <a:uLnTx/>
                <a:uFillTx/>
                <a:latin typeface="Calibri" panose="020F0502020204030204" pitchFamily="34" charset="0"/>
                <a:ea typeface="+mn-ea"/>
                <a:cs typeface="+mn-cs"/>
              </a:rPr>
              <a:t>Aantal te begeven mandaten = 3</a:t>
            </a:r>
          </a:p>
          <a:p>
            <a:pPr>
              <a:buNone/>
            </a:pPr>
            <a:r>
              <a:rPr lang="nl-BE" altLang="nl-BE" sz="2200" u="sng"/>
              <a:t>Kiesquotiënten bepalen per lijst &amp; zetelverdeling:</a:t>
            </a:r>
          </a:p>
          <a:p>
            <a:pPr>
              <a:buNone/>
            </a:pPr>
            <a:r>
              <a:rPr lang="nl-BE" altLang="nl-BE" sz="2200">
                <a:latin typeface="Calibri" panose="020F0502020204030204" pitchFamily="34" charset="0"/>
              </a:rPr>
              <a:t>	</a:t>
            </a:r>
          </a:p>
          <a:p>
            <a:pPr>
              <a:buNone/>
            </a:pPr>
            <a:endParaRPr lang="nl-BE" altLang="nl-BE" sz="2200">
              <a:latin typeface="Calibri" panose="020F0502020204030204" pitchFamily="34" charset="0"/>
            </a:endParaRPr>
          </a:p>
          <a:p>
            <a:pPr>
              <a:buNone/>
            </a:pPr>
            <a:r>
              <a:rPr lang="nl-BE" altLang="nl-BE" sz="2200">
                <a:latin typeface="Calibri" panose="020F0502020204030204" pitchFamily="34" charset="0"/>
              </a:rPr>
              <a:t>	</a:t>
            </a:r>
          </a:p>
          <a:p>
            <a:pPr>
              <a:buNone/>
            </a:pPr>
            <a:r>
              <a:rPr lang="nl-BE" altLang="nl-BE" sz="2200">
                <a:latin typeface="Calibri" panose="020F0502020204030204" pitchFamily="34" charset="0"/>
              </a:rPr>
              <a:t>	</a:t>
            </a:r>
          </a:p>
          <a:p>
            <a:pPr>
              <a:buNone/>
            </a:pPr>
            <a:r>
              <a:rPr lang="nl-BE" altLang="nl-BE" sz="2200">
                <a:latin typeface="Calibri" panose="020F0502020204030204" pitchFamily="34" charset="0"/>
              </a:rPr>
              <a:t>Voor toewijzing 3</a:t>
            </a:r>
            <a:r>
              <a:rPr lang="nl-BE" altLang="nl-BE" sz="2200" baseline="30000">
                <a:latin typeface="Calibri" panose="020F0502020204030204" pitchFamily="34" charset="0"/>
              </a:rPr>
              <a:t>de</a:t>
            </a:r>
            <a:r>
              <a:rPr lang="nl-BE" altLang="nl-BE" sz="2200">
                <a:latin typeface="Calibri" panose="020F0502020204030204" pitchFamily="34" charset="0"/>
              </a:rPr>
              <a:t> mandaat : er van uitgaan dat dit mandaat effectief</a:t>
            </a:r>
          </a:p>
          <a:p>
            <a:pPr>
              <a:buNone/>
            </a:pPr>
            <a:r>
              <a:rPr lang="nl-BE" altLang="nl-BE" sz="2200">
                <a:latin typeface="Calibri" panose="020F0502020204030204" pitchFamily="34" charset="0"/>
              </a:rPr>
              <a:t>toekomt aan beide lijsten</a:t>
            </a:r>
            <a:endParaRPr lang="nl-BE" sz="2200"/>
          </a:p>
        </p:txBody>
      </p:sp>
      <p:pic>
        <p:nvPicPr>
          <p:cNvPr id="6" name="Graphic 5" descr="Dubbeltikken met effen opvulling">
            <a:extLst>
              <a:ext uri="{FF2B5EF4-FFF2-40B4-BE49-F238E27FC236}">
                <a16:creationId xmlns:a16="http://schemas.microsoft.com/office/drawing/2014/main" id="{F3890718-D777-C300-2EE0-91B89288B1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7036"/>
            <a:ext cx="457200" cy="457200"/>
          </a:xfrm>
          <a:prstGeom prst="rect">
            <a:avLst/>
          </a:prstGeom>
        </p:spPr>
      </p:pic>
      <p:graphicFrame>
        <p:nvGraphicFramePr>
          <p:cNvPr id="7" name="Tabel 7">
            <a:extLst>
              <a:ext uri="{FF2B5EF4-FFF2-40B4-BE49-F238E27FC236}">
                <a16:creationId xmlns:a16="http://schemas.microsoft.com/office/drawing/2014/main" id="{AF26CF8A-9176-9D03-70B6-4838B87B154E}"/>
              </a:ext>
            </a:extLst>
          </p:cNvPr>
          <p:cNvGraphicFramePr>
            <a:graphicFrameLocks noGrp="1"/>
          </p:cNvGraphicFramePr>
          <p:nvPr>
            <p:extLst>
              <p:ext uri="{D42A27DB-BD31-4B8C-83A1-F6EECF244321}">
                <p14:modId xmlns:p14="http://schemas.microsoft.com/office/powerpoint/2010/main" val="2621590226"/>
              </p:ext>
            </p:extLst>
          </p:nvPr>
        </p:nvGraphicFramePr>
        <p:xfrm>
          <a:off x="611560" y="1779662"/>
          <a:ext cx="7192600" cy="1188720"/>
        </p:xfrm>
        <a:graphic>
          <a:graphicData uri="http://schemas.openxmlformats.org/drawingml/2006/table">
            <a:tbl>
              <a:tblPr firstRow="1" bandRow="1">
                <a:tableStyleId>{72833802-FEF1-4C79-8D5D-14CF1EAF98D9}</a:tableStyleId>
              </a:tblPr>
              <a:tblGrid>
                <a:gridCol w="1798150">
                  <a:extLst>
                    <a:ext uri="{9D8B030D-6E8A-4147-A177-3AD203B41FA5}">
                      <a16:colId xmlns:a16="http://schemas.microsoft.com/office/drawing/2014/main" val="2776288197"/>
                    </a:ext>
                  </a:extLst>
                </a:gridCol>
                <a:gridCol w="1798150">
                  <a:extLst>
                    <a:ext uri="{9D8B030D-6E8A-4147-A177-3AD203B41FA5}">
                      <a16:colId xmlns:a16="http://schemas.microsoft.com/office/drawing/2014/main" val="2871121508"/>
                    </a:ext>
                  </a:extLst>
                </a:gridCol>
                <a:gridCol w="1798150">
                  <a:extLst>
                    <a:ext uri="{9D8B030D-6E8A-4147-A177-3AD203B41FA5}">
                      <a16:colId xmlns:a16="http://schemas.microsoft.com/office/drawing/2014/main" val="3667644465"/>
                    </a:ext>
                  </a:extLst>
                </a:gridCol>
                <a:gridCol w="1798150">
                  <a:extLst>
                    <a:ext uri="{9D8B030D-6E8A-4147-A177-3AD203B41FA5}">
                      <a16:colId xmlns:a16="http://schemas.microsoft.com/office/drawing/2014/main" val="680533470"/>
                    </a:ext>
                  </a:extLst>
                </a:gridCol>
              </a:tblGrid>
              <a:tr h="370840">
                <a:tc>
                  <a:txBody>
                    <a:bodyPr/>
                    <a:lstStyle/>
                    <a:p>
                      <a:endParaRPr lang="nl-BE" sz="2000"/>
                    </a:p>
                  </a:txBody>
                  <a:tcPr>
                    <a:solidFill>
                      <a:srgbClr val="009FDF"/>
                    </a:solidFill>
                  </a:tcPr>
                </a:tc>
                <a:tc>
                  <a:txBody>
                    <a:bodyPr/>
                    <a:lstStyle/>
                    <a:p>
                      <a:r>
                        <a:rPr lang="nl-BE" sz="2000"/>
                        <a:t>Lijst 1</a:t>
                      </a:r>
                    </a:p>
                  </a:txBody>
                  <a:tcPr>
                    <a:solidFill>
                      <a:srgbClr val="009FDF"/>
                    </a:solidFill>
                  </a:tcPr>
                </a:tc>
                <a:tc>
                  <a:txBody>
                    <a:bodyPr/>
                    <a:lstStyle/>
                    <a:p>
                      <a:r>
                        <a:rPr lang="nl-BE" sz="2000"/>
                        <a:t>Lijst 2</a:t>
                      </a:r>
                    </a:p>
                  </a:txBody>
                  <a:tcPr>
                    <a:solidFill>
                      <a:srgbClr val="009FDF"/>
                    </a:solidFill>
                  </a:tcPr>
                </a:tc>
                <a:tc>
                  <a:txBody>
                    <a:bodyPr/>
                    <a:lstStyle/>
                    <a:p>
                      <a:r>
                        <a:rPr lang="nl-BE" sz="2000"/>
                        <a:t>Lijst 3</a:t>
                      </a:r>
                    </a:p>
                  </a:txBody>
                  <a:tcPr>
                    <a:solidFill>
                      <a:srgbClr val="009FDF"/>
                    </a:solidFill>
                  </a:tcPr>
                </a:tc>
                <a:extLst>
                  <a:ext uri="{0D108BD9-81ED-4DB2-BD59-A6C34878D82A}">
                    <a16:rowId xmlns:a16="http://schemas.microsoft.com/office/drawing/2014/main" val="1360478511"/>
                  </a:ext>
                </a:extLst>
              </a:tr>
              <a:tr h="370840">
                <a:tc>
                  <a:txBody>
                    <a:bodyPr/>
                    <a:lstStyle/>
                    <a:p>
                      <a:r>
                        <a:rPr lang="nl-BE" sz="2000">
                          <a:solidFill>
                            <a:srgbClr val="003478"/>
                          </a:solidFill>
                        </a:rPr>
                        <a:t>1.</a:t>
                      </a:r>
                    </a:p>
                  </a:txBody>
                  <a:tcPr/>
                </a:tc>
                <a:tc>
                  <a:txBody>
                    <a:bodyPr/>
                    <a:lstStyle/>
                    <a:p>
                      <a:r>
                        <a:rPr lang="nl-BE" sz="2000">
                          <a:solidFill>
                            <a:srgbClr val="003478"/>
                          </a:solidFill>
                        </a:rPr>
                        <a:t>21 (1)</a:t>
                      </a:r>
                    </a:p>
                  </a:txBody>
                  <a:tcPr/>
                </a:tc>
                <a:tc>
                  <a:txBody>
                    <a:bodyPr/>
                    <a:lstStyle/>
                    <a:p>
                      <a:r>
                        <a:rPr lang="nl-BE" sz="2000">
                          <a:solidFill>
                            <a:srgbClr val="003478"/>
                          </a:solidFill>
                        </a:rPr>
                        <a:t>21 (2)</a:t>
                      </a:r>
                    </a:p>
                  </a:txBody>
                  <a:tcPr/>
                </a:tc>
                <a:tc>
                  <a:txBody>
                    <a:bodyPr/>
                    <a:lstStyle/>
                    <a:p>
                      <a:r>
                        <a:rPr lang="nl-BE" sz="2000">
                          <a:solidFill>
                            <a:srgbClr val="003478"/>
                          </a:solidFill>
                        </a:rPr>
                        <a:t>6</a:t>
                      </a:r>
                    </a:p>
                  </a:txBody>
                  <a:tcPr/>
                </a:tc>
                <a:extLst>
                  <a:ext uri="{0D108BD9-81ED-4DB2-BD59-A6C34878D82A}">
                    <a16:rowId xmlns:a16="http://schemas.microsoft.com/office/drawing/2014/main" val="1380250726"/>
                  </a:ext>
                </a:extLst>
              </a:tr>
              <a:tr h="370840">
                <a:tc>
                  <a:txBody>
                    <a:bodyPr/>
                    <a:lstStyle/>
                    <a:p>
                      <a:r>
                        <a:rPr lang="nl-BE" sz="2000">
                          <a:solidFill>
                            <a:srgbClr val="003478"/>
                          </a:solidFill>
                        </a:rPr>
                        <a:t>2.</a:t>
                      </a:r>
                    </a:p>
                  </a:txBody>
                  <a:tcPr/>
                </a:tc>
                <a:tc>
                  <a:txBody>
                    <a:bodyPr/>
                    <a:lstStyle/>
                    <a:p>
                      <a:r>
                        <a:rPr lang="nl-BE" sz="2000">
                          <a:solidFill>
                            <a:srgbClr val="003478"/>
                          </a:solidFill>
                        </a:rPr>
                        <a:t>10,50 (3?)</a:t>
                      </a:r>
                    </a:p>
                  </a:txBody>
                  <a:tcPr/>
                </a:tc>
                <a:tc>
                  <a:txBody>
                    <a:bodyPr/>
                    <a:lstStyle/>
                    <a:p>
                      <a:r>
                        <a:rPr lang="nl-BE" sz="2000">
                          <a:solidFill>
                            <a:srgbClr val="003478"/>
                          </a:solidFill>
                        </a:rPr>
                        <a:t>10,50 (3?)</a:t>
                      </a:r>
                    </a:p>
                  </a:txBody>
                  <a:tcPr/>
                </a:tc>
                <a:tc>
                  <a:txBody>
                    <a:bodyPr/>
                    <a:lstStyle/>
                    <a:p>
                      <a:endParaRPr lang="nl-BE" sz="2000">
                        <a:solidFill>
                          <a:srgbClr val="003478"/>
                        </a:solidFill>
                      </a:endParaRPr>
                    </a:p>
                  </a:txBody>
                  <a:tcPr/>
                </a:tc>
                <a:extLst>
                  <a:ext uri="{0D108BD9-81ED-4DB2-BD59-A6C34878D82A}">
                    <a16:rowId xmlns:a16="http://schemas.microsoft.com/office/drawing/2014/main" val="3285201485"/>
                  </a:ext>
                </a:extLst>
              </a:tr>
            </a:tbl>
          </a:graphicData>
        </a:graphic>
      </p:graphicFrame>
      <p:pic>
        <p:nvPicPr>
          <p:cNvPr id="8" name="Afbeelding 7" descr="Afbeelding met clipart&#10;&#10;Automatisch gegenereerde beschrijving">
            <a:extLst>
              <a:ext uri="{FF2B5EF4-FFF2-40B4-BE49-F238E27FC236}">
                <a16:creationId xmlns:a16="http://schemas.microsoft.com/office/drawing/2014/main" id="{670974F1-4B8B-6640-1545-4F7DE7D06715}"/>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18885568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Toewijzing mandaten bij gelijk kiescijfer</a:t>
            </a:r>
            <a:endParaRPr lang="nl-BE"/>
          </a:p>
        </p:txBody>
      </p:sp>
      <p:sp>
        <p:nvSpPr>
          <p:cNvPr id="3" name="Tijdelijke aanduiding voor tekst 2"/>
          <p:cNvSpPr>
            <a:spLocks noGrp="1"/>
          </p:cNvSpPr>
          <p:nvPr>
            <p:ph type="body" sz="quarter" idx="15"/>
          </p:nvPr>
        </p:nvSpPr>
        <p:spPr>
          <a:xfrm>
            <a:off x="483323" y="808284"/>
            <a:ext cx="8208912" cy="3528392"/>
          </a:xfrm>
        </p:spPr>
        <p:txBody>
          <a:bodyPr>
            <a:normAutofit/>
          </a:bodyPr>
          <a:lstStyle/>
          <a:p>
            <a:pPr>
              <a:lnSpc>
                <a:spcPct val="80000"/>
              </a:lnSpc>
              <a:buNone/>
              <a:defRPr/>
            </a:pPr>
            <a:r>
              <a:rPr lang="nl-BE" altLang="nl-BE" sz="2200" u="sng">
                <a:latin typeface="Calibri" panose="020F0502020204030204" pitchFamily="34" charset="0"/>
              </a:rPr>
              <a:t>Verkiesbaarheidscijfer</a:t>
            </a:r>
          </a:p>
          <a:p>
            <a:pPr>
              <a:lnSpc>
                <a:spcPct val="80000"/>
              </a:lnSpc>
              <a:buNone/>
              <a:defRPr/>
            </a:pPr>
            <a:endParaRPr lang="nl-BE"/>
          </a:p>
        </p:txBody>
      </p:sp>
      <p:pic>
        <p:nvPicPr>
          <p:cNvPr id="6" name="Graphic 5" descr="Dubbeltikken met effen opvulling">
            <a:extLst>
              <a:ext uri="{FF2B5EF4-FFF2-40B4-BE49-F238E27FC236}">
                <a16:creationId xmlns:a16="http://schemas.microsoft.com/office/drawing/2014/main" id="{09AFB1DA-6CCC-624C-AAD0-E525FB2D0A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7036"/>
            <a:ext cx="457200" cy="457200"/>
          </a:xfrm>
          <a:prstGeom prst="rect">
            <a:avLst/>
          </a:prstGeom>
        </p:spPr>
      </p:pic>
      <p:graphicFrame>
        <p:nvGraphicFramePr>
          <p:cNvPr id="9" name="Tabel 7">
            <a:extLst>
              <a:ext uri="{FF2B5EF4-FFF2-40B4-BE49-F238E27FC236}">
                <a16:creationId xmlns:a16="http://schemas.microsoft.com/office/drawing/2014/main" id="{69F51B5C-EDEE-27AD-E172-1EA6E8679A25}"/>
              </a:ext>
            </a:extLst>
          </p:cNvPr>
          <p:cNvGraphicFramePr>
            <a:graphicFrameLocks noGrp="1"/>
          </p:cNvGraphicFramePr>
          <p:nvPr>
            <p:extLst>
              <p:ext uri="{D42A27DB-BD31-4B8C-83A1-F6EECF244321}">
                <p14:modId xmlns:p14="http://schemas.microsoft.com/office/powerpoint/2010/main" val="1564493717"/>
              </p:ext>
            </p:extLst>
          </p:nvPr>
        </p:nvGraphicFramePr>
        <p:xfrm>
          <a:off x="608356" y="1182545"/>
          <a:ext cx="8052321" cy="3169920"/>
        </p:xfrm>
        <a:graphic>
          <a:graphicData uri="http://schemas.openxmlformats.org/drawingml/2006/table">
            <a:tbl>
              <a:tblPr firstRow="1" bandRow="1">
                <a:tableStyleId>{5DA37D80-6434-44D0-A028-1B22A696006F}</a:tableStyleId>
              </a:tblPr>
              <a:tblGrid>
                <a:gridCol w="3313566">
                  <a:extLst>
                    <a:ext uri="{9D8B030D-6E8A-4147-A177-3AD203B41FA5}">
                      <a16:colId xmlns:a16="http://schemas.microsoft.com/office/drawing/2014/main" val="1340514930"/>
                    </a:ext>
                  </a:extLst>
                </a:gridCol>
                <a:gridCol w="712595">
                  <a:extLst>
                    <a:ext uri="{9D8B030D-6E8A-4147-A177-3AD203B41FA5}">
                      <a16:colId xmlns:a16="http://schemas.microsoft.com/office/drawing/2014/main" val="425844214"/>
                    </a:ext>
                  </a:extLst>
                </a:gridCol>
                <a:gridCol w="2013080">
                  <a:extLst>
                    <a:ext uri="{9D8B030D-6E8A-4147-A177-3AD203B41FA5}">
                      <a16:colId xmlns:a16="http://schemas.microsoft.com/office/drawing/2014/main" val="2363560701"/>
                    </a:ext>
                  </a:extLst>
                </a:gridCol>
                <a:gridCol w="2013080">
                  <a:extLst>
                    <a:ext uri="{9D8B030D-6E8A-4147-A177-3AD203B41FA5}">
                      <a16:colId xmlns:a16="http://schemas.microsoft.com/office/drawing/2014/main" val="1611068300"/>
                    </a:ext>
                  </a:extLst>
                </a:gridCol>
              </a:tblGrid>
              <a:tr h="286943">
                <a:tc>
                  <a:txBody>
                    <a:bodyPr/>
                    <a:lstStyle/>
                    <a:p>
                      <a:endParaRPr lang="nl-BE" sz="1600" b="0" dirty="0">
                        <a:solidFill>
                          <a:srgbClr val="003478"/>
                        </a:solidFill>
                      </a:endParaRPr>
                    </a:p>
                  </a:txBody>
                  <a:tcPr>
                    <a:lnR w="3175" cap="flat" cmpd="sng" algn="ctr">
                      <a:solidFill>
                        <a:srgbClr val="009FDF"/>
                      </a:solidFill>
                      <a:prstDash val="solid"/>
                      <a:round/>
                      <a:headEnd type="none" w="med" len="med"/>
                      <a:tailEnd type="none" w="med" len="med"/>
                    </a:lnR>
                    <a:lnB w="3175" cap="flat" cmpd="sng" algn="ctr">
                      <a:solidFill>
                        <a:srgbClr val="009FDF"/>
                      </a:solidFill>
                      <a:prstDash val="solid"/>
                      <a:round/>
                      <a:headEnd type="none" w="med" len="med"/>
                      <a:tailEnd type="none" w="med" len="med"/>
                    </a:lnB>
                    <a:solidFill>
                      <a:srgbClr val="009FDF"/>
                    </a:solidFill>
                  </a:tcPr>
                </a:tc>
                <a:tc>
                  <a:txBody>
                    <a:bodyPr/>
                    <a:lstStyle/>
                    <a:p>
                      <a:endParaRPr lang="nl-BE" sz="1600">
                        <a:solidFill>
                          <a:srgbClr val="003478"/>
                        </a:solidFill>
                      </a:endParaRP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B w="3175" cap="flat" cmpd="sng" algn="ctr">
                      <a:solidFill>
                        <a:srgbClr val="009FDF"/>
                      </a:solidFill>
                      <a:prstDash val="solid"/>
                      <a:round/>
                      <a:headEnd type="none" w="med" len="med"/>
                      <a:tailEnd type="none" w="med" len="med"/>
                    </a:lnB>
                    <a:solidFill>
                      <a:srgbClr val="009FDF"/>
                    </a:solidFill>
                  </a:tcPr>
                </a:tc>
                <a:tc>
                  <a:txBody>
                    <a:bodyPr/>
                    <a:lstStyle/>
                    <a:p>
                      <a:r>
                        <a:rPr lang="nl-BE" sz="1600" b="0">
                          <a:solidFill>
                            <a:srgbClr val="003478"/>
                          </a:solidFill>
                        </a:rPr>
                        <a:t>Lijst 1</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B w="3175" cap="flat" cmpd="sng" algn="ctr">
                      <a:solidFill>
                        <a:srgbClr val="009FDF"/>
                      </a:solidFill>
                      <a:prstDash val="solid"/>
                      <a:round/>
                      <a:headEnd type="none" w="med" len="med"/>
                      <a:tailEnd type="none" w="med" len="med"/>
                    </a:lnB>
                    <a:solidFill>
                      <a:srgbClr val="009FDF"/>
                    </a:solidFill>
                  </a:tcPr>
                </a:tc>
                <a:tc>
                  <a:txBody>
                    <a:bodyPr/>
                    <a:lstStyle/>
                    <a:p>
                      <a:r>
                        <a:rPr lang="nl-BE" sz="1600" b="0">
                          <a:solidFill>
                            <a:srgbClr val="003478"/>
                          </a:solidFill>
                        </a:rPr>
                        <a:t>Lijst 2</a:t>
                      </a:r>
                    </a:p>
                  </a:txBody>
                  <a:tcPr>
                    <a:lnL w="3175" cap="flat" cmpd="sng" algn="ctr">
                      <a:solidFill>
                        <a:srgbClr val="009FDF"/>
                      </a:solidFill>
                      <a:prstDash val="solid"/>
                      <a:round/>
                      <a:headEnd type="none" w="med" len="med"/>
                      <a:tailEnd type="none" w="med" len="med"/>
                    </a:lnL>
                    <a:lnB w="3175" cap="flat" cmpd="sng" algn="ctr">
                      <a:solidFill>
                        <a:srgbClr val="009FDF"/>
                      </a:solidFill>
                      <a:prstDash val="solid"/>
                      <a:round/>
                      <a:headEnd type="none" w="med" len="med"/>
                      <a:tailEnd type="none" w="med" len="med"/>
                    </a:lnB>
                    <a:solidFill>
                      <a:srgbClr val="009FDF"/>
                    </a:solidFill>
                  </a:tcPr>
                </a:tc>
                <a:extLst>
                  <a:ext uri="{0D108BD9-81ED-4DB2-BD59-A6C34878D82A}">
                    <a16:rowId xmlns:a16="http://schemas.microsoft.com/office/drawing/2014/main" val="1454270781"/>
                  </a:ext>
                </a:extLst>
              </a:tr>
              <a:tr h="286943">
                <a:tc>
                  <a:txBody>
                    <a:bodyPr/>
                    <a:lstStyle/>
                    <a:p>
                      <a:r>
                        <a:rPr lang="nl-BE" sz="1600" b="0">
                          <a:solidFill>
                            <a:srgbClr val="003478"/>
                          </a:solidFill>
                        </a:rPr>
                        <a:t>Volledige lijststembiljetten </a:t>
                      </a: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endParaRPr lang="nl-BE" sz="1600">
                        <a:solidFill>
                          <a:srgbClr val="003478"/>
                        </a:solidFill>
                      </a:endParaRP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r>
                        <a:rPr lang="nl-BE" sz="1600" b="0">
                          <a:solidFill>
                            <a:srgbClr val="003478"/>
                          </a:solidFill>
                        </a:rPr>
                        <a:t>1</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r>
                        <a:rPr lang="nl-BE" sz="1600" b="0">
                          <a:solidFill>
                            <a:srgbClr val="003478"/>
                          </a:solidFill>
                        </a:rPr>
                        <a:t>6</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extLst>
                  <a:ext uri="{0D108BD9-81ED-4DB2-BD59-A6C34878D82A}">
                    <a16:rowId xmlns:a16="http://schemas.microsoft.com/office/drawing/2014/main" val="3118860030"/>
                  </a:ext>
                </a:extLst>
              </a:tr>
              <a:tr h="286943">
                <a:tc>
                  <a:txBody>
                    <a:bodyPr/>
                    <a:lstStyle/>
                    <a:p>
                      <a:r>
                        <a:rPr lang="nl-BE" altLang="nl-BE" sz="1600">
                          <a:solidFill>
                            <a:srgbClr val="003478"/>
                          </a:solidFill>
                          <a:latin typeface="Calibri" panose="020F0502020204030204" pitchFamily="34" charset="0"/>
                        </a:rPr>
                        <a:t>Onvolledige lijststembiljetten </a:t>
                      </a:r>
                      <a:endParaRPr lang="nl-BE" sz="1600">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r>
                        <a:rPr lang="nl-BE" sz="1600">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r>
                        <a:rPr lang="nl-BE" sz="1600">
                          <a:solidFill>
                            <a:srgbClr val="003478"/>
                          </a:solidFill>
                        </a:rPr>
                        <a:t>20</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r>
                        <a:rPr lang="nl-BE" sz="1600">
                          <a:solidFill>
                            <a:srgbClr val="003478"/>
                          </a:solidFill>
                        </a:rPr>
                        <a:t>15</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extLst>
                  <a:ext uri="{0D108BD9-81ED-4DB2-BD59-A6C34878D82A}">
                    <a16:rowId xmlns:a16="http://schemas.microsoft.com/office/drawing/2014/main" val="1258241811"/>
                  </a:ext>
                </a:extLst>
              </a:tr>
              <a:tr h="286943">
                <a:tc>
                  <a:txBody>
                    <a:bodyPr/>
                    <a:lstStyle/>
                    <a:p>
                      <a:r>
                        <a:rPr lang="nl-BE" altLang="nl-BE" sz="1600">
                          <a:solidFill>
                            <a:srgbClr val="003478"/>
                          </a:solidFill>
                          <a:latin typeface="Calibri" panose="020F0502020204030204" pitchFamily="34" charset="0"/>
                        </a:rPr>
                        <a:t>Totaal (= het kiescijfer)</a:t>
                      </a:r>
                      <a:endParaRPr lang="nl-BE" sz="1600">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r>
                        <a:rPr lang="nl-BE" sz="1600">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endParaRPr lang="nl-BE" sz="1600">
                        <a:solidFill>
                          <a:srgbClr val="003478"/>
                        </a:solidFill>
                      </a:endParaRP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endParaRPr lang="nl-BE" sz="1600">
                        <a:solidFill>
                          <a:srgbClr val="003478"/>
                        </a:solidFill>
                      </a:endParaRP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extLst>
                  <a:ext uri="{0D108BD9-81ED-4DB2-BD59-A6C34878D82A}">
                    <a16:rowId xmlns:a16="http://schemas.microsoft.com/office/drawing/2014/main" val="2924348121"/>
                  </a:ext>
                </a:extLst>
              </a:tr>
              <a:tr h="495272">
                <a:tc>
                  <a:txBody>
                    <a:bodyPr/>
                    <a:lstStyle/>
                    <a:p>
                      <a:r>
                        <a:rPr lang="nl-BE" altLang="nl-BE" sz="1600">
                          <a:solidFill>
                            <a:srgbClr val="003478"/>
                          </a:solidFill>
                          <a:latin typeface="Calibri" panose="020F0502020204030204" pitchFamily="34" charset="0"/>
                        </a:rPr>
                        <a:t>Vermenigvuldigen met aantal zetels van die lijst </a:t>
                      </a:r>
                      <a:endParaRPr lang="nl-BE" sz="1600">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r>
                        <a:rPr lang="nl-BE" sz="1600">
                          <a:solidFill>
                            <a:srgbClr val="003478"/>
                          </a:solidFill>
                        </a:rPr>
                        <a:t>x</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endParaRPr lang="nl-BE" sz="1600">
                        <a:solidFill>
                          <a:srgbClr val="003478"/>
                        </a:solidFill>
                      </a:endParaRP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endParaRPr lang="nl-BE" sz="1600">
                        <a:solidFill>
                          <a:srgbClr val="003478"/>
                        </a:solidFill>
                      </a:endParaRP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extLst>
                  <a:ext uri="{0D108BD9-81ED-4DB2-BD59-A6C34878D82A}">
                    <a16:rowId xmlns:a16="http://schemas.microsoft.com/office/drawing/2014/main" val="1321957932"/>
                  </a:ext>
                </a:extLst>
              </a:tr>
              <a:tr h="286943">
                <a:tc>
                  <a:txBody>
                    <a:bodyPr/>
                    <a:lstStyle/>
                    <a:p>
                      <a:r>
                        <a:rPr lang="nl-BE" altLang="nl-BE" sz="1600">
                          <a:solidFill>
                            <a:srgbClr val="003478"/>
                          </a:solidFill>
                          <a:latin typeface="Calibri" panose="020F0502020204030204" pitchFamily="34" charset="0"/>
                        </a:rPr>
                        <a:t>Product van de vermenigvuldiging</a:t>
                      </a:r>
                      <a:endParaRPr lang="nl-BE" sz="1600">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r>
                        <a:rPr lang="nl-BE" sz="1600">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endParaRPr lang="nl-BE" sz="1600">
                        <a:solidFill>
                          <a:srgbClr val="003478"/>
                        </a:solidFill>
                      </a:endParaRP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endParaRPr lang="nl-BE" sz="1600">
                        <a:solidFill>
                          <a:srgbClr val="003478"/>
                        </a:solidFill>
                      </a:endParaRP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extLst>
                  <a:ext uri="{0D108BD9-81ED-4DB2-BD59-A6C34878D82A}">
                    <a16:rowId xmlns:a16="http://schemas.microsoft.com/office/drawing/2014/main" val="4281519977"/>
                  </a:ext>
                </a:extLst>
              </a:tr>
              <a:tr h="286943">
                <a:tc>
                  <a:txBody>
                    <a:bodyPr/>
                    <a:lstStyle/>
                    <a:p>
                      <a:r>
                        <a:rPr lang="nl-BE" altLang="nl-BE" sz="1600">
                          <a:solidFill>
                            <a:srgbClr val="003478"/>
                          </a:solidFill>
                          <a:latin typeface="Calibri" panose="020F0502020204030204" pitchFamily="34" charset="0"/>
                        </a:rPr>
                        <a:t>Delen door toegekende zetels +1</a:t>
                      </a:r>
                      <a:endParaRPr lang="nl-BE" sz="1600">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r>
                        <a:rPr lang="nl-BE" sz="1600">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endParaRPr lang="nl-BE" sz="1600">
                        <a:solidFill>
                          <a:srgbClr val="003478"/>
                        </a:solidFill>
                      </a:endParaRP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endParaRPr lang="nl-BE" sz="1600">
                        <a:solidFill>
                          <a:srgbClr val="003478"/>
                        </a:solidFill>
                      </a:endParaRP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extLst>
                  <a:ext uri="{0D108BD9-81ED-4DB2-BD59-A6C34878D82A}">
                    <a16:rowId xmlns:a16="http://schemas.microsoft.com/office/drawing/2014/main" val="1519118103"/>
                  </a:ext>
                </a:extLst>
              </a:tr>
              <a:tr h="51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ltLang="nl-BE" sz="1600">
                          <a:solidFill>
                            <a:srgbClr val="003478"/>
                          </a:solidFill>
                          <a:latin typeface="Calibri" panose="020F0502020204030204" pitchFamily="34" charset="0"/>
                        </a:rPr>
                        <a:t>Bekomen quotiënt = verkiesbaarheidscijfer</a:t>
                      </a: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solidFill>
                      <a:srgbClr val="009FDF"/>
                    </a:solidFill>
                  </a:tcPr>
                </a:tc>
                <a:tc>
                  <a:txBody>
                    <a:bodyPr/>
                    <a:lstStyle/>
                    <a:p>
                      <a:r>
                        <a:rPr lang="nl-BE" sz="1600">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solidFill>
                      <a:srgbClr val="009FDF"/>
                    </a:solidFill>
                  </a:tcPr>
                </a:tc>
                <a:tc>
                  <a:txBody>
                    <a:bodyPr/>
                    <a:lstStyle/>
                    <a:p>
                      <a:endParaRPr lang="nl-BE" sz="1600" b="1" dirty="0">
                        <a:solidFill>
                          <a:srgbClr val="003478"/>
                        </a:solidFill>
                      </a:endParaRP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solidFill>
                      <a:srgbClr val="009FDF"/>
                    </a:solidFill>
                  </a:tcPr>
                </a:tc>
                <a:tc>
                  <a:txBody>
                    <a:bodyPr/>
                    <a:lstStyle/>
                    <a:p>
                      <a:endParaRPr lang="nl-BE" sz="1600" b="1" dirty="0">
                        <a:solidFill>
                          <a:srgbClr val="003478"/>
                        </a:solidFill>
                      </a:endParaRP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solidFill>
                      <a:srgbClr val="009FDF"/>
                    </a:solidFill>
                  </a:tcPr>
                </a:tc>
                <a:extLst>
                  <a:ext uri="{0D108BD9-81ED-4DB2-BD59-A6C34878D82A}">
                    <a16:rowId xmlns:a16="http://schemas.microsoft.com/office/drawing/2014/main" val="2535832045"/>
                  </a:ext>
                </a:extLst>
              </a:tr>
            </a:tbl>
          </a:graphicData>
        </a:graphic>
      </p:graphicFrame>
      <p:pic>
        <p:nvPicPr>
          <p:cNvPr id="7" name="Afbeelding 6" descr="Afbeelding met clipart&#10;&#10;Automatisch gegenereerde beschrijving">
            <a:extLst>
              <a:ext uri="{FF2B5EF4-FFF2-40B4-BE49-F238E27FC236}">
                <a16:creationId xmlns:a16="http://schemas.microsoft.com/office/drawing/2014/main" id="{EB13CE57-2A57-0163-9D94-D81271B7FA70}"/>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36336759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Toewijzing mandaten bij gelijk kiescijfer</a:t>
            </a:r>
            <a:endParaRPr lang="nl-BE"/>
          </a:p>
        </p:txBody>
      </p:sp>
      <p:sp>
        <p:nvSpPr>
          <p:cNvPr id="3" name="Tijdelijke aanduiding voor tekst 2"/>
          <p:cNvSpPr>
            <a:spLocks noGrp="1"/>
          </p:cNvSpPr>
          <p:nvPr>
            <p:ph type="body" sz="quarter" idx="15"/>
          </p:nvPr>
        </p:nvSpPr>
        <p:spPr/>
        <p:txBody>
          <a:bodyPr>
            <a:normAutofit/>
          </a:bodyPr>
          <a:lstStyle/>
          <a:p>
            <a:pPr>
              <a:lnSpc>
                <a:spcPct val="80000"/>
              </a:lnSpc>
              <a:buNone/>
              <a:defRPr/>
            </a:pPr>
            <a:r>
              <a:rPr lang="nl-BE" altLang="nl-BE" sz="2200" u="sng">
                <a:latin typeface="Calibri" panose="020F0502020204030204" pitchFamily="34" charset="0"/>
              </a:rPr>
              <a:t>Verkiesbaarheidscijfer</a:t>
            </a:r>
          </a:p>
          <a:p>
            <a:pPr>
              <a:lnSpc>
                <a:spcPct val="80000"/>
              </a:lnSpc>
              <a:buNone/>
              <a:defRPr/>
            </a:pPr>
            <a:endParaRPr lang="nl-BE"/>
          </a:p>
        </p:txBody>
      </p:sp>
      <p:pic>
        <p:nvPicPr>
          <p:cNvPr id="6" name="Graphic 5" descr="Dubbeltikken met effen opvulling">
            <a:extLst>
              <a:ext uri="{FF2B5EF4-FFF2-40B4-BE49-F238E27FC236}">
                <a16:creationId xmlns:a16="http://schemas.microsoft.com/office/drawing/2014/main" id="{09AFB1DA-6CCC-624C-AAD0-E525FB2D0A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7036"/>
            <a:ext cx="457200" cy="457200"/>
          </a:xfrm>
          <a:prstGeom prst="rect">
            <a:avLst/>
          </a:prstGeom>
        </p:spPr>
      </p:pic>
      <p:pic>
        <p:nvPicPr>
          <p:cNvPr id="7" name="Afbeelding 6" descr="Afbeelding met clipart&#10;&#10;Automatisch gegenereerde beschrijving">
            <a:extLst>
              <a:ext uri="{FF2B5EF4-FFF2-40B4-BE49-F238E27FC236}">
                <a16:creationId xmlns:a16="http://schemas.microsoft.com/office/drawing/2014/main" id="{4562705C-FA2E-E83A-C88B-2CBED04E1FF0}"/>
              </a:ext>
            </a:extLst>
          </p:cNvPr>
          <p:cNvPicPr>
            <a:picLocks noChangeAspect="1"/>
          </p:cNvPicPr>
          <p:nvPr/>
        </p:nvPicPr>
        <p:blipFill>
          <a:blip r:embed="rId5"/>
          <a:stretch>
            <a:fillRect/>
          </a:stretch>
        </p:blipFill>
        <p:spPr>
          <a:xfrm>
            <a:off x="8132045" y="4352465"/>
            <a:ext cx="733425" cy="752475"/>
          </a:xfrm>
          <a:prstGeom prst="rect">
            <a:avLst/>
          </a:prstGeom>
        </p:spPr>
      </p:pic>
      <p:graphicFrame>
        <p:nvGraphicFramePr>
          <p:cNvPr id="9" name="Tabel 7">
            <a:extLst>
              <a:ext uri="{FF2B5EF4-FFF2-40B4-BE49-F238E27FC236}">
                <a16:creationId xmlns:a16="http://schemas.microsoft.com/office/drawing/2014/main" id="{69F51B5C-EDEE-27AD-E172-1EA6E8679A25}"/>
              </a:ext>
            </a:extLst>
          </p:cNvPr>
          <p:cNvGraphicFramePr>
            <a:graphicFrameLocks noGrp="1"/>
          </p:cNvGraphicFramePr>
          <p:nvPr>
            <p:extLst>
              <p:ext uri="{D42A27DB-BD31-4B8C-83A1-F6EECF244321}">
                <p14:modId xmlns:p14="http://schemas.microsoft.com/office/powerpoint/2010/main" val="556234616"/>
              </p:ext>
            </p:extLst>
          </p:nvPr>
        </p:nvGraphicFramePr>
        <p:xfrm>
          <a:off x="624135" y="1219247"/>
          <a:ext cx="8052321" cy="3169920"/>
        </p:xfrm>
        <a:graphic>
          <a:graphicData uri="http://schemas.openxmlformats.org/drawingml/2006/table">
            <a:tbl>
              <a:tblPr firstRow="1" bandRow="1">
                <a:tableStyleId>{5DA37D80-6434-44D0-A028-1B22A696006F}</a:tableStyleId>
              </a:tblPr>
              <a:tblGrid>
                <a:gridCol w="3313566">
                  <a:extLst>
                    <a:ext uri="{9D8B030D-6E8A-4147-A177-3AD203B41FA5}">
                      <a16:colId xmlns:a16="http://schemas.microsoft.com/office/drawing/2014/main" val="1340514930"/>
                    </a:ext>
                  </a:extLst>
                </a:gridCol>
                <a:gridCol w="712595">
                  <a:extLst>
                    <a:ext uri="{9D8B030D-6E8A-4147-A177-3AD203B41FA5}">
                      <a16:colId xmlns:a16="http://schemas.microsoft.com/office/drawing/2014/main" val="425844214"/>
                    </a:ext>
                  </a:extLst>
                </a:gridCol>
                <a:gridCol w="2013080">
                  <a:extLst>
                    <a:ext uri="{9D8B030D-6E8A-4147-A177-3AD203B41FA5}">
                      <a16:colId xmlns:a16="http://schemas.microsoft.com/office/drawing/2014/main" val="2363560701"/>
                    </a:ext>
                  </a:extLst>
                </a:gridCol>
                <a:gridCol w="2013080">
                  <a:extLst>
                    <a:ext uri="{9D8B030D-6E8A-4147-A177-3AD203B41FA5}">
                      <a16:colId xmlns:a16="http://schemas.microsoft.com/office/drawing/2014/main" val="1611068300"/>
                    </a:ext>
                  </a:extLst>
                </a:gridCol>
              </a:tblGrid>
              <a:tr h="286943">
                <a:tc>
                  <a:txBody>
                    <a:bodyPr/>
                    <a:lstStyle/>
                    <a:p>
                      <a:endParaRPr lang="nl-BE" sz="1600" b="0">
                        <a:solidFill>
                          <a:srgbClr val="003478"/>
                        </a:solidFill>
                      </a:endParaRPr>
                    </a:p>
                  </a:txBody>
                  <a:tcPr>
                    <a:lnR w="3175" cap="flat" cmpd="sng" algn="ctr">
                      <a:solidFill>
                        <a:srgbClr val="009FDF"/>
                      </a:solidFill>
                      <a:prstDash val="solid"/>
                      <a:round/>
                      <a:headEnd type="none" w="med" len="med"/>
                      <a:tailEnd type="none" w="med" len="med"/>
                    </a:lnR>
                    <a:lnB w="3175" cap="flat" cmpd="sng" algn="ctr">
                      <a:solidFill>
                        <a:srgbClr val="009FDF"/>
                      </a:solidFill>
                      <a:prstDash val="solid"/>
                      <a:round/>
                      <a:headEnd type="none" w="med" len="med"/>
                      <a:tailEnd type="none" w="med" len="med"/>
                    </a:lnB>
                    <a:solidFill>
                      <a:srgbClr val="009FDF"/>
                    </a:solidFill>
                  </a:tcPr>
                </a:tc>
                <a:tc>
                  <a:txBody>
                    <a:bodyPr/>
                    <a:lstStyle/>
                    <a:p>
                      <a:endParaRPr lang="nl-BE" sz="1600">
                        <a:solidFill>
                          <a:srgbClr val="003478"/>
                        </a:solidFill>
                      </a:endParaRP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B w="3175" cap="flat" cmpd="sng" algn="ctr">
                      <a:solidFill>
                        <a:srgbClr val="009FDF"/>
                      </a:solidFill>
                      <a:prstDash val="solid"/>
                      <a:round/>
                      <a:headEnd type="none" w="med" len="med"/>
                      <a:tailEnd type="none" w="med" len="med"/>
                    </a:lnB>
                    <a:solidFill>
                      <a:srgbClr val="009FDF"/>
                    </a:solidFill>
                  </a:tcPr>
                </a:tc>
                <a:tc>
                  <a:txBody>
                    <a:bodyPr/>
                    <a:lstStyle/>
                    <a:p>
                      <a:r>
                        <a:rPr lang="nl-BE" sz="1600" b="0">
                          <a:solidFill>
                            <a:srgbClr val="003478"/>
                          </a:solidFill>
                        </a:rPr>
                        <a:t>Lijst 1</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B w="3175" cap="flat" cmpd="sng" algn="ctr">
                      <a:solidFill>
                        <a:srgbClr val="009FDF"/>
                      </a:solidFill>
                      <a:prstDash val="solid"/>
                      <a:round/>
                      <a:headEnd type="none" w="med" len="med"/>
                      <a:tailEnd type="none" w="med" len="med"/>
                    </a:lnB>
                    <a:solidFill>
                      <a:srgbClr val="009FDF"/>
                    </a:solidFill>
                  </a:tcPr>
                </a:tc>
                <a:tc>
                  <a:txBody>
                    <a:bodyPr/>
                    <a:lstStyle/>
                    <a:p>
                      <a:r>
                        <a:rPr lang="nl-BE" sz="1600" b="0">
                          <a:solidFill>
                            <a:srgbClr val="003478"/>
                          </a:solidFill>
                        </a:rPr>
                        <a:t>Lijst 2</a:t>
                      </a:r>
                    </a:p>
                  </a:txBody>
                  <a:tcPr>
                    <a:lnL w="3175" cap="flat" cmpd="sng" algn="ctr">
                      <a:solidFill>
                        <a:srgbClr val="009FDF"/>
                      </a:solidFill>
                      <a:prstDash val="solid"/>
                      <a:round/>
                      <a:headEnd type="none" w="med" len="med"/>
                      <a:tailEnd type="none" w="med" len="med"/>
                    </a:lnL>
                    <a:lnB w="3175" cap="flat" cmpd="sng" algn="ctr">
                      <a:solidFill>
                        <a:srgbClr val="009FDF"/>
                      </a:solidFill>
                      <a:prstDash val="solid"/>
                      <a:round/>
                      <a:headEnd type="none" w="med" len="med"/>
                      <a:tailEnd type="none" w="med" len="med"/>
                    </a:lnB>
                    <a:solidFill>
                      <a:srgbClr val="009FDF"/>
                    </a:solidFill>
                  </a:tcPr>
                </a:tc>
                <a:extLst>
                  <a:ext uri="{0D108BD9-81ED-4DB2-BD59-A6C34878D82A}">
                    <a16:rowId xmlns:a16="http://schemas.microsoft.com/office/drawing/2014/main" val="1454270781"/>
                  </a:ext>
                </a:extLst>
              </a:tr>
              <a:tr h="286943">
                <a:tc>
                  <a:txBody>
                    <a:bodyPr/>
                    <a:lstStyle/>
                    <a:p>
                      <a:r>
                        <a:rPr lang="nl-BE" sz="1600" b="0">
                          <a:solidFill>
                            <a:srgbClr val="003478"/>
                          </a:solidFill>
                        </a:rPr>
                        <a:t>Volledige lijststembiljetten </a:t>
                      </a: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endParaRPr lang="nl-BE" sz="1600">
                        <a:solidFill>
                          <a:srgbClr val="003478"/>
                        </a:solidFill>
                      </a:endParaRP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r>
                        <a:rPr lang="nl-BE" sz="1600" b="0">
                          <a:solidFill>
                            <a:srgbClr val="003478"/>
                          </a:solidFill>
                        </a:rPr>
                        <a:t>1</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r>
                        <a:rPr lang="nl-BE" sz="1600" b="0">
                          <a:solidFill>
                            <a:srgbClr val="003478"/>
                          </a:solidFill>
                        </a:rPr>
                        <a:t>6</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extLst>
                  <a:ext uri="{0D108BD9-81ED-4DB2-BD59-A6C34878D82A}">
                    <a16:rowId xmlns:a16="http://schemas.microsoft.com/office/drawing/2014/main" val="3118860030"/>
                  </a:ext>
                </a:extLst>
              </a:tr>
              <a:tr h="286943">
                <a:tc>
                  <a:txBody>
                    <a:bodyPr/>
                    <a:lstStyle/>
                    <a:p>
                      <a:r>
                        <a:rPr lang="nl-BE" altLang="nl-BE" sz="1600">
                          <a:solidFill>
                            <a:srgbClr val="003478"/>
                          </a:solidFill>
                          <a:latin typeface="Calibri" panose="020F0502020204030204" pitchFamily="34" charset="0"/>
                        </a:rPr>
                        <a:t>Onvolledige lijststembiljetten </a:t>
                      </a:r>
                      <a:endParaRPr lang="nl-BE" sz="1600">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r>
                        <a:rPr lang="nl-BE" sz="1600">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r>
                        <a:rPr lang="nl-BE" sz="1600">
                          <a:solidFill>
                            <a:srgbClr val="003478"/>
                          </a:solidFill>
                        </a:rPr>
                        <a:t>20</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r>
                        <a:rPr lang="nl-BE" sz="1600">
                          <a:solidFill>
                            <a:srgbClr val="003478"/>
                          </a:solidFill>
                        </a:rPr>
                        <a:t>15</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extLst>
                  <a:ext uri="{0D108BD9-81ED-4DB2-BD59-A6C34878D82A}">
                    <a16:rowId xmlns:a16="http://schemas.microsoft.com/office/drawing/2014/main" val="1258241811"/>
                  </a:ext>
                </a:extLst>
              </a:tr>
              <a:tr h="286943">
                <a:tc>
                  <a:txBody>
                    <a:bodyPr/>
                    <a:lstStyle/>
                    <a:p>
                      <a:r>
                        <a:rPr lang="nl-BE" altLang="nl-BE" sz="1600">
                          <a:solidFill>
                            <a:srgbClr val="003478"/>
                          </a:solidFill>
                          <a:latin typeface="Calibri" panose="020F0502020204030204" pitchFamily="34" charset="0"/>
                        </a:rPr>
                        <a:t>Totaal (= het kiescijfer)</a:t>
                      </a:r>
                      <a:endParaRPr lang="nl-BE" sz="1600">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r>
                        <a:rPr lang="nl-BE" sz="1600">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r>
                        <a:rPr lang="nl-BE" sz="1600">
                          <a:solidFill>
                            <a:srgbClr val="003478"/>
                          </a:solidFill>
                        </a:rPr>
                        <a:t>21</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r>
                        <a:rPr lang="nl-BE" sz="1600">
                          <a:solidFill>
                            <a:srgbClr val="003478"/>
                          </a:solidFill>
                        </a:rPr>
                        <a:t>21</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extLst>
                  <a:ext uri="{0D108BD9-81ED-4DB2-BD59-A6C34878D82A}">
                    <a16:rowId xmlns:a16="http://schemas.microsoft.com/office/drawing/2014/main" val="2924348121"/>
                  </a:ext>
                </a:extLst>
              </a:tr>
              <a:tr h="495272">
                <a:tc>
                  <a:txBody>
                    <a:bodyPr/>
                    <a:lstStyle/>
                    <a:p>
                      <a:r>
                        <a:rPr lang="nl-BE" altLang="nl-BE" sz="1600">
                          <a:solidFill>
                            <a:srgbClr val="003478"/>
                          </a:solidFill>
                          <a:latin typeface="Calibri" panose="020F0502020204030204" pitchFamily="34" charset="0"/>
                        </a:rPr>
                        <a:t>Vermenigvuldigen met aantal zetels van die lijst </a:t>
                      </a:r>
                      <a:endParaRPr lang="nl-BE" sz="1600">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r>
                        <a:rPr lang="nl-BE" sz="1600">
                          <a:solidFill>
                            <a:srgbClr val="003478"/>
                          </a:solidFill>
                        </a:rPr>
                        <a:t>x</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r>
                        <a:rPr lang="nl-BE" sz="1600">
                          <a:solidFill>
                            <a:srgbClr val="003478"/>
                          </a:solidFill>
                        </a:rPr>
                        <a:t>2</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r>
                        <a:rPr lang="nl-BE" sz="1600">
                          <a:solidFill>
                            <a:srgbClr val="003478"/>
                          </a:solidFill>
                        </a:rPr>
                        <a:t>2</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extLst>
                  <a:ext uri="{0D108BD9-81ED-4DB2-BD59-A6C34878D82A}">
                    <a16:rowId xmlns:a16="http://schemas.microsoft.com/office/drawing/2014/main" val="1321957932"/>
                  </a:ext>
                </a:extLst>
              </a:tr>
              <a:tr h="286943">
                <a:tc>
                  <a:txBody>
                    <a:bodyPr/>
                    <a:lstStyle/>
                    <a:p>
                      <a:r>
                        <a:rPr lang="nl-BE" altLang="nl-BE" sz="1600">
                          <a:solidFill>
                            <a:srgbClr val="003478"/>
                          </a:solidFill>
                          <a:latin typeface="Calibri" panose="020F0502020204030204" pitchFamily="34" charset="0"/>
                        </a:rPr>
                        <a:t>Product van de vermenigvuldiging</a:t>
                      </a:r>
                      <a:endParaRPr lang="nl-BE" sz="1600">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r>
                        <a:rPr lang="nl-BE" sz="1600">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endParaRPr lang="nl-BE" sz="1600">
                        <a:solidFill>
                          <a:srgbClr val="003478"/>
                        </a:solidFill>
                      </a:endParaRP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endParaRPr lang="nl-BE" sz="1600">
                        <a:solidFill>
                          <a:srgbClr val="003478"/>
                        </a:solidFill>
                      </a:endParaRP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extLst>
                  <a:ext uri="{0D108BD9-81ED-4DB2-BD59-A6C34878D82A}">
                    <a16:rowId xmlns:a16="http://schemas.microsoft.com/office/drawing/2014/main" val="4281519977"/>
                  </a:ext>
                </a:extLst>
              </a:tr>
              <a:tr h="286943">
                <a:tc>
                  <a:txBody>
                    <a:bodyPr/>
                    <a:lstStyle/>
                    <a:p>
                      <a:r>
                        <a:rPr lang="nl-BE" altLang="nl-BE" sz="1600">
                          <a:solidFill>
                            <a:srgbClr val="003478"/>
                          </a:solidFill>
                          <a:latin typeface="Calibri" panose="020F0502020204030204" pitchFamily="34" charset="0"/>
                        </a:rPr>
                        <a:t>Delen door toegekende zetels +1</a:t>
                      </a:r>
                      <a:endParaRPr lang="nl-BE" sz="1600">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r>
                        <a:rPr lang="nl-BE" sz="1600">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endParaRPr lang="nl-BE" sz="1600" dirty="0">
                        <a:solidFill>
                          <a:srgbClr val="003478"/>
                        </a:solidFill>
                      </a:endParaRP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endParaRPr lang="nl-BE" sz="1600">
                        <a:solidFill>
                          <a:srgbClr val="003478"/>
                        </a:solidFill>
                      </a:endParaRP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extLst>
                  <a:ext uri="{0D108BD9-81ED-4DB2-BD59-A6C34878D82A}">
                    <a16:rowId xmlns:a16="http://schemas.microsoft.com/office/drawing/2014/main" val="1519118103"/>
                  </a:ext>
                </a:extLst>
              </a:tr>
              <a:tr h="51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ltLang="nl-BE" sz="1600">
                          <a:solidFill>
                            <a:srgbClr val="003478"/>
                          </a:solidFill>
                          <a:latin typeface="Calibri" panose="020F0502020204030204" pitchFamily="34" charset="0"/>
                        </a:rPr>
                        <a:t>Bekomen quotiënt = verkiesbaarheidscijfer</a:t>
                      </a: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solidFill>
                      <a:srgbClr val="009FDF"/>
                    </a:solidFill>
                  </a:tcPr>
                </a:tc>
                <a:tc>
                  <a:txBody>
                    <a:bodyPr/>
                    <a:lstStyle/>
                    <a:p>
                      <a:r>
                        <a:rPr lang="nl-BE" sz="1600">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solidFill>
                      <a:srgbClr val="009FDF"/>
                    </a:solidFill>
                  </a:tcPr>
                </a:tc>
                <a:tc>
                  <a:txBody>
                    <a:bodyPr/>
                    <a:lstStyle/>
                    <a:p>
                      <a:endParaRPr lang="nl-BE" sz="1600" b="1">
                        <a:solidFill>
                          <a:srgbClr val="003478"/>
                        </a:solidFill>
                      </a:endParaRP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solidFill>
                      <a:srgbClr val="009FDF"/>
                    </a:solidFill>
                  </a:tcPr>
                </a:tc>
                <a:tc>
                  <a:txBody>
                    <a:bodyPr/>
                    <a:lstStyle/>
                    <a:p>
                      <a:endParaRPr lang="nl-BE" sz="1600" b="1" dirty="0">
                        <a:solidFill>
                          <a:srgbClr val="003478"/>
                        </a:solidFill>
                      </a:endParaRP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solidFill>
                      <a:srgbClr val="009FDF"/>
                    </a:solidFill>
                  </a:tcPr>
                </a:tc>
                <a:extLst>
                  <a:ext uri="{0D108BD9-81ED-4DB2-BD59-A6C34878D82A}">
                    <a16:rowId xmlns:a16="http://schemas.microsoft.com/office/drawing/2014/main" val="2535832045"/>
                  </a:ext>
                </a:extLst>
              </a:tr>
            </a:tbl>
          </a:graphicData>
        </a:graphic>
      </p:graphicFrame>
    </p:spTree>
    <p:extLst>
      <p:ext uri="{BB962C8B-B14F-4D97-AF65-F5344CB8AC3E}">
        <p14:creationId xmlns:p14="http://schemas.microsoft.com/office/powerpoint/2010/main" val="39185284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Toewijzing mandaten bij gelijk kiescijfer</a:t>
            </a:r>
            <a:endParaRPr lang="nl-BE"/>
          </a:p>
        </p:txBody>
      </p:sp>
      <p:sp>
        <p:nvSpPr>
          <p:cNvPr id="3" name="Tijdelijke aanduiding voor tekst 2"/>
          <p:cNvSpPr>
            <a:spLocks noGrp="1"/>
          </p:cNvSpPr>
          <p:nvPr>
            <p:ph type="body" sz="quarter" idx="15"/>
          </p:nvPr>
        </p:nvSpPr>
        <p:spPr/>
        <p:txBody>
          <a:bodyPr>
            <a:normAutofit/>
          </a:bodyPr>
          <a:lstStyle/>
          <a:p>
            <a:pPr>
              <a:lnSpc>
                <a:spcPct val="80000"/>
              </a:lnSpc>
              <a:buNone/>
              <a:defRPr/>
            </a:pPr>
            <a:r>
              <a:rPr lang="nl-BE" altLang="nl-BE" sz="2200" u="sng">
                <a:latin typeface="Calibri" panose="020F0502020204030204" pitchFamily="34" charset="0"/>
              </a:rPr>
              <a:t>Verkiesbaarheidscijfer</a:t>
            </a:r>
          </a:p>
          <a:p>
            <a:pPr>
              <a:lnSpc>
                <a:spcPct val="80000"/>
              </a:lnSpc>
              <a:buNone/>
              <a:defRPr/>
            </a:pPr>
            <a:endParaRPr lang="nl-BE"/>
          </a:p>
        </p:txBody>
      </p:sp>
      <p:pic>
        <p:nvPicPr>
          <p:cNvPr id="6" name="Graphic 5" descr="Dubbeltikken met effen opvulling">
            <a:extLst>
              <a:ext uri="{FF2B5EF4-FFF2-40B4-BE49-F238E27FC236}">
                <a16:creationId xmlns:a16="http://schemas.microsoft.com/office/drawing/2014/main" id="{09AFB1DA-6CCC-624C-AAD0-E525FB2D0A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7036"/>
            <a:ext cx="457200" cy="457200"/>
          </a:xfrm>
          <a:prstGeom prst="rect">
            <a:avLst/>
          </a:prstGeom>
        </p:spPr>
      </p:pic>
      <p:pic>
        <p:nvPicPr>
          <p:cNvPr id="7" name="Afbeelding 6" descr="Afbeelding met clipart&#10;&#10;Automatisch gegenereerde beschrijving">
            <a:extLst>
              <a:ext uri="{FF2B5EF4-FFF2-40B4-BE49-F238E27FC236}">
                <a16:creationId xmlns:a16="http://schemas.microsoft.com/office/drawing/2014/main" id="{EB172F5C-6DBC-53CA-54AB-C7D0FD5ECC75}"/>
              </a:ext>
            </a:extLst>
          </p:cNvPr>
          <p:cNvPicPr>
            <a:picLocks noChangeAspect="1"/>
          </p:cNvPicPr>
          <p:nvPr/>
        </p:nvPicPr>
        <p:blipFill>
          <a:blip r:embed="rId5"/>
          <a:stretch>
            <a:fillRect/>
          </a:stretch>
        </p:blipFill>
        <p:spPr>
          <a:xfrm>
            <a:off x="8132045" y="4352465"/>
            <a:ext cx="733425" cy="752475"/>
          </a:xfrm>
          <a:prstGeom prst="rect">
            <a:avLst/>
          </a:prstGeom>
        </p:spPr>
      </p:pic>
      <p:graphicFrame>
        <p:nvGraphicFramePr>
          <p:cNvPr id="9" name="Tabel 7">
            <a:extLst>
              <a:ext uri="{FF2B5EF4-FFF2-40B4-BE49-F238E27FC236}">
                <a16:creationId xmlns:a16="http://schemas.microsoft.com/office/drawing/2014/main" id="{69F51B5C-EDEE-27AD-E172-1EA6E8679A25}"/>
              </a:ext>
            </a:extLst>
          </p:cNvPr>
          <p:cNvGraphicFramePr>
            <a:graphicFrameLocks noGrp="1"/>
          </p:cNvGraphicFramePr>
          <p:nvPr>
            <p:extLst>
              <p:ext uri="{D42A27DB-BD31-4B8C-83A1-F6EECF244321}">
                <p14:modId xmlns:p14="http://schemas.microsoft.com/office/powerpoint/2010/main" val="2428000779"/>
              </p:ext>
            </p:extLst>
          </p:nvPr>
        </p:nvGraphicFramePr>
        <p:xfrm>
          <a:off x="655557" y="1275606"/>
          <a:ext cx="8052321" cy="3169920"/>
        </p:xfrm>
        <a:graphic>
          <a:graphicData uri="http://schemas.openxmlformats.org/drawingml/2006/table">
            <a:tbl>
              <a:tblPr firstRow="1" bandRow="1">
                <a:tableStyleId>{5DA37D80-6434-44D0-A028-1B22A696006F}</a:tableStyleId>
              </a:tblPr>
              <a:tblGrid>
                <a:gridCol w="3313566">
                  <a:extLst>
                    <a:ext uri="{9D8B030D-6E8A-4147-A177-3AD203B41FA5}">
                      <a16:colId xmlns:a16="http://schemas.microsoft.com/office/drawing/2014/main" val="1340514930"/>
                    </a:ext>
                  </a:extLst>
                </a:gridCol>
                <a:gridCol w="712595">
                  <a:extLst>
                    <a:ext uri="{9D8B030D-6E8A-4147-A177-3AD203B41FA5}">
                      <a16:colId xmlns:a16="http://schemas.microsoft.com/office/drawing/2014/main" val="425844214"/>
                    </a:ext>
                  </a:extLst>
                </a:gridCol>
                <a:gridCol w="2013080">
                  <a:extLst>
                    <a:ext uri="{9D8B030D-6E8A-4147-A177-3AD203B41FA5}">
                      <a16:colId xmlns:a16="http://schemas.microsoft.com/office/drawing/2014/main" val="2363560701"/>
                    </a:ext>
                  </a:extLst>
                </a:gridCol>
                <a:gridCol w="2013080">
                  <a:extLst>
                    <a:ext uri="{9D8B030D-6E8A-4147-A177-3AD203B41FA5}">
                      <a16:colId xmlns:a16="http://schemas.microsoft.com/office/drawing/2014/main" val="1611068300"/>
                    </a:ext>
                  </a:extLst>
                </a:gridCol>
              </a:tblGrid>
              <a:tr h="286943">
                <a:tc>
                  <a:txBody>
                    <a:bodyPr/>
                    <a:lstStyle/>
                    <a:p>
                      <a:endParaRPr lang="nl-BE" sz="1600" b="0">
                        <a:solidFill>
                          <a:srgbClr val="003478"/>
                        </a:solidFill>
                      </a:endParaRPr>
                    </a:p>
                  </a:txBody>
                  <a:tcPr>
                    <a:lnR w="3175" cap="flat" cmpd="sng" algn="ctr">
                      <a:solidFill>
                        <a:srgbClr val="009FDF"/>
                      </a:solidFill>
                      <a:prstDash val="solid"/>
                      <a:round/>
                      <a:headEnd type="none" w="med" len="med"/>
                      <a:tailEnd type="none" w="med" len="med"/>
                    </a:lnR>
                    <a:lnB w="3175" cap="flat" cmpd="sng" algn="ctr">
                      <a:solidFill>
                        <a:srgbClr val="009FDF"/>
                      </a:solidFill>
                      <a:prstDash val="solid"/>
                      <a:round/>
                      <a:headEnd type="none" w="med" len="med"/>
                      <a:tailEnd type="none" w="med" len="med"/>
                    </a:lnB>
                    <a:solidFill>
                      <a:srgbClr val="009FDF"/>
                    </a:solidFill>
                  </a:tcPr>
                </a:tc>
                <a:tc>
                  <a:txBody>
                    <a:bodyPr/>
                    <a:lstStyle/>
                    <a:p>
                      <a:endParaRPr lang="nl-BE" sz="1600">
                        <a:solidFill>
                          <a:srgbClr val="003478"/>
                        </a:solidFill>
                      </a:endParaRP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B w="3175" cap="flat" cmpd="sng" algn="ctr">
                      <a:solidFill>
                        <a:srgbClr val="009FDF"/>
                      </a:solidFill>
                      <a:prstDash val="solid"/>
                      <a:round/>
                      <a:headEnd type="none" w="med" len="med"/>
                      <a:tailEnd type="none" w="med" len="med"/>
                    </a:lnB>
                    <a:solidFill>
                      <a:srgbClr val="009FDF"/>
                    </a:solidFill>
                  </a:tcPr>
                </a:tc>
                <a:tc>
                  <a:txBody>
                    <a:bodyPr/>
                    <a:lstStyle/>
                    <a:p>
                      <a:r>
                        <a:rPr lang="nl-BE" sz="1600" b="0">
                          <a:solidFill>
                            <a:srgbClr val="003478"/>
                          </a:solidFill>
                        </a:rPr>
                        <a:t>Lijst 1</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B w="3175" cap="flat" cmpd="sng" algn="ctr">
                      <a:solidFill>
                        <a:srgbClr val="009FDF"/>
                      </a:solidFill>
                      <a:prstDash val="solid"/>
                      <a:round/>
                      <a:headEnd type="none" w="med" len="med"/>
                      <a:tailEnd type="none" w="med" len="med"/>
                    </a:lnB>
                    <a:solidFill>
                      <a:srgbClr val="009FDF"/>
                    </a:solidFill>
                  </a:tcPr>
                </a:tc>
                <a:tc>
                  <a:txBody>
                    <a:bodyPr/>
                    <a:lstStyle/>
                    <a:p>
                      <a:r>
                        <a:rPr lang="nl-BE" sz="1600" b="0">
                          <a:solidFill>
                            <a:srgbClr val="003478"/>
                          </a:solidFill>
                        </a:rPr>
                        <a:t>Lijst 2</a:t>
                      </a:r>
                    </a:p>
                  </a:txBody>
                  <a:tcPr>
                    <a:lnL w="3175" cap="flat" cmpd="sng" algn="ctr">
                      <a:solidFill>
                        <a:srgbClr val="009FDF"/>
                      </a:solidFill>
                      <a:prstDash val="solid"/>
                      <a:round/>
                      <a:headEnd type="none" w="med" len="med"/>
                      <a:tailEnd type="none" w="med" len="med"/>
                    </a:lnL>
                    <a:lnB w="3175" cap="flat" cmpd="sng" algn="ctr">
                      <a:solidFill>
                        <a:srgbClr val="009FDF"/>
                      </a:solidFill>
                      <a:prstDash val="solid"/>
                      <a:round/>
                      <a:headEnd type="none" w="med" len="med"/>
                      <a:tailEnd type="none" w="med" len="med"/>
                    </a:lnB>
                    <a:solidFill>
                      <a:srgbClr val="009FDF"/>
                    </a:solidFill>
                  </a:tcPr>
                </a:tc>
                <a:extLst>
                  <a:ext uri="{0D108BD9-81ED-4DB2-BD59-A6C34878D82A}">
                    <a16:rowId xmlns:a16="http://schemas.microsoft.com/office/drawing/2014/main" val="1454270781"/>
                  </a:ext>
                </a:extLst>
              </a:tr>
              <a:tr h="286943">
                <a:tc>
                  <a:txBody>
                    <a:bodyPr/>
                    <a:lstStyle/>
                    <a:p>
                      <a:r>
                        <a:rPr lang="nl-BE" sz="1600" b="0">
                          <a:solidFill>
                            <a:srgbClr val="003478"/>
                          </a:solidFill>
                        </a:rPr>
                        <a:t>Volledige lijststembiljetten </a:t>
                      </a: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endParaRPr lang="nl-BE" sz="1600">
                        <a:solidFill>
                          <a:srgbClr val="003478"/>
                        </a:solidFill>
                      </a:endParaRP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r>
                        <a:rPr lang="nl-BE" sz="1600" b="0">
                          <a:solidFill>
                            <a:srgbClr val="003478"/>
                          </a:solidFill>
                        </a:rPr>
                        <a:t>1</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r>
                        <a:rPr lang="nl-BE" sz="1600" b="0">
                          <a:solidFill>
                            <a:srgbClr val="003478"/>
                          </a:solidFill>
                        </a:rPr>
                        <a:t>6</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extLst>
                  <a:ext uri="{0D108BD9-81ED-4DB2-BD59-A6C34878D82A}">
                    <a16:rowId xmlns:a16="http://schemas.microsoft.com/office/drawing/2014/main" val="3118860030"/>
                  </a:ext>
                </a:extLst>
              </a:tr>
              <a:tr h="286943">
                <a:tc>
                  <a:txBody>
                    <a:bodyPr/>
                    <a:lstStyle/>
                    <a:p>
                      <a:r>
                        <a:rPr lang="nl-BE" altLang="nl-BE" sz="1600">
                          <a:solidFill>
                            <a:srgbClr val="003478"/>
                          </a:solidFill>
                          <a:latin typeface="Calibri" panose="020F0502020204030204" pitchFamily="34" charset="0"/>
                        </a:rPr>
                        <a:t>Onvolledige lijststembiljetten </a:t>
                      </a:r>
                      <a:endParaRPr lang="nl-BE" sz="1600">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r>
                        <a:rPr lang="nl-BE" sz="1600">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r>
                        <a:rPr lang="nl-BE" sz="1600">
                          <a:solidFill>
                            <a:srgbClr val="003478"/>
                          </a:solidFill>
                        </a:rPr>
                        <a:t>20</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r>
                        <a:rPr lang="nl-BE" sz="1600">
                          <a:solidFill>
                            <a:srgbClr val="003478"/>
                          </a:solidFill>
                        </a:rPr>
                        <a:t>15</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extLst>
                  <a:ext uri="{0D108BD9-81ED-4DB2-BD59-A6C34878D82A}">
                    <a16:rowId xmlns:a16="http://schemas.microsoft.com/office/drawing/2014/main" val="1258241811"/>
                  </a:ext>
                </a:extLst>
              </a:tr>
              <a:tr h="286943">
                <a:tc>
                  <a:txBody>
                    <a:bodyPr/>
                    <a:lstStyle/>
                    <a:p>
                      <a:r>
                        <a:rPr lang="nl-BE" altLang="nl-BE" sz="1600">
                          <a:solidFill>
                            <a:srgbClr val="003478"/>
                          </a:solidFill>
                          <a:latin typeface="Calibri" panose="020F0502020204030204" pitchFamily="34" charset="0"/>
                        </a:rPr>
                        <a:t>Totaal (= het kiescijfer)</a:t>
                      </a:r>
                      <a:endParaRPr lang="nl-BE" sz="1600">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r>
                        <a:rPr lang="nl-BE" sz="1600">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r>
                        <a:rPr lang="nl-BE" sz="1600">
                          <a:solidFill>
                            <a:srgbClr val="003478"/>
                          </a:solidFill>
                        </a:rPr>
                        <a:t>21</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r>
                        <a:rPr lang="nl-BE" sz="1600">
                          <a:solidFill>
                            <a:srgbClr val="003478"/>
                          </a:solidFill>
                        </a:rPr>
                        <a:t>21</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extLst>
                  <a:ext uri="{0D108BD9-81ED-4DB2-BD59-A6C34878D82A}">
                    <a16:rowId xmlns:a16="http://schemas.microsoft.com/office/drawing/2014/main" val="2924348121"/>
                  </a:ext>
                </a:extLst>
              </a:tr>
              <a:tr h="495272">
                <a:tc>
                  <a:txBody>
                    <a:bodyPr/>
                    <a:lstStyle/>
                    <a:p>
                      <a:r>
                        <a:rPr lang="nl-BE" altLang="nl-BE" sz="1600">
                          <a:solidFill>
                            <a:srgbClr val="003478"/>
                          </a:solidFill>
                          <a:latin typeface="Calibri" panose="020F0502020204030204" pitchFamily="34" charset="0"/>
                        </a:rPr>
                        <a:t>Vermenigvuldigen met aantal zetels van die lijst </a:t>
                      </a:r>
                      <a:endParaRPr lang="nl-BE" sz="1600">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r>
                        <a:rPr lang="nl-BE" sz="1600">
                          <a:solidFill>
                            <a:srgbClr val="003478"/>
                          </a:solidFill>
                        </a:rPr>
                        <a:t>x</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r>
                        <a:rPr lang="nl-BE" sz="1600">
                          <a:solidFill>
                            <a:srgbClr val="003478"/>
                          </a:solidFill>
                        </a:rPr>
                        <a:t>2</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r>
                        <a:rPr lang="nl-BE" sz="1600">
                          <a:solidFill>
                            <a:srgbClr val="003478"/>
                          </a:solidFill>
                        </a:rPr>
                        <a:t>2</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extLst>
                  <a:ext uri="{0D108BD9-81ED-4DB2-BD59-A6C34878D82A}">
                    <a16:rowId xmlns:a16="http://schemas.microsoft.com/office/drawing/2014/main" val="1321957932"/>
                  </a:ext>
                </a:extLst>
              </a:tr>
              <a:tr h="286943">
                <a:tc>
                  <a:txBody>
                    <a:bodyPr/>
                    <a:lstStyle/>
                    <a:p>
                      <a:r>
                        <a:rPr lang="nl-BE" altLang="nl-BE" sz="1600">
                          <a:solidFill>
                            <a:srgbClr val="003478"/>
                          </a:solidFill>
                          <a:latin typeface="Calibri" panose="020F0502020204030204" pitchFamily="34" charset="0"/>
                        </a:rPr>
                        <a:t>Product van de vermenigvuldiging</a:t>
                      </a:r>
                      <a:endParaRPr lang="nl-BE" sz="1600">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r>
                        <a:rPr lang="nl-BE" sz="1600">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r>
                        <a:rPr lang="nl-BE" sz="1600">
                          <a:solidFill>
                            <a:srgbClr val="003478"/>
                          </a:solidFill>
                        </a:rPr>
                        <a:t>42</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r>
                        <a:rPr lang="nl-BE" sz="1600">
                          <a:solidFill>
                            <a:srgbClr val="003478"/>
                          </a:solidFill>
                        </a:rPr>
                        <a:t>42</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extLst>
                  <a:ext uri="{0D108BD9-81ED-4DB2-BD59-A6C34878D82A}">
                    <a16:rowId xmlns:a16="http://schemas.microsoft.com/office/drawing/2014/main" val="4281519977"/>
                  </a:ext>
                </a:extLst>
              </a:tr>
              <a:tr h="286943">
                <a:tc>
                  <a:txBody>
                    <a:bodyPr/>
                    <a:lstStyle/>
                    <a:p>
                      <a:r>
                        <a:rPr lang="nl-BE" altLang="nl-BE" sz="1600">
                          <a:solidFill>
                            <a:srgbClr val="003478"/>
                          </a:solidFill>
                          <a:latin typeface="Calibri" panose="020F0502020204030204" pitchFamily="34" charset="0"/>
                        </a:rPr>
                        <a:t>Delen door toegekende zetels +1</a:t>
                      </a:r>
                      <a:endParaRPr lang="nl-BE" sz="1600">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r>
                        <a:rPr lang="nl-BE" sz="1600">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r>
                        <a:rPr lang="nl-BE" sz="1600">
                          <a:solidFill>
                            <a:srgbClr val="003478"/>
                          </a:solidFill>
                        </a:rPr>
                        <a:t>3</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r>
                        <a:rPr lang="nl-BE" sz="1600">
                          <a:solidFill>
                            <a:srgbClr val="003478"/>
                          </a:solidFill>
                        </a:rPr>
                        <a:t>3</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extLst>
                  <a:ext uri="{0D108BD9-81ED-4DB2-BD59-A6C34878D82A}">
                    <a16:rowId xmlns:a16="http://schemas.microsoft.com/office/drawing/2014/main" val="1519118103"/>
                  </a:ext>
                </a:extLst>
              </a:tr>
              <a:tr h="51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ltLang="nl-BE" sz="1600">
                          <a:solidFill>
                            <a:srgbClr val="003478"/>
                          </a:solidFill>
                          <a:latin typeface="Calibri" panose="020F0502020204030204" pitchFamily="34" charset="0"/>
                        </a:rPr>
                        <a:t>Bekomen quotiënt = verkiesbaarheidscijfer</a:t>
                      </a: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solidFill>
                      <a:srgbClr val="009FDF"/>
                    </a:solidFill>
                  </a:tcPr>
                </a:tc>
                <a:tc>
                  <a:txBody>
                    <a:bodyPr/>
                    <a:lstStyle/>
                    <a:p>
                      <a:r>
                        <a:rPr lang="nl-BE" sz="1600">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solidFill>
                      <a:srgbClr val="009FDF"/>
                    </a:solidFill>
                  </a:tcPr>
                </a:tc>
                <a:tc>
                  <a:txBody>
                    <a:bodyPr/>
                    <a:lstStyle/>
                    <a:p>
                      <a:endParaRPr lang="nl-BE" sz="1600" b="1">
                        <a:solidFill>
                          <a:srgbClr val="003478"/>
                        </a:solidFill>
                      </a:endParaRP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solidFill>
                      <a:srgbClr val="009FDF"/>
                    </a:solidFill>
                  </a:tcPr>
                </a:tc>
                <a:tc>
                  <a:txBody>
                    <a:bodyPr/>
                    <a:lstStyle/>
                    <a:p>
                      <a:endParaRPr lang="nl-BE" sz="1600" b="1" dirty="0">
                        <a:solidFill>
                          <a:srgbClr val="003478"/>
                        </a:solidFill>
                      </a:endParaRP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solidFill>
                      <a:srgbClr val="009FDF"/>
                    </a:solidFill>
                  </a:tcPr>
                </a:tc>
                <a:extLst>
                  <a:ext uri="{0D108BD9-81ED-4DB2-BD59-A6C34878D82A}">
                    <a16:rowId xmlns:a16="http://schemas.microsoft.com/office/drawing/2014/main" val="2535832045"/>
                  </a:ext>
                </a:extLst>
              </a:tr>
            </a:tbl>
          </a:graphicData>
        </a:graphic>
      </p:graphicFrame>
    </p:spTree>
    <p:extLst>
      <p:ext uri="{BB962C8B-B14F-4D97-AF65-F5344CB8AC3E}">
        <p14:creationId xmlns:p14="http://schemas.microsoft.com/office/powerpoint/2010/main" val="356317503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Toewijzing mandaten bij gelijk kiescijfer</a:t>
            </a:r>
            <a:endParaRPr lang="nl-BE"/>
          </a:p>
        </p:txBody>
      </p:sp>
      <p:sp>
        <p:nvSpPr>
          <p:cNvPr id="3" name="Tijdelijke aanduiding voor tekst 2"/>
          <p:cNvSpPr>
            <a:spLocks noGrp="1"/>
          </p:cNvSpPr>
          <p:nvPr>
            <p:ph type="body" sz="quarter" idx="15"/>
          </p:nvPr>
        </p:nvSpPr>
        <p:spPr/>
        <p:txBody>
          <a:bodyPr>
            <a:normAutofit/>
          </a:bodyPr>
          <a:lstStyle/>
          <a:p>
            <a:pPr>
              <a:lnSpc>
                <a:spcPct val="80000"/>
              </a:lnSpc>
              <a:buNone/>
              <a:defRPr/>
            </a:pPr>
            <a:r>
              <a:rPr lang="nl-BE" altLang="nl-BE" sz="2200" u="sng">
                <a:latin typeface="Calibri" panose="020F0502020204030204" pitchFamily="34" charset="0"/>
              </a:rPr>
              <a:t>Verkiesbaarheidscijfer</a:t>
            </a:r>
          </a:p>
          <a:p>
            <a:pPr>
              <a:lnSpc>
                <a:spcPct val="80000"/>
              </a:lnSpc>
              <a:buNone/>
              <a:defRPr/>
            </a:pPr>
            <a:endParaRPr lang="nl-BE"/>
          </a:p>
        </p:txBody>
      </p:sp>
      <p:pic>
        <p:nvPicPr>
          <p:cNvPr id="6" name="Graphic 5" descr="Dubbeltikken met effen opvulling">
            <a:extLst>
              <a:ext uri="{FF2B5EF4-FFF2-40B4-BE49-F238E27FC236}">
                <a16:creationId xmlns:a16="http://schemas.microsoft.com/office/drawing/2014/main" id="{09AFB1DA-6CCC-624C-AAD0-E525FB2D0A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7036"/>
            <a:ext cx="457200" cy="457200"/>
          </a:xfrm>
          <a:prstGeom prst="rect">
            <a:avLst/>
          </a:prstGeom>
        </p:spPr>
      </p:pic>
      <p:pic>
        <p:nvPicPr>
          <p:cNvPr id="7" name="Afbeelding 6" descr="Afbeelding met clipart&#10;&#10;Automatisch gegenereerde beschrijving">
            <a:extLst>
              <a:ext uri="{FF2B5EF4-FFF2-40B4-BE49-F238E27FC236}">
                <a16:creationId xmlns:a16="http://schemas.microsoft.com/office/drawing/2014/main" id="{898B8B52-156E-8FF8-9FD5-468F57384665}"/>
              </a:ext>
            </a:extLst>
          </p:cNvPr>
          <p:cNvPicPr>
            <a:picLocks noChangeAspect="1"/>
          </p:cNvPicPr>
          <p:nvPr/>
        </p:nvPicPr>
        <p:blipFill>
          <a:blip r:embed="rId5"/>
          <a:stretch>
            <a:fillRect/>
          </a:stretch>
        </p:blipFill>
        <p:spPr>
          <a:xfrm>
            <a:off x="8132045" y="4352465"/>
            <a:ext cx="733425" cy="752475"/>
          </a:xfrm>
          <a:prstGeom prst="rect">
            <a:avLst/>
          </a:prstGeom>
        </p:spPr>
      </p:pic>
      <p:graphicFrame>
        <p:nvGraphicFramePr>
          <p:cNvPr id="9" name="Tabel 7">
            <a:extLst>
              <a:ext uri="{FF2B5EF4-FFF2-40B4-BE49-F238E27FC236}">
                <a16:creationId xmlns:a16="http://schemas.microsoft.com/office/drawing/2014/main" id="{69F51B5C-EDEE-27AD-E172-1EA6E8679A25}"/>
              </a:ext>
            </a:extLst>
          </p:cNvPr>
          <p:cNvGraphicFramePr>
            <a:graphicFrameLocks noGrp="1"/>
          </p:cNvGraphicFramePr>
          <p:nvPr/>
        </p:nvGraphicFramePr>
        <p:xfrm>
          <a:off x="655557" y="1275606"/>
          <a:ext cx="8052321" cy="3169920"/>
        </p:xfrm>
        <a:graphic>
          <a:graphicData uri="http://schemas.openxmlformats.org/drawingml/2006/table">
            <a:tbl>
              <a:tblPr firstRow="1" bandRow="1">
                <a:tableStyleId>{5DA37D80-6434-44D0-A028-1B22A696006F}</a:tableStyleId>
              </a:tblPr>
              <a:tblGrid>
                <a:gridCol w="3313566">
                  <a:extLst>
                    <a:ext uri="{9D8B030D-6E8A-4147-A177-3AD203B41FA5}">
                      <a16:colId xmlns:a16="http://schemas.microsoft.com/office/drawing/2014/main" val="1340514930"/>
                    </a:ext>
                  </a:extLst>
                </a:gridCol>
                <a:gridCol w="712595">
                  <a:extLst>
                    <a:ext uri="{9D8B030D-6E8A-4147-A177-3AD203B41FA5}">
                      <a16:colId xmlns:a16="http://schemas.microsoft.com/office/drawing/2014/main" val="425844214"/>
                    </a:ext>
                  </a:extLst>
                </a:gridCol>
                <a:gridCol w="2013080">
                  <a:extLst>
                    <a:ext uri="{9D8B030D-6E8A-4147-A177-3AD203B41FA5}">
                      <a16:colId xmlns:a16="http://schemas.microsoft.com/office/drawing/2014/main" val="2363560701"/>
                    </a:ext>
                  </a:extLst>
                </a:gridCol>
                <a:gridCol w="2013080">
                  <a:extLst>
                    <a:ext uri="{9D8B030D-6E8A-4147-A177-3AD203B41FA5}">
                      <a16:colId xmlns:a16="http://schemas.microsoft.com/office/drawing/2014/main" val="1611068300"/>
                    </a:ext>
                  </a:extLst>
                </a:gridCol>
              </a:tblGrid>
              <a:tr h="286943">
                <a:tc>
                  <a:txBody>
                    <a:bodyPr/>
                    <a:lstStyle/>
                    <a:p>
                      <a:endParaRPr lang="nl-BE" sz="1600" b="0">
                        <a:solidFill>
                          <a:srgbClr val="003478"/>
                        </a:solidFill>
                      </a:endParaRPr>
                    </a:p>
                  </a:txBody>
                  <a:tcPr>
                    <a:lnR w="3175" cap="flat" cmpd="sng" algn="ctr">
                      <a:solidFill>
                        <a:srgbClr val="009FDF"/>
                      </a:solidFill>
                      <a:prstDash val="solid"/>
                      <a:round/>
                      <a:headEnd type="none" w="med" len="med"/>
                      <a:tailEnd type="none" w="med" len="med"/>
                    </a:lnR>
                    <a:lnB w="3175" cap="flat" cmpd="sng" algn="ctr">
                      <a:solidFill>
                        <a:srgbClr val="009FDF"/>
                      </a:solidFill>
                      <a:prstDash val="solid"/>
                      <a:round/>
                      <a:headEnd type="none" w="med" len="med"/>
                      <a:tailEnd type="none" w="med" len="med"/>
                    </a:lnB>
                    <a:solidFill>
                      <a:srgbClr val="009FDF"/>
                    </a:solidFill>
                  </a:tcPr>
                </a:tc>
                <a:tc>
                  <a:txBody>
                    <a:bodyPr/>
                    <a:lstStyle/>
                    <a:p>
                      <a:endParaRPr lang="nl-BE" sz="1600">
                        <a:solidFill>
                          <a:srgbClr val="003478"/>
                        </a:solidFill>
                      </a:endParaRP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B w="3175" cap="flat" cmpd="sng" algn="ctr">
                      <a:solidFill>
                        <a:srgbClr val="009FDF"/>
                      </a:solidFill>
                      <a:prstDash val="solid"/>
                      <a:round/>
                      <a:headEnd type="none" w="med" len="med"/>
                      <a:tailEnd type="none" w="med" len="med"/>
                    </a:lnB>
                    <a:solidFill>
                      <a:srgbClr val="009FDF"/>
                    </a:solidFill>
                  </a:tcPr>
                </a:tc>
                <a:tc>
                  <a:txBody>
                    <a:bodyPr/>
                    <a:lstStyle/>
                    <a:p>
                      <a:r>
                        <a:rPr lang="nl-BE" sz="1600" b="0">
                          <a:solidFill>
                            <a:srgbClr val="003478"/>
                          </a:solidFill>
                        </a:rPr>
                        <a:t>Lijst 1</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B w="3175" cap="flat" cmpd="sng" algn="ctr">
                      <a:solidFill>
                        <a:srgbClr val="009FDF"/>
                      </a:solidFill>
                      <a:prstDash val="solid"/>
                      <a:round/>
                      <a:headEnd type="none" w="med" len="med"/>
                      <a:tailEnd type="none" w="med" len="med"/>
                    </a:lnB>
                    <a:solidFill>
                      <a:srgbClr val="009FDF"/>
                    </a:solidFill>
                  </a:tcPr>
                </a:tc>
                <a:tc>
                  <a:txBody>
                    <a:bodyPr/>
                    <a:lstStyle/>
                    <a:p>
                      <a:r>
                        <a:rPr lang="nl-BE" sz="1600" b="0">
                          <a:solidFill>
                            <a:srgbClr val="003478"/>
                          </a:solidFill>
                        </a:rPr>
                        <a:t>Lijst 2</a:t>
                      </a:r>
                    </a:p>
                  </a:txBody>
                  <a:tcPr>
                    <a:lnL w="3175" cap="flat" cmpd="sng" algn="ctr">
                      <a:solidFill>
                        <a:srgbClr val="009FDF"/>
                      </a:solidFill>
                      <a:prstDash val="solid"/>
                      <a:round/>
                      <a:headEnd type="none" w="med" len="med"/>
                      <a:tailEnd type="none" w="med" len="med"/>
                    </a:lnL>
                    <a:lnB w="3175" cap="flat" cmpd="sng" algn="ctr">
                      <a:solidFill>
                        <a:srgbClr val="009FDF"/>
                      </a:solidFill>
                      <a:prstDash val="solid"/>
                      <a:round/>
                      <a:headEnd type="none" w="med" len="med"/>
                      <a:tailEnd type="none" w="med" len="med"/>
                    </a:lnB>
                    <a:solidFill>
                      <a:srgbClr val="009FDF"/>
                    </a:solidFill>
                  </a:tcPr>
                </a:tc>
                <a:extLst>
                  <a:ext uri="{0D108BD9-81ED-4DB2-BD59-A6C34878D82A}">
                    <a16:rowId xmlns:a16="http://schemas.microsoft.com/office/drawing/2014/main" val="1454270781"/>
                  </a:ext>
                </a:extLst>
              </a:tr>
              <a:tr h="286943">
                <a:tc>
                  <a:txBody>
                    <a:bodyPr/>
                    <a:lstStyle/>
                    <a:p>
                      <a:r>
                        <a:rPr lang="nl-BE" sz="1600" b="0">
                          <a:solidFill>
                            <a:srgbClr val="003478"/>
                          </a:solidFill>
                        </a:rPr>
                        <a:t>Volledige lijststembiljetten </a:t>
                      </a: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endParaRPr lang="nl-BE" sz="1600">
                        <a:solidFill>
                          <a:srgbClr val="003478"/>
                        </a:solidFill>
                      </a:endParaRP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r>
                        <a:rPr lang="nl-BE" sz="1600" b="0">
                          <a:solidFill>
                            <a:srgbClr val="003478"/>
                          </a:solidFill>
                        </a:rPr>
                        <a:t>1</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r>
                        <a:rPr lang="nl-BE" sz="1600" b="0">
                          <a:solidFill>
                            <a:srgbClr val="003478"/>
                          </a:solidFill>
                        </a:rPr>
                        <a:t>6</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extLst>
                  <a:ext uri="{0D108BD9-81ED-4DB2-BD59-A6C34878D82A}">
                    <a16:rowId xmlns:a16="http://schemas.microsoft.com/office/drawing/2014/main" val="3118860030"/>
                  </a:ext>
                </a:extLst>
              </a:tr>
              <a:tr h="286943">
                <a:tc>
                  <a:txBody>
                    <a:bodyPr/>
                    <a:lstStyle/>
                    <a:p>
                      <a:r>
                        <a:rPr lang="nl-BE" altLang="nl-BE" sz="1600">
                          <a:solidFill>
                            <a:srgbClr val="003478"/>
                          </a:solidFill>
                          <a:latin typeface="Calibri" panose="020F0502020204030204" pitchFamily="34" charset="0"/>
                        </a:rPr>
                        <a:t>Onvolledige lijststembiljetten </a:t>
                      </a:r>
                      <a:endParaRPr lang="nl-BE" sz="1600">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r>
                        <a:rPr lang="nl-BE" sz="1600">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r>
                        <a:rPr lang="nl-BE" sz="1600">
                          <a:solidFill>
                            <a:srgbClr val="003478"/>
                          </a:solidFill>
                        </a:rPr>
                        <a:t>20</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r>
                        <a:rPr lang="nl-BE" sz="1600">
                          <a:solidFill>
                            <a:srgbClr val="003478"/>
                          </a:solidFill>
                        </a:rPr>
                        <a:t>15</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extLst>
                  <a:ext uri="{0D108BD9-81ED-4DB2-BD59-A6C34878D82A}">
                    <a16:rowId xmlns:a16="http://schemas.microsoft.com/office/drawing/2014/main" val="1258241811"/>
                  </a:ext>
                </a:extLst>
              </a:tr>
              <a:tr h="286943">
                <a:tc>
                  <a:txBody>
                    <a:bodyPr/>
                    <a:lstStyle/>
                    <a:p>
                      <a:r>
                        <a:rPr lang="nl-BE" altLang="nl-BE" sz="1600">
                          <a:solidFill>
                            <a:srgbClr val="003478"/>
                          </a:solidFill>
                          <a:latin typeface="Calibri" panose="020F0502020204030204" pitchFamily="34" charset="0"/>
                        </a:rPr>
                        <a:t>Totaal (= het kiescijfer)</a:t>
                      </a:r>
                      <a:endParaRPr lang="nl-BE" sz="1600">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r>
                        <a:rPr lang="nl-BE" sz="1600">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r>
                        <a:rPr lang="nl-BE" sz="1600">
                          <a:solidFill>
                            <a:srgbClr val="003478"/>
                          </a:solidFill>
                        </a:rPr>
                        <a:t>21</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r>
                        <a:rPr lang="nl-BE" sz="1600">
                          <a:solidFill>
                            <a:srgbClr val="003478"/>
                          </a:solidFill>
                        </a:rPr>
                        <a:t>21</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extLst>
                  <a:ext uri="{0D108BD9-81ED-4DB2-BD59-A6C34878D82A}">
                    <a16:rowId xmlns:a16="http://schemas.microsoft.com/office/drawing/2014/main" val="2924348121"/>
                  </a:ext>
                </a:extLst>
              </a:tr>
              <a:tr h="495272">
                <a:tc>
                  <a:txBody>
                    <a:bodyPr/>
                    <a:lstStyle/>
                    <a:p>
                      <a:r>
                        <a:rPr lang="nl-BE" altLang="nl-BE" sz="1600">
                          <a:solidFill>
                            <a:srgbClr val="003478"/>
                          </a:solidFill>
                          <a:latin typeface="Calibri" panose="020F0502020204030204" pitchFamily="34" charset="0"/>
                        </a:rPr>
                        <a:t>Vermenigvuldigen met aantal zetels van die lijst </a:t>
                      </a:r>
                      <a:endParaRPr lang="nl-BE" sz="1600">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r>
                        <a:rPr lang="nl-BE" sz="1600">
                          <a:solidFill>
                            <a:srgbClr val="003478"/>
                          </a:solidFill>
                        </a:rPr>
                        <a:t>x</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r>
                        <a:rPr lang="nl-BE" sz="1600">
                          <a:solidFill>
                            <a:srgbClr val="003478"/>
                          </a:solidFill>
                        </a:rPr>
                        <a:t>2</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r>
                        <a:rPr lang="nl-BE" sz="1600">
                          <a:solidFill>
                            <a:srgbClr val="003478"/>
                          </a:solidFill>
                        </a:rPr>
                        <a:t>2</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extLst>
                  <a:ext uri="{0D108BD9-81ED-4DB2-BD59-A6C34878D82A}">
                    <a16:rowId xmlns:a16="http://schemas.microsoft.com/office/drawing/2014/main" val="1321957932"/>
                  </a:ext>
                </a:extLst>
              </a:tr>
              <a:tr h="286943">
                <a:tc>
                  <a:txBody>
                    <a:bodyPr/>
                    <a:lstStyle/>
                    <a:p>
                      <a:r>
                        <a:rPr lang="nl-BE" altLang="nl-BE" sz="1600">
                          <a:solidFill>
                            <a:srgbClr val="003478"/>
                          </a:solidFill>
                          <a:latin typeface="Calibri" panose="020F0502020204030204" pitchFamily="34" charset="0"/>
                        </a:rPr>
                        <a:t>Product van de vermenigvuldiging</a:t>
                      </a:r>
                      <a:endParaRPr lang="nl-BE" sz="1600">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r>
                        <a:rPr lang="nl-BE" sz="1600">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r>
                        <a:rPr lang="nl-BE" sz="1600">
                          <a:solidFill>
                            <a:srgbClr val="003478"/>
                          </a:solidFill>
                        </a:rPr>
                        <a:t>42</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r>
                        <a:rPr lang="nl-BE" sz="1600">
                          <a:solidFill>
                            <a:srgbClr val="003478"/>
                          </a:solidFill>
                        </a:rPr>
                        <a:t>42</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extLst>
                  <a:ext uri="{0D108BD9-81ED-4DB2-BD59-A6C34878D82A}">
                    <a16:rowId xmlns:a16="http://schemas.microsoft.com/office/drawing/2014/main" val="4281519977"/>
                  </a:ext>
                </a:extLst>
              </a:tr>
              <a:tr h="286943">
                <a:tc>
                  <a:txBody>
                    <a:bodyPr/>
                    <a:lstStyle/>
                    <a:p>
                      <a:r>
                        <a:rPr lang="nl-BE" altLang="nl-BE" sz="1600">
                          <a:solidFill>
                            <a:srgbClr val="003478"/>
                          </a:solidFill>
                          <a:latin typeface="Calibri" panose="020F0502020204030204" pitchFamily="34" charset="0"/>
                        </a:rPr>
                        <a:t>Delen door toegekende zetels +1</a:t>
                      </a:r>
                      <a:endParaRPr lang="nl-BE" sz="1600">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r>
                        <a:rPr lang="nl-BE" sz="1600">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r>
                        <a:rPr lang="nl-BE" sz="1600">
                          <a:solidFill>
                            <a:srgbClr val="003478"/>
                          </a:solidFill>
                        </a:rPr>
                        <a:t>3</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r>
                        <a:rPr lang="nl-BE" sz="1600">
                          <a:solidFill>
                            <a:srgbClr val="003478"/>
                          </a:solidFill>
                        </a:rPr>
                        <a:t>3</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extLst>
                  <a:ext uri="{0D108BD9-81ED-4DB2-BD59-A6C34878D82A}">
                    <a16:rowId xmlns:a16="http://schemas.microsoft.com/office/drawing/2014/main" val="1519118103"/>
                  </a:ext>
                </a:extLst>
              </a:tr>
              <a:tr h="51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ltLang="nl-BE" sz="1600">
                          <a:solidFill>
                            <a:srgbClr val="003478"/>
                          </a:solidFill>
                          <a:latin typeface="Calibri" panose="020F0502020204030204" pitchFamily="34" charset="0"/>
                        </a:rPr>
                        <a:t>Bekomen quotiënt = verkiesbaarheidscijfer</a:t>
                      </a: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solidFill>
                      <a:srgbClr val="009FDF"/>
                    </a:solidFill>
                  </a:tcPr>
                </a:tc>
                <a:tc>
                  <a:txBody>
                    <a:bodyPr/>
                    <a:lstStyle/>
                    <a:p>
                      <a:r>
                        <a:rPr lang="nl-BE" sz="1600">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solidFill>
                      <a:srgbClr val="009FDF"/>
                    </a:solidFill>
                  </a:tcPr>
                </a:tc>
                <a:tc>
                  <a:txBody>
                    <a:bodyPr/>
                    <a:lstStyle/>
                    <a:p>
                      <a:r>
                        <a:rPr lang="nl-BE" sz="1600" b="1">
                          <a:solidFill>
                            <a:srgbClr val="003478"/>
                          </a:solidFill>
                        </a:rPr>
                        <a:t>14</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solidFill>
                      <a:srgbClr val="009FDF"/>
                    </a:solidFill>
                  </a:tcPr>
                </a:tc>
                <a:tc>
                  <a:txBody>
                    <a:bodyPr/>
                    <a:lstStyle/>
                    <a:p>
                      <a:r>
                        <a:rPr lang="nl-BE" sz="1600" b="1" dirty="0">
                          <a:solidFill>
                            <a:srgbClr val="003478"/>
                          </a:solidFill>
                        </a:rPr>
                        <a:t>14</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solidFill>
                      <a:srgbClr val="009FDF"/>
                    </a:solidFill>
                  </a:tcPr>
                </a:tc>
                <a:extLst>
                  <a:ext uri="{0D108BD9-81ED-4DB2-BD59-A6C34878D82A}">
                    <a16:rowId xmlns:a16="http://schemas.microsoft.com/office/drawing/2014/main" val="2535832045"/>
                  </a:ext>
                </a:extLst>
              </a:tr>
            </a:tbl>
          </a:graphicData>
        </a:graphic>
      </p:graphicFrame>
    </p:spTree>
    <p:extLst>
      <p:ext uri="{BB962C8B-B14F-4D97-AF65-F5344CB8AC3E}">
        <p14:creationId xmlns:p14="http://schemas.microsoft.com/office/powerpoint/2010/main" val="2153909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DD960E59-74AF-D936-9439-5DB60CEEA6D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C4FA12-F751-46FB-82E8-89A74C31B5F4}" type="slidenum">
              <a:rPr kumimoji="0" lang="nl-BE" sz="1200" b="0" i="0" u="none" strike="noStrike" kern="1200" cap="none" spc="0" normalizeH="0" baseline="0" noProof="0" smtClean="0">
                <a:ln>
                  <a:noFill/>
                </a:ln>
                <a:solidFill>
                  <a:srgbClr val="009FD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nl-BE" sz="1200" b="0" i="0" u="none" strike="noStrike" kern="1200" cap="none" spc="0" normalizeH="0" baseline="0" noProof="0" dirty="0">
              <a:ln>
                <a:noFill/>
              </a:ln>
              <a:solidFill>
                <a:srgbClr val="009FDF"/>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88BAF8B3-F6EC-E318-CE2A-CD5303085360}"/>
              </a:ext>
            </a:extLst>
          </p:cNvPr>
          <p:cNvSpPr txBox="1"/>
          <p:nvPr/>
        </p:nvSpPr>
        <p:spPr>
          <a:xfrm>
            <a:off x="827584" y="1779662"/>
            <a:ext cx="71287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6000" b="1" i="0" u="none" strike="noStrike" kern="1200" cap="none" spc="50" normalizeH="0" baseline="0" noProof="0" dirty="0">
                <a:ln w="9525" cmpd="sng">
                  <a:solidFill>
                    <a:srgbClr val="4A66AC"/>
                  </a:solidFill>
                  <a:prstDash val="solid"/>
                </a:ln>
                <a:solidFill>
                  <a:srgbClr val="0070C0"/>
                </a:solidFill>
                <a:effectLst>
                  <a:glow rad="38100">
                    <a:srgbClr val="4A66AC">
                      <a:alpha val="40000"/>
                    </a:srgbClr>
                  </a:glow>
                </a:effectLst>
                <a:uLnTx/>
                <a:uFillTx/>
                <a:latin typeface="Calibri" panose="020F0502020204030204"/>
                <a:ea typeface="+mn-ea"/>
                <a:cs typeface="+mn-cs"/>
              </a:rPr>
              <a:t>Kandidatenlijsten</a:t>
            </a:r>
          </a:p>
        </p:txBody>
      </p:sp>
      <p:pic>
        <p:nvPicPr>
          <p:cNvPr id="3" name="Afbeelding 2" descr="Afbeelding met clipart&#10;&#10;Automatisch gegenereerde beschrijving">
            <a:extLst>
              <a:ext uri="{FF2B5EF4-FFF2-40B4-BE49-F238E27FC236}">
                <a16:creationId xmlns:a16="http://schemas.microsoft.com/office/drawing/2014/main" id="{27278A38-B400-D5BE-5B03-A465C0101795}"/>
              </a:ext>
            </a:extLst>
          </p:cNvPr>
          <p:cNvPicPr>
            <a:picLocks noChangeAspect="1"/>
          </p:cNvPicPr>
          <p:nvPr/>
        </p:nvPicPr>
        <p:blipFill>
          <a:blip r:embed="rId3"/>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1035205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Toewijzing mandaten bij gelijk kiescijfer</a:t>
            </a:r>
            <a:endParaRPr lang="nl-BE"/>
          </a:p>
        </p:txBody>
      </p:sp>
      <p:sp>
        <p:nvSpPr>
          <p:cNvPr id="3" name="Tijdelijke aanduiding voor tekst 2"/>
          <p:cNvSpPr>
            <a:spLocks noGrp="1"/>
          </p:cNvSpPr>
          <p:nvPr>
            <p:ph type="body" sz="quarter" idx="15"/>
          </p:nvPr>
        </p:nvSpPr>
        <p:spPr/>
        <p:txBody>
          <a:bodyPr>
            <a:normAutofit/>
          </a:bodyPr>
          <a:lstStyle/>
          <a:p>
            <a:pPr>
              <a:buNone/>
            </a:pPr>
            <a:r>
              <a:rPr lang="nl-BE" altLang="nl-BE" sz="2200" u="sng">
                <a:latin typeface="Calibri" panose="020F0502020204030204" pitchFamily="34" charset="0"/>
              </a:rPr>
              <a:t>Berekening pot</a:t>
            </a:r>
            <a:endParaRPr lang="nl-NL" altLang="nl-BE" sz="2200" u="sng">
              <a:latin typeface="Calibri" panose="020F0502020204030204" pitchFamily="34" charset="0"/>
            </a:endParaRPr>
          </a:p>
          <a:p>
            <a:pPr marL="0" indent="0">
              <a:buNone/>
            </a:pPr>
            <a:endParaRPr lang="nl-BE" sz="2200"/>
          </a:p>
        </p:txBody>
      </p:sp>
      <p:pic>
        <p:nvPicPr>
          <p:cNvPr id="6" name="Graphic 5" descr="Dubbeltikken met effen opvulling">
            <a:extLst>
              <a:ext uri="{FF2B5EF4-FFF2-40B4-BE49-F238E27FC236}">
                <a16:creationId xmlns:a16="http://schemas.microsoft.com/office/drawing/2014/main" id="{E939EBF8-C806-AA16-F5B1-B72F4B2AF9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7036"/>
            <a:ext cx="457200" cy="457200"/>
          </a:xfrm>
          <a:prstGeom prst="rect">
            <a:avLst/>
          </a:prstGeom>
        </p:spPr>
      </p:pic>
      <p:graphicFrame>
        <p:nvGraphicFramePr>
          <p:cNvPr id="7" name="Tabel 7">
            <a:extLst>
              <a:ext uri="{FF2B5EF4-FFF2-40B4-BE49-F238E27FC236}">
                <a16:creationId xmlns:a16="http://schemas.microsoft.com/office/drawing/2014/main" id="{9344957E-964A-C987-EC26-A8B45767C6DA}"/>
              </a:ext>
            </a:extLst>
          </p:cNvPr>
          <p:cNvGraphicFramePr>
            <a:graphicFrameLocks noGrp="1"/>
          </p:cNvGraphicFramePr>
          <p:nvPr>
            <p:extLst>
              <p:ext uri="{D42A27DB-BD31-4B8C-83A1-F6EECF244321}">
                <p14:modId xmlns:p14="http://schemas.microsoft.com/office/powerpoint/2010/main" val="1757271957"/>
              </p:ext>
            </p:extLst>
          </p:nvPr>
        </p:nvGraphicFramePr>
        <p:xfrm>
          <a:off x="682243" y="1419622"/>
          <a:ext cx="7560840" cy="1584960"/>
        </p:xfrm>
        <a:graphic>
          <a:graphicData uri="http://schemas.openxmlformats.org/drawingml/2006/table">
            <a:tbl>
              <a:tblPr firstRow="1" bandRow="1">
                <a:tableStyleId>{72833802-FEF1-4C79-8D5D-14CF1EAF98D9}</a:tableStyleId>
              </a:tblPr>
              <a:tblGrid>
                <a:gridCol w="4080723">
                  <a:extLst>
                    <a:ext uri="{9D8B030D-6E8A-4147-A177-3AD203B41FA5}">
                      <a16:colId xmlns:a16="http://schemas.microsoft.com/office/drawing/2014/main" val="2776288197"/>
                    </a:ext>
                  </a:extLst>
                </a:gridCol>
                <a:gridCol w="1614818">
                  <a:extLst>
                    <a:ext uri="{9D8B030D-6E8A-4147-A177-3AD203B41FA5}">
                      <a16:colId xmlns:a16="http://schemas.microsoft.com/office/drawing/2014/main" val="2871121508"/>
                    </a:ext>
                  </a:extLst>
                </a:gridCol>
                <a:gridCol w="1865299">
                  <a:extLst>
                    <a:ext uri="{9D8B030D-6E8A-4147-A177-3AD203B41FA5}">
                      <a16:colId xmlns:a16="http://schemas.microsoft.com/office/drawing/2014/main" val="3667644465"/>
                    </a:ext>
                  </a:extLst>
                </a:gridCol>
              </a:tblGrid>
              <a:tr h="370840">
                <a:tc>
                  <a:txBody>
                    <a:bodyPr/>
                    <a:lstStyle/>
                    <a:p>
                      <a:endParaRPr lang="nl-BE" sz="2000"/>
                    </a:p>
                  </a:txBody>
                  <a:tcPr>
                    <a:solidFill>
                      <a:srgbClr val="009FDF"/>
                    </a:solidFill>
                  </a:tcPr>
                </a:tc>
                <a:tc>
                  <a:txBody>
                    <a:bodyPr/>
                    <a:lstStyle/>
                    <a:p>
                      <a:r>
                        <a:rPr lang="nl-BE" sz="2000"/>
                        <a:t>Lijst 1</a:t>
                      </a:r>
                    </a:p>
                  </a:txBody>
                  <a:tcPr>
                    <a:solidFill>
                      <a:srgbClr val="009FDF"/>
                    </a:solidFill>
                  </a:tcPr>
                </a:tc>
                <a:tc>
                  <a:txBody>
                    <a:bodyPr/>
                    <a:lstStyle/>
                    <a:p>
                      <a:r>
                        <a:rPr lang="nl-BE" sz="2000"/>
                        <a:t>Lijst 2</a:t>
                      </a:r>
                    </a:p>
                  </a:txBody>
                  <a:tcPr>
                    <a:solidFill>
                      <a:srgbClr val="009FDF"/>
                    </a:solidFill>
                  </a:tcPr>
                </a:tc>
                <a:extLst>
                  <a:ext uri="{0D108BD9-81ED-4DB2-BD59-A6C34878D82A}">
                    <a16:rowId xmlns:a16="http://schemas.microsoft.com/office/drawing/2014/main" val="1360478511"/>
                  </a:ext>
                </a:extLst>
              </a:tr>
              <a:tr h="370840">
                <a:tc>
                  <a:txBody>
                    <a:bodyPr/>
                    <a:lstStyle/>
                    <a:p>
                      <a:r>
                        <a:rPr lang="nl-BE" sz="2000">
                          <a:solidFill>
                            <a:srgbClr val="003478"/>
                          </a:solidFill>
                        </a:rPr>
                        <a:t>Aantal mandaten</a:t>
                      </a:r>
                    </a:p>
                  </a:txBody>
                  <a:tcPr/>
                </a:tc>
                <a:tc>
                  <a:txBody>
                    <a:bodyPr/>
                    <a:lstStyle/>
                    <a:p>
                      <a:r>
                        <a:rPr lang="nl-BE" sz="2000">
                          <a:solidFill>
                            <a:srgbClr val="003478"/>
                          </a:solidFill>
                        </a:rPr>
                        <a:t>2</a:t>
                      </a:r>
                    </a:p>
                  </a:txBody>
                  <a:tcPr/>
                </a:tc>
                <a:tc>
                  <a:txBody>
                    <a:bodyPr/>
                    <a:lstStyle/>
                    <a:p>
                      <a:r>
                        <a:rPr lang="nl-BE" sz="2000">
                          <a:solidFill>
                            <a:srgbClr val="003478"/>
                          </a:solidFill>
                        </a:rPr>
                        <a:t>2</a:t>
                      </a:r>
                    </a:p>
                  </a:txBody>
                  <a:tcPr/>
                </a:tc>
                <a:extLst>
                  <a:ext uri="{0D108BD9-81ED-4DB2-BD59-A6C34878D82A}">
                    <a16:rowId xmlns:a16="http://schemas.microsoft.com/office/drawing/2014/main" val="1380250726"/>
                  </a:ext>
                </a:extLst>
              </a:tr>
              <a:tr h="370840">
                <a:tc>
                  <a:txBody>
                    <a:bodyPr/>
                    <a:lstStyle/>
                    <a:p>
                      <a:r>
                        <a:rPr lang="nl-BE" sz="2000">
                          <a:solidFill>
                            <a:srgbClr val="003478"/>
                          </a:solidFill>
                        </a:rPr>
                        <a:t>Aantal vol. lijststembiljetten</a:t>
                      </a:r>
                    </a:p>
                  </a:txBody>
                  <a:tcPr/>
                </a:tc>
                <a:tc>
                  <a:txBody>
                    <a:bodyPr/>
                    <a:lstStyle/>
                    <a:p>
                      <a:r>
                        <a:rPr lang="nl-BE" sz="2000">
                          <a:solidFill>
                            <a:srgbClr val="003478"/>
                          </a:solidFill>
                        </a:rPr>
                        <a:t>1</a:t>
                      </a:r>
                    </a:p>
                  </a:txBody>
                  <a:tcPr/>
                </a:tc>
                <a:tc>
                  <a:txBody>
                    <a:bodyPr/>
                    <a:lstStyle/>
                    <a:p>
                      <a:r>
                        <a:rPr lang="nl-BE" sz="2000">
                          <a:solidFill>
                            <a:srgbClr val="003478"/>
                          </a:solidFill>
                        </a:rPr>
                        <a:t>6</a:t>
                      </a:r>
                    </a:p>
                  </a:txBody>
                  <a:tcPr/>
                </a:tc>
                <a:extLst>
                  <a:ext uri="{0D108BD9-81ED-4DB2-BD59-A6C34878D82A}">
                    <a16:rowId xmlns:a16="http://schemas.microsoft.com/office/drawing/2014/main" val="3285201485"/>
                  </a:ext>
                </a:extLst>
              </a:tr>
              <a:tr h="370840">
                <a:tc>
                  <a:txBody>
                    <a:bodyPr/>
                    <a:lstStyle/>
                    <a:p>
                      <a:r>
                        <a:rPr lang="nl-BE" sz="2000">
                          <a:solidFill>
                            <a:srgbClr val="003478"/>
                          </a:solidFill>
                        </a:rPr>
                        <a:t>Pot</a:t>
                      </a:r>
                    </a:p>
                  </a:txBody>
                  <a:tcPr>
                    <a:solidFill>
                      <a:srgbClr val="009FDF"/>
                    </a:solidFill>
                  </a:tcPr>
                </a:tc>
                <a:tc>
                  <a:txBody>
                    <a:bodyPr/>
                    <a:lstStyle/>
                    <a:p>
                      <a:endParaRPr lang="nl-BE" sz="2000">
                        <a:solidFill>
                          <a:srgbClr val="003478"/>
                        </a:solidFill>
                      </a:endParaRPr>
                    </a:p>
                  </a:txBody>
                  <a:tcPr>
                    <a:solidFill>
                      <a:srgbClr val="009FDF"/>
                    </a:solidFill>
                  </a:tcPr>
                </a:tc>
                <a:tc>
                  <a:txBody>
                    <a:bodyPr/>
                    <a:lstStyle/>
                    <a:p>
                      <a:endParaRPr lang="nl-BE" sz="2000">
                        <a:solidFill>
                          <a:srgbClr val="003478"/>
                        </a:solidFill>
                      </a:endParaRPr>
                    </a:p>
                  </a:txBody>
                  <a:tcPr>
                    <a:solidFill>
                      <a:srgbClr val="009FDF"/>
                    </a:solidFill>
                  </a:tcPr>
                </a:tc>
                <a:extLst>
                  <a:ext uri="{0D108BD9-81ED-4DB2-BD59-A6C34878D82A}">
                    <a16:rowId xmlns:a16="http://schemas.microsoft.com/office/drawing/2014/main" val="1156389598"/>
                  </a:ext>
                </a:extLst>
              </a:tr>
            </a:tbl>
          </a:graphicData>
        </a:graphic>
      </p:graphicFrame>
      <p:pic>
        <p:nvPicPr>
          <p:cNvPr id="8" name="Afbeelding 7" descr="Afbeelding met clipart&#10;&#10;Automatisch gegenereerde beschrijving">
            <a:extLst>
              <a:ext uri="{FF2B5EF4-FFF2-40B4-BE49-F238E27FC236}">
                <a16:creationId xmlns:a16="http://schemas.microsoft.com/office/drawing/2014/main" id="{1CF0481E-86D8-1B66-15C3-E9787EF897E4}"/>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1417269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Toewijzing mandaten bij gelijk kiescijfer</a:t>
            </a:r>
            <a:endParaRPr lang="nl-BE"/>
          </a:p>
        </p:txBody>
      </p:sp>
      <p:sp>
        <p:nvSpPr>
          <p:cNvPr id="3" name="Tijdelijke aanduiding voor tekst 2"/>
          <p:cNvSpPr>
            <a:spLocks noGrp="1"/>
          </p:cNvSpPr>
          <p:nvPr>
            <p:ph type="body" sz="quarter" idx="15"/>
          </p:nvPr>
        </p:nvSpPr>
        <p:spPr/>
        <p:txBody>
          <a:bodyPr>
            <a:normAutofit/>
          </a:bodyPr>
          <a:lstStyle/>
          <a:p>
            <a:pPr>
              <a:buNone/>
            </a:pPr>
            <a:r>
              <a:rPr lang="nl-BE" altLang="nl-BE" sz="2200" u="sng">
                <a:latin typeface="Calibri" panose="020F0502020204030204" pitchFamily="34" charset="0"/>
              </a:rPr>
              <a:t>Berekening pot</a:t>
            </a:r>
            <a:endParaRPr lang="nl-NL" altLang="nl-BE" sz="2200" u="sng">
              <a:latin typeface="Calibri" panose="020F0502020204030204" pitchFamily="34" charset="0"/>
            </a:endParaRPr>
          </a:p>
          <a:p>
            <a:pPr marL="0" indent="0">
              <a:buNone/>
            </a:pPr>
            <a:endParaRPr lang="nl-BE" sz="2200"/>
          </a:p>
        </p:txBody>
      </p:sp>
      <p:pic>
        <p:nvPicPr>
          <p:cNvPr id="6" name="Graphic 5" descr="Dubbeltikken met effen opvulling">
            <a:extLst>
              <a:ext uri="{FF2B5EF4-FFF2-40B4-BE49-F238E27FC236}">
                <a16:creationId xmlns:a16="http://schemas.microsoft.com/office/drawing/2014/main" id="{E939EBF8-C806-AA16-F5B1-B72F4B2AF9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7036"/>
            <a:ext cx="457200" cy="457200"/>
          </a:xfrm>
          <a:prstGeom prst="rect">
            <a:avLst/>
          </a:prstGeom>
        </p:spPr>
      </p:pic>
      <p:graphicFrame>
        <p:nvGraphicFramePr>
          <p:cNvPr id="7" name="Tabel 7">
            <a:extLst>
              <a:ext uri="{FF2B5EF4-FFF2-40B4-BE49-F238E27FC236}">
                <a16:creationId xmlns:a16="http://schemas.microsoft.com/office/drawing/2014/main" id="{9344957E-964A-C987-EC26-A8B45767C6DA}"/>
              </a:ext>
            </a:extLst>
          </p:cNvPr>
          <p:cNvGraphicFramePr>
            <a:graphicFrameLocks noGrp="1"/>
          </p:cNvGraphicFramePr>
          <p:nvPr>
            <p:extLst>
              <p:ext uri="{D42A27DB-BD31-4B8C-83A1-F6EECF244321}">
                <p14:modId xmlns:p14="http://schemas.microsoft.com/office/powerpoint/2010/main" val="3768295744"/>
              </p:ext>
            </p:extLst>
          </p:nvPr>
        </p:nvGraphicFramePr>
        <p:xfrm>
          <a:off x="672036" y="1419622"/>
          <a:ext cx="7560840" cy="1584960"/>
        </p:xfrm>
        <a:graphic>
          <a:graphicData uri="http://schemas.openxmlformats.org/drawingml/2006/table">
            <a:tbl>
              <a:tblPr firstRow="1" bandRow="1">
                <a:tableStyleId>{72833802-FEF1-4C79-8D5D-14CF1EAF98D9}</a:tableStyleId>
              </a:tblPr>
              <a:tblGrid>
                <a:gridCol w="4080723">
                  <a:extLst>
                    <a:ext uri="{9D8B030D-6E8A-4147-A177-3AD203B41FA5}">
                      <a16:colId xmlns:a16="http://schemas.microsoft.com/office/drawing/2014/main" val="2776288197"/>
                    </a:ext>
                  </a:extLst>
                </a:gridCol>
                <a:gridCol w="1614818">
                  <a:extLst>
                    <a:ext uri="{9D8B030D-6E8A-4147-A177-3AD203B41FA5}">
                      <a16:colId xmlns:a16="http://schemas.microsoft.com/office/drawing/2014/main" val="2871121508"/>
                    </a:ext>
                  </a:extLst>
                </a:gridCol>
                <a:gridCol w="1865299">
                  <a:extLst>
                    <a:ext uri="{9D8B030D-6E8A-4147-A177-3AD203B41FA5}">
                      <a16:colId xmlns:a16="http://schemas.microsoft.com/office/drawing/2014/main" val="3667644465"/>
                    </a:ext>
                  </a:extLst>
                </a:gridCol>
              </a:tblGrid>
              <a:tr h="370840">
                <a:tc>
                  <a:txBody>
                    <a:bodyPr/>
                    <a:lstStyle/>
                    <a:p>
                      <a:endParaRPr lang="nl-BE" sz="2000"/>
                    </a:p>
                  </a:txBody>
                  <a:tcPr>
                    <a:solidFill>
                      <a:srgbClr val="009FDF"/>
                    </a:solidFill>
                  </a:tcPr>
                </a:tc>
                <a:tc>
                  <a:txBody>
                    <a:bodyPr/>
                    <a:lstStyle/>
                    <a:p>
                      <a:r>
                        <a:rPr lang="nl-BE" sz="2000"/>
                        <a:t>Lijst 1</a:t>
                      </a:r>
                    </a:p>
                  </a:txBody>
                  <a:tcPr>
                    <a:solidFill>
                      <a:srgbClr val="009FDF"/>
                    </a:solidFill>
                  </a:tcPr>
                </a:tc>
                <a:tc>
                  <a:txBody>
                    <a:bodyPr/>
                    <a:lstStyle/>
                    <a:p>
                      <a:r>
                        <a:rPr lang="nl-BE" sz="2000"/>
                        <a:t>Lijst 2</a:t>
                      </a:r>
                    </a:p>
                  </a:txBody>
                  <a:tcPr>
                    <a:solidFill>
                      <a:srgbClr val="009FDF"/>
                    </a:solidFill>
                  </a:tcPr>
                </a:tc>
                <a:extLst>
                  <a:ext uri="{0D108BD9-81ED-4DB2-BD59-A6C34878D82A}">
                    <a16:rowId xmlns:a16="http://schemas.microsoft.com/office/drawing/2014/main" val="1360478511"/>
                  </a:ext>
                </a:extLst>
              </a:tr>
              <a:tr h="370840">
                <a:tc>
                  <a:txBody>
                    <a:bodyPr/>
                    <a:lstStyle/>
                    <a:p>
                      <a:r>
                        <a:rPr lang="nl-BE" sz="2000">
                          <a:solidFill>
                            <a:srgbClr val="003478"/>
                          </a:solidFill>
                        </a:rPr>
                        <a:t>Aantal mandaten</a:t>
                      </a:r>
                    </a:p>
                  </a:txBody>
                  <a:tcPr/>
                </a:tc>
                <a:tc>
                  <a:txBody>
                    <a:bodyPr/>
                    <a:lstStyle/>
                    <a:p>
                      <a:r>
                        <a:rPr lang="nl-BE" sz="2000">
                          <a:solidFill>
                            <a:srgbClr val="003478"/>
                          </a:solidFill>
                        </a:rPr>
                        <a:t>2</a:t>
                      </a:r>
                    </a:p>
                  </a:txBody>
                  <a:tcPr/>
                </a:tc>
                <a:tc>
                  <a:txBody>
                    <a:bodyPr/>
                    <a:lstStyle/>
                    <a:p>
                      <a:r>
                        <a:rPr lang="nl-BE" sz="2000">
                          <a:solidFill>
                            <a:srgbClr val="003478"/>
                          </a:solidFill>
                        </a:rPr>
                        <a:t>2</a:t>
                      </a:r>
                    </a:p>
                  </a:txBody>
                  <a:tcPr/>
                </a:tc>
                <a:extLst>
                  <a:ext uri="{0D108BD9-81ED-4DB2-BD59-A6C34878D82A}">
                    <a16:rowId xmlns:a16="http://schemas.microsoft.com/office/drawing/2014/main" val="1380250726"/>
                  </a:ext>
                </a:extLst>
              </a:tr>
              <a:tr h="370840">
                <a:tc>
                  <a:txBody>
                    <a:bodyPr/>
                    <a:lstStyle/>
                    <a:p>
                      <a:r>
                        <a:rPr lang="nl-BE" sz="2000">
                          <a:solidFill>
                            <a:srgbClr val="003478"/>
                          </a:solidFill>
                        </a:rPr>
                        <a:t>Aantal vol. lijststembiljetten</a:t>
                      </a:r>
                    </a:p>
                  </a:txBody>
                  <a:tcPr/>
                </a:tc>
                <a:tc>
                  <a:txBody>
                    <a:bodyPr/>
                    <a:lstStyle/>
                    <a:p>
                      <a:r>
                        <a:rPr lang="nl-BE" sz="2000">
                          <a:solidFill>
                            <a:srgbClr val="003478"/>
                          </a:solidFill>
                        </a:rPr>
                        <a:t>1</a:t>
                      </a:r>
                    </a:p>
                  </a:txBody>
                  <a:tcPr/>
                </a:tc>
                <a:tc>
                  <a:txBody>
                    <a:bodyPr/>
                    <a:lstStyle/>
                    <a:p>
                      <a:r>
                        <a:rPr lang="nl-BE" sz="2000">
                          <a:solidFill>
                            <a:srgbClr val="003478"/>
                          </a:solidFill>
                        </a:rPr>
                        <a:t>6</a:t>
                      </a:r>
                    </a:p>
                  </a:txBody>
                  <a:tcPr/>
                </a:tc>
                <a:extLst>
                  <a:ext uri="{0D108BD9-81ED-4DB2-BD59-A6C34878D82A}">
                    <a16:rowId xmlns:a16="http://schemas.microsoft.com/office/drawing/2014/main" val="3285201485"/>
                  </a:ext>
                </a:extLst>
              </a:tr>
              <a:tr h="370840">
                <a:tc>
                  <a:txBody>
                    <a:bodyPr/>
                    <a:lstStyle/>
                    <a:p>
                      <a:r>
                        <a:rPr lang="nl-BE" sz="2000">
                          <a:solidFill>
                            <a:srgbClr val="003478"/>
                          </a:solidFill>
                        </a:rPr>
                        <a:t>Pot</a:t>
                      </a:r>
                    </a:p>
                  </a:txBody>
                  <a:tcPr>
                    <a:solidFill>
                      <a:srgbClr val="009FDF"/>
                    </a:solidFill>
                  </a:tcPr>
                </a:tc>
                <a:tc>
                  <a:txBody>
                    <a:bodyPr/>
                    <a:lstStyle/>
                    <a:p>
                      <a:r>
                        <a:rPr lang="nl-BE" sz="2000">
                          <a:solidFill>
                            <a:srgbClr val="003478"/>
                          </a:solidFill>
                        </a:rPr>
                        <a:t>2</a:t>
                      </a:r>
                    </a:p>
                  </a:txBody>
                  <a:tcPr>
                    <a:solidFill>
                      <a:srgbClr val="009FDF"/>
                    </a:solidFill>
                  </a:tcPr>
                </a:tc>
                <a:tc>
                  <a:txBody>
                    <a:bodyPr/>
                    <a:lstStyle/>
                    <a:p>
                      <a:r>
                        <a:rPr lang="nl-BE" sz="2000">
                          <a:solidFill>
                            <a:srgbClr val="003478"/>
                          </a:solidFill>
                        </a:rPr>
                        <a:t>12</a:t>
                      </a:r>
                    </a:p>
                  </a:txBody>
                  <a:tcPr>
                    <a:solidFill>
                      <a:srgbClr val="009FDF"/>
                    </a:solidFill>
                  </a:tcPr>
                </a:tc>
                <a:extLst>
                  <a:ext uri="{0D108BD9-81ED-4DB2-BD59-A6C34878D82A}">
                    <a16:rowId xmlns:a16="http://schemas.microsoft.com/office/drawing/2014/main" val="1156389598"/>
                  </a:ext>
                </a:extLst>
              </a:tr>
            </a:tbl>
          </a:graphicData>
        </a:graphic>
      </p:graphicFrame>
      <p:pic>
        <p:nvPicPr>
          <p:cNvPr id="8" name="Afbeelding 7" descr="Afbeelding met clipart&#10;&#10;Automatisch gegenereerde beschrijving">
            <a:extLst>
              <a:ext uri="{FF2B5EF4-FFF2-40B4-BE49-F238E27FC236}">
                <a16:creationId xmlns:a16="http://schemas.microsoft.com/office/drawing/2014/main" id="{FFA03E6B-3CEA-AB0B-27BD-D8A884387E5C}"/>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2289194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Aanwijzing verkozenen lijst 1</a:t>
            </a:r>
            <a:endParaRPr lang="nl-BE"/>
          </a:p>
        </p:txBody>
      </p:sp>
      <p:sp>
        <p:nvSpPr>
          <p:cNvPr id="3" name="Tijdelijke aanduiding voor tekst 2"/>
          <p:cNvSpPr>
            <a:spLocks noGrp="1"/>
          </p:cNvSpPr>
          <p:nvPr>
            <p:ph type="body" sz="quarter" idx="15"/>
          </p:nvPr>
        </p:nvSpPr>
        <p:spPr/>
        <p:txBody>
          <a:bodyPr>
            <a:normAutofit/>
          </a:bodyPr>
          <a:lstStyle/>
          <a:p>
            <a:pPr>
              <a:lnSpc>
                <a:spcPct val="80000"/>
              </a:lnSpc>
              <a:buNone/>
            </a:pPr>
            <a:endParaRPr lang="nl-BE" altLang="nl-BE" sz="2100" u="sng">
              <a:latin typeface="+mj-lt"/>
              <a:cs typeface="Arial" panose="020B0604020202020204" pitchFamily="34" charset="0"/>
            </a:endParaRPr>
          </a:p>
          <a:p>
            <a:pPr>
              <a:lnSpc>
                <a:spcPct val="80000"/>
              </a:lnSpc>
              <a:buNone/>
            </a:pPr>
            <a:r>
              <a:rPr lang="nl-BE" altLang="nl-BE">
                <a:latin typeface="Calibri" panose="020F0502020204030204" pitchFamily="34" charset="0"/>
                <a:cs typeface="Arial" panose="020B0604020202020204" pitchFamily="34" charset="0"/>
              </a:rPr>
              <a:t>	</a:t>
            </a:r>
          </a:p>
          <a:p>
            <a:pPr>
              <a:lnSpc>
                <a:spcPct val="80000"/>
              </a:lnSpc>
              <a:buClr>
                <a:schemeClr val="bg1"/>
              </a:buClr>
              <a:buNone/>
            </a:pPr>
            <a:r>
              <a:rPr lang="nl-BE" altLang="nl-BE">
                <a:latin typeface="Calibri" panose="020F0502020204030204" pitchFamily="34" charset="0"/>
                <a:cs typeface="Arial" panose="020B0604020202020204" pitchFamily="34" charset="0"/>
              </a:rPr>
              <a:t>	           </a:t>
            </a:r>
          </a:p>
          <a:p>
            <a:pPr>
              <a:lnSpc>
                <a:spcPct val="80000"/>
              </a:lnSpc>
              <a:buNone/>
            </a:pPr>
            <a:endParaRPr lang="nl-NL" altLang="nl-BE" sz="3600">
              <a:latin typeface="Calibri" panose="020F0502020204030204" pitchFamily="34" charset="0"/>
            </a:endParaRPr>
          </a:p>
          <a:p>
            <a:pPr marL="0" indent="0">
              <a:buNone/>
            </a:pPr>
            <a:endParaRPr lang="nl-BE"/>
          </a:p>
        </p:txBody>
      </p:sp>
      <p:pic>
        <p:nvPicPr>
          <p:cNvPr id="6" name="Graphic 5" descr="Dubbeltikken met effen opvulling">
            <a:extLst>
              <a:ext uri="{FF2B5EF4-FFF2-40B4-BE49-F238E27FC236}">
                <a16:creationId xmlns:a16="http://schemas.microsoft.com/office/drawing/2014/main" id="{B81FD077-949F-4F91-9BA4-34A9CBE1A1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7036"/>
            <a:ext cx="457200" cy="457200"/>
          </a:xfrm>
          <a:prstGeom prst="rect">
            <a:avLst/>
          </a:prstGeom>
        </p:spPr>
      </p:pic>
      <p:graphicFrame>
        <p:nvGraphicFramePr>
          <p:cNvPr id="7" name="Tabel 7">
            <a:extLst>
              <a:ext uri="{FF2B5EF4-FFF2-40B4-BE49-F238E27FC236}">
                <a16:creationId xmlns:a16="http://schemas.microsoft.com/office/drawing/2014/main" id="{BC8BB940-5FE7-DF01-A7E0-F2D25C4B6197}"/>
              </a:ext>
            </a:extLst>
          </p:cNvPr>
          <p:cNvGraphicFramePr>
            <a:graphicFrameLocks noGrp="1"/>
          </p:cNvGraphicFramePr>
          <p:nvPr>
            <p:extLst>
              <p:ext uri="{D42A27DB-BD31-4B8C-83A1-F6EECF244321}">
                <p14:modId xmlns:p14="http://schemas.microsoft.com/office/powerpoint/2010/main" val="3878636370"/>
              </p:ext>
            </p:extLst>
          </p:nvPr>
        </p:nvGraphicFramePr>
        <p:xfrm>
          <a:off x="683568" y="1131590"/>
          <a:ext cx="7192600" cy="2194560"/>
        </p:xfrm>
        <a:graphic>
          <a:graphicData uri="http://schemas.openxmlformats.org/drawingml/2006/table">
            <a:tbl>
              <a:tblPr firstRow="1" bandRow="1">
                <a:tableStyleId>{72833802-FEF1-4C79-8D5D-14CF1EAF98D9}</a:tableStyleId>
              </a:tblPr>
              <a:tblGrid>
                <a:gridCol w="1798150">
                  <a:extLst>
                    <a:ext uri="{9D8B030D-6E8A-4147-A177-3AD203B41FA5}">
                      <a16:colId xmlns:a16="http://schemas.microsoft.com/office/drawing/2014/main" val="2776288197"/>
                    </a:ext>
                  </a:extLst>
                </a:gridCol>
                <a:gridCol w="1798150">
                  <a:extLst>
                    <a:ext uri="{9D8B030D-6E8A-4147-A177-3AD203B41FA5}">
                      <a16:colId xmlns:a16="http://schemas.microsoft.com/office/drawing/2014/main" val="2871121508"/>
                    </a:ext>
                  </a:extLst>
                </a:gridCol>
                <a:gridCol w="1798150">
                  <a:extLst>
                    <a:ext uri="{9D8B030D-6E8A-4147-A177-3AD203B41FA5}">
                      <a16:colId xmlns:a16="http://schemas.microsoft.com/office/drawing/2014/main" val="3667644465"/>
                    </a:ext>
                  </a:extLst>
                </a:gridCol>
                <a:gridCol w="1798150">
                  <a:extLst>
                    <a:ext uri="{9D8B030D-6E8A-4147-A177-3AD203B41FA5}">
                      <a16:colId xmlns:a16="http://schemas.microsoft.com/office/drawing/2014/main" val="680533470"/>
                    </a:ext>
                  </a:extLst>
                </a:gridCol>
              </a:tblGrid>
              <a:tr h="302693">
                <a:tc>
                  <a:txBody>
                    <a:bodyPr/>
                    <a:lstStyle/>
                    <a:p>
                      <a:r>
                        <a:rPr lang="nl-BE" sz="1800"/>
                        <a:t>Kandidaten</a:t>
                      </a:r>
                    </a:p>
                  </a:txBody>
                  <a:tcPr>
                    <a:solidFill>
                      <a:srgbClr val="009FDF"/>
                    </a:solidFill>
                  </a:tcPr>
                </a:tc>
                <a:tc>
                  <a:txBody>
                    <a:bodyPr/>
                    <a:lstStyle/>
                    <a:p>
                      <a:r>
                        <a:rPr lang="nl-BE" sz="1800"/>
                        <a:t>Naamstemmen</a:t>
                      </a:r>
                    </a:p>
                  </a:txBody>
                  <a:tcPr>
                    <a:solidFill>
                      <a:srgbClr val="009FDF"/>
                    </a:solidFill>
                  </a:tcPr>
                </a:tc>
                <a:tc>
                  <a:txBody>
                    <a:bodyPr/>
                    <a:lstStyle/>
                    <a:p>
                      <a:r>
                        <a:rPr lang="nl-BE" sz="1800"/>
                        <a:t>Pot</a:t>
                      </a:r>
                    </a:p>
                  </a:txBody>
                  <a:tcPr>
                    <a:solidFill>
                      <a:srgbClr val="009FDF"/>
                    </a:solidFill>
                  </a:tcPr>
                </a:tc>
                <a:tc>
                  <a:txBody>
                    <a:bodyPr/>
                    <a:lstStyle/>
                    <a:p>
                      <a:r>
                        <a:rPr lang="nl-BE" sz="1800"/>
                        <a:t>Totaal</a:t>
                      </a:r>
                    </a:p>
                  </a:txBody>
                  <a:tcPr>
                    <a:solidFill>
                      <a:srgbClr val="009FDF"/>
                    </a:solidFill>
                  </a:tcPr>
                </a:tc>
                <a:extLst>
                  <a:ext uri="{0D108BD9-81ED-4DB2-BD59-A6C34878D82A}">
                    <a16:rowId xmlns:a16="http://schemas.microsoft.com/office/drawing/2014/main" val="1360478511"/>
                  </a:ext>
                </a:extLst>
              </a:tr>
              <a:tr h="250531">
                <a:tc>
                  <a:txBody>
                    <a:bodyPr/>
                    <a:lstStyle/>
                    <a:p>
                      <a:r>
                        <a:rPr lang="nl-BE" sz="1800">
                          <a:solidFill>
                            <a:srgbClr val="003478"/>
                          </a:solidFill>
                        </a:rPr>
                        <a:t>De Dier</a:t>
                      </a:r>
                    </a:p>
                  </a:txBody>
                  <a:tcPr/>
                </a:tc>
                <a:tc>
                  <a:txBody>
                    <a:bodyPr/>
                    <a:lstStyle/>
                    <a:p>
                      <a:r>
                        <a:rPr lang="nl-BE" sz="1800">
                          <a:solidFill>
                            <a:srgbClr val="003478"/>
                          </a:solidFill>
                        </a:rPr>
                        <a:t>5</a:t>
                      </a:r>
                    </a:p>
                  </a:txBody>
                  <a:tcPr/>
                </a:tc>
                <a:tc>
                  <a:txBody>
                    <a:bodyPr/>
                    <a:lstStyle/>
                    <a:p>
                      <a:endParaRPr lang="nl-BE" sz="1800">
                        <a:solidFill>
                          <a:srgbClr val="003478"/>
                        </a:solidFill>
                      </a:endParaRPr>
                    </a:p>
                  </a:txBody>
                  <a:tcPr/>
                </a:tc>
                <a:tc>
                  <a:txBody>
                    <a:bodyPr/>
                    <a:lstStyle/>
                    <a:p>
                      <a:endParaRPr lang="nl-BE" sz="1800">
                        <a:solidFill>
                          <a:srgbClr val="003478"/>
                        </a:solidFill>
                      </a:endParaRPr>
                    </a:p>
                  </a:txBody>
                  <a:tcPr/>
                </a:tc>
                <a:extLst>
                  <a:ext uri="{0D108BD9-81ED-4DB2-BD59-A6C34878D82A}">
                    <a16:rowId xmlns:a16="http://schemas.microsoft.com/office/drawing/2014/main" val="1380250726"/>
                  </a:ext>
                </a:extLst>
              </a:tr>
              <a:tr h="250531">
                <a:tc>
                  <a:txBody>
                    <a:bodyPr/>
                    <a:lstStyle/>
                    <a:p>
                      <a:r>
                        <a:rPr lang="nl-BE" sz="1800" err="1">
                          <a:solidFill>
                            <a:srgbClr val="003478"/>
                          </a:solidFill>
                        </a:rPr>
                        <a:t>Boxstael</a:t>
                      </a:r>
                      <a:endParaRPr lang="nl-BE" sz="1800">
                        <a:solidFill>
                          <a:srgbClr val="003478"/>
                        </a:solidFill>
                      </a:endParaRPr>
                    </a:p>
                  </a:txBody>
                  <a:tcPr/>
                </a:tc>
                <a:tc>
                  <a:txBody>
                    <a:bodyPr/>
                    <a:lstStyle/>
                    <a:p>
                      <a:r>
                        <a:rPr lang="nl-BE" sz="1800">
                          <a:solidFill>
                            <a:srgbClr val="003478"/>
                          </a:solidFill>
                        </a:rPr>
                        <a:t>7</a:t>
                      </a:r>
                    </a:p>
                  </a:txBody>
                  <a:tcPr/>
                </a:tc>
                <a:tc>
                  <a:txBody>
                    <a:bodyPr/>
                    <a:lstStyle/>
                    <a:p>
                      <a:endParaRPr lang="nl-BE" sz="1800">
                        <a:solidFill>
                          <a:srgbClr val="003478"/>
                        </a:solidFill>
                      </a:endParaRPr>
                    </a:p>
                  </a:txBody>
                  <a:tcPr/>
                </a:tc>
                <a:tc>
                  <a:txBody>
                    <a:bodyPr/>
                    <a:lstStyle/>
                    <a:p>
                      <a:endParaRPr lang="nl-BE" sz="1800">
                        <a:solidFill>
                          <a:srgbClr val="003478"/>
                        </a:solidFill>
                      </a:endParaRPr>
                    </a:p>
                  </a:txBody>
                  <a:tcPr/>
                </a:tc>
                <a:extLst>
                  <a:ext uri="{0D108BD9-81ED-4DB2-BD59-A6C34878D82A}">
                    <a16:rowId xmlns:a16="http://schemas.microsoft.com/office/drawing/2014/main" val="3285201485"/>
                  </a:ext>
                </a:extLst>
              </a:tr>
              <a:tr h="250531">
                <a:tc>
                  <a:txBody>
                    <a:bodyPr/>
                    <a:lstStyle/>
                    <a:p>
                      <a:r>
                        <a:rPr lang="nl-BE" sz="1800">
                          <a:solidFill>
                            <a:srgbClr val="003478"/>
                          </a:solidFill>
                        </a:rPr>
                        <a:t>Rogiers</a:t>
                      </a:r>
                    </a:p>
                  </a:txBody>
                  <a:tcPr/>
                </a:tc>
                <a:tc>
                  <a:txBody>
                    <a:bodyPr/>
                    <a:lstStyle/>
                    <a:p>
                      <a:r>
                        <a:rPr lang="nl-BE" sz="1800">
                          <a:solidFill>
                            <a:srgbClr val="003478"/>
                          </a:solidFill>
                        </a:rPr>
                        <a:t>3</a:t>
                      </a:r>
                    </a:p>
                  </a:txBody>
                  <a:tcPr/>
                </a:tc>
                <a:tc>
                  <a:txBody>
                    <a:bodyPr/>
                    <a:lstStyle/>
                    <a:p>
                      <a:endParaRPr lang="nl-BE" sz="1800">
                        <a:solidFill>
                          <a:srgbClr val="003478"/>
                        </a:solidFill>
                      </a:endParaRPr>
                    </a:p>
                  </a:txBody>
                  <a:tcPr/>
                </a:tc>
                <a:tc>
                  <a:txBody>
                    <a:bodyPr/>
                    <a:lstStyle/>
                    <a:p>
                      <a:endParaRPr lang="nl-BE" sz="1800">
                        <a:solidFill>
                          <a:srgbClr val="003478"/>
                        </a:solidFill>
                      </a:endParaRPr>
                    </a:p>
                  </a:txBody>
                  <a:tcPr/>
                </a:tc>
                <a:extLst>
                  <a:ext uri="{0D108BD9-81ED-4DB2-BD59-A6C34878D82A}">
                    <a16:rowId xmlns:a16="http://schemas.microsoft.com/office/drawing/2014/main" val="3508899429"/>
                  </a:ext>
                </a:extLst>
              </a:tr>
              <a:tr h="250531">
                <a:tc>
                  <a:txBody>
                    <a:bodyPr/>
                    <a:lstStyle/>
                    <a:p>
                      <a:r>
                        <a:rPr lang="nl-BE" sz="1800" err="1">
                          <a:solidFill>
                            <a:srgbClr val="003478"/>
                          </a:solidFill>
                        </a:rPr>
                        <a:t>Rotiers</a:t>
                      </a:r>
                      <a:endParaRPr lang="nl-BE" sz="1800">
                        <a:solidFill>
                          <a:srgbClr val="003478"/>
                        </a:solidFill>
                      </a:endParaRPr>
                    </a:p>
                  </a:txBody>
                  <a:tcPr/>
                </a:tc>
                <a:tc>
                  <a:txBody>
                    <a:bodyPr/>
                    <a:lstStyle/>
                    <a:p>
                      <a:r>
                        <a:rPr lang="nl-BE" sz="1800">
                          <a:solidFill>
                            <a:srgbClr val="003478"/>
                          </a:solidFill>
                        </a:rPr>
                        <a:t>11</a:t>
                      </a:r>
                    </a:p>
                  </a:txBody>
                  <a:tcPr/>
                </a:tc>
                <a:tc>
                  <a:txBody>
                    <a:bodyPr/>
                    <a:lstStyle/>
                    <a:p>
                      <a:endParaRPr lang="nl-BE" sz="1800">
                        <a:solidFill>
                          <a:srgbClr val="003478"/>
                        </a:solidFill>
                      </a:endParaRPr>
                    </a:p>
                  </a:txBody>
                  <a:tcPr/>
                </a:tc>
                <a:tc>
                  <a:txBody>
                    <a:bodyPr/>
                    <a:lstStyle/>
                    <a:p>
                      <a:endParaRPr lang="nl-BE" sz="1800">
                        <a:solidFill>
                          <a:srgbClr val="003478"/>
                        </a:solidFill>
                      </a:endParaRPr>
                    </a:p>
                  </a:txBody>
                  <a:tcPr/>
                </a:tc>
                <a:extLst>
                  <a:ext uri="{0D108BD9-81ED-4DB2-BD59-A6C34878D82A}">
                    <a16:rowId xmlns:a16="http://schemas.microsoft.com/office/drawing/2014/main" val="758196162"/>
                  </a:ext>
                </a:extLst>
              </a:tr>
              <a:tr h="250531">
                <a:tc>
                  <a:txBody>
                    <a:bodyPr/>
                    <a:lstStyle/>
                    <a:p>
                      <a:r>
                        <a:rPr lang="nl-BE" sz="1800">
                          <a:solidFill>
                            <a:srgbClr val="003478"/>
                          </a:solidFill>
                        </a:rPr>
                        <a:t>Wijnant</a:t>
                      </a:r>
                    </a:p>
                  </a:txBody>
                  <a:tcPr/>
                </a:tc>
                <a:tc>
                  <a:txBody>
                    <a:bodyPr/>
                    <a:lstStyle/>
                    <a:p>
                      <a:r>
                        <a:rPr lang="nl-BE" sz="1800">
                          <a:solidFill>
                            <a:srgbClr val="003478"/>
                          </a:solidFill>
                        </a:rPr>
                        <a:t>8</a:t>
                      </a:r>
                    </a:p>
                  </a:txBody>
                  <a:tcPr/>
                </a:tc>
                <a:tc>
                  <a:txBody>
                    <a:bodyPr/>
                    <a:lstStyle/>
                    <a:p>
                      <a:endParaRPr lang="nl-BE" sz="1800">
                        <a:solidFill>
                          <a:srgbClr val="003478"/>
                        </a:solidFill>
                      </a:endParaRPr>
                    </a:p>
                  </a:txBody>
                  <a:tcPr/>
                </a:tc>
                <a:tc>
                  <a:txBody>
                    <a:bodyPr/>
                    <a:lstStyle/>
                    <a:p>
                      <a:endParaRPr lang="nl-BE" sz="1800">
                        <a:solidFill>
                          <a:srgbClr val="003478"/>
                        </a:solidFill>
                      </a:endParaRPr>
                    </a:p>
                  </a:txBody>
                  <a:tcPr/>
                </a:tc>
                <a:extLst>
                  <a:ext uri="{0D108BD9-81ED-4DB2-BD59-A6C34878D82A}">
                    <a16:rowId xmlns:a16="http://schemas.microsoft.com/office/drawing/2014/main" val="3506499607"/>
                  </a:ext>
                </a:extLst>
              </a:tr>
            </a:tbl>
          </a:graphicData>
        </a:graphic>
      </p:graphicFrame>
      <p:pic>
        <p:nvPicPr>
          <p:cNvPr id="8" name="Afbeelding 7" descr="Afbeelding met clipart&#10;&#10;Automatisch gegenereerde beschrijving">
            <a:extLst>
              <a:ext uri="{FF2B5EF4-FFF2-40B4-BE49-F238E27FC236}">
                <a16:creationId xmlns:a16="http://schemas.microsoft.com/office/drawing/2014/main" id="{4B6C9B37-0C82-259F-2AC9-F3775E211710}"/>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15777881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Aanwijzing verkozenen lijst 1</a:t>
            </a:r>
            <a:endParaRPr lang="nl-BE"/>
          </a:p>
        </p:txBody>
      </p:sp>
      <p:sp>
        <p:nvSpPr>
          <p:cNvPr id="3" name="Tijdelijke aanduiding voor tekst 2"/>
          <p:cNvSpPr>
            <a:spLocks noGrp="1"/>
          </p:cNvSpPr>
          <p:nvPr>
            <p:ph type="body" sz="quarter" idx="15"/>
          </p:nvPr>
        </p:nvSpPr>
        <p:spPr/>
        <p:txBody>
          <a:bodyPr>
            <a:normAutofit/>
          </a:bodyPr>
          <a:lstStyle/>
          <a:p>
            <a:pPr>
              <a:lnSpc>
                <a:spcPct val="80000"/>
              </a:lnSpc>
              <a:buNone/>
            </a:pPr>
            <a:endParaRPr lang="nl-BE" altLang="nl-BE" sz="2100" u="sng">
              <a:latin typeface="+mj-lt"/>
              <a:cs typeface="Arial" panose="020B0604020202020204" pitchFamily="34" charset="0"/>
            </a:endParaRPr>
          </a:p>
          <a:p>
            <a:pPr>
              <a:lnSpc>
                <a:spcPct val="80000"/>
              </a:lnSpc>
              <a:buNone/>
            </a:pPr>
            <a:r>
              <a:rPr lang="nl-BE" altLang="nl-BE">
                <a:latin typeface="Calibri" panose="020F0502020204030204" pitchFamily="34" charset="0"/>
                <a:cs typeface="Arial" panose="020B0604020202020204" pitchFamily="34" charset="0"/>
              </a:rPr>
              <a:t>	</a:t>
            </a:r>
          </a:p>
          <a:p>
            <a:pPr>
              <a:lnSpc>
                <a:spcPct val="80000"/>
              </a:lnSpc>
              <a:buClr>
                <a:schemeClr val="bg1"/>
              </a:buClr>
              <a:buNone/>
            </a:pPr>
            <a:r>
              <a:rPr lang="nl-BE" altLang="nl-BE">
                <a:latin typeface="Calibri" panose="020F0502020204030204" pitchFamily="34" charset="0"/>
                <a:cs typeface="Arial" panose="020B0604020202020204" pitchFamily="34" charset="0"/>
              </a:rPr>
              <a:t>	           </a:t>
            </a:r>
          </a:p>
          <a:p>
            <a:pPr>
              <a:lnSpc>
                <a:spcPct val="80000"/>
              </a:lnSpc>
              <a:buNone/>
            </a:pPr>
            <a:endParaRPr lang="nl-NL" altLang="nl-BE" sz="3600">
              <a:latin typeface="Calibri" panose="020F0502020204030204" pitchFamily="34" charset="0"/>
            </a:endParaRPr>
          </a:p>
          <a:p>
            <a:pPr marL="0" indent="0">
              <a:buNone/>
            </a:pPr>
            <a:endParaRPr lang="nl-BE"/>
          </a:p>
        </p:txBody>
      </p:sp>
      <p:pic>
        <p:nvPicPr>
          <p:cNvPr id="6" name="Graphic 5" descr="Dubbeltikken met effen opvulling">
            <a:extLst>
              <a:ext uri="{FF2B5EF4-FFF2-40B4-BE49-F238E27FC236}">
                <a16:creationId xmlns:a16="http://schemas.microsoft.com/office/drawing/2014/main" id="{B81FD077-949F-4F91-9BA4-34A9CBE1A1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7036"/>
            <a:ext cx="457200" cy="457200"/>
          </a:xfrm>
          <a:prstGeom prst="rect">
            <a:avLst/>
          </a:prstGeom>
        </p:spPr>
      </p:pic>
      <p:graphicFrame>
        <p:nvGraphicFramePr>
          <p:cNvPr id="7" name="Tabel 7">
            <a:extLst>
              <a:ext uri="{FF2B5EF4-FFF2-40B4-BE49-F238E27FC236}">
                <a16:creationId xmlns:a16="http://schemas.microsoft.com/office/drawing/2014/main" id="{BC8BB940-5FE7-DF01-A7E0-F2D25C4B6197}"/>
              </a:ext>
            </a:extLst>
          </p:cNvPr>
          <p:cNvGraphicFramePr>
            <a:graphicFrameLocks noGrp="1"/>
          </p:cNvGraphicFramePr>
          <p:nvPr/>
        </p:nvGraphicFramePr>
        <p:xfrm>
          <a:off x="683568" y="1131590"/>
          <a:ext cx="7192600" cy="2194560"/>
        </p:xfrm>
        <a:graphic>
          <a:graphicData uri="http://schemas.openxmlformats.org/drawingml/2006/table">
            <a:tbl>
              <a:tblPr firstRow="1" bandRow="1">
                <a:tableStyleId>{72833802-FEF1-4C79-8D5D-14CF1EAF98D9}</a:tableStyleId>
              </a:tblPr>
              <a:tblGrid>
                <a:gridCol w="1798150">
                  <a:extLst>
                    <a:ext uri="{9D8B030D-6E8A-4147-A177-3AD203B41FA5}">
                      <a16:colId xmlns:a16="http://schemas.microsoft.com/office/drawing/2014/main" val="2776288197"/>
                    </a:ext>
                  </a:extLst>
                </a:gridCol>
                <a:gridCol w="1798150">
                  <a:extLst>
                    <a:ext uri="{9D8B030D-6E8A-4147-A177-3AD203B41FA5}">
                      <a16:colId xmlns:a16="http://schemas.microsoft.com/office/drawing/2014/main" val="2871121508"/>
                    </a:ext>
                  </a:extLst>
                </a:gridCol>
                <a:gridCol w="1798150">
                  <a:extLst>
                    <a:ext uri="{9D8B030D-6E8A-4147-A177-3AD203B41FA5}">
                      <a16:colId xmlns:a16="http://schemas.microsoft.com/office/drawing/2014/main" val="3667644465"/>
                    </a:ext>
                  </a:extLst>
                </a:gridCol>
                <a:gridCol w="1798150">
                  <a:extLst>
                    <a:ext uri="{9D8B030D-6E8A-4147-A177-3AD203B41FA5}">
                      <a16:colId xmlns:a16="http://schemas.microsoft.com/office/drawing/2014/main" val="680533470"/>
                    </a:ext>
                  </a:extLst>
                </a:gridCol>
              </a:tblGrid>
              <a:tr h="302693">
                <a:tc>
                  <a:txBody>
                    <a:bodyPr/>
                    <a:lstStyle/>
                    <a:p>
                      <a:r>
                        <a:rPr lang="nl-BE" sz="1800"/>
                        <a:t>Kandidaten</a:t>
                      </a:r>
                    </a:p>
                  </a:txBody>
                  <a:tcPr>
                    <a:solidFill>
                      <a:srgbClr val="009FDF"/>
                    </a:solidFill>
                  </a:tcPr>
                </a:tc>
                <a:tc>
                  <a:txBody>
                    <a:bodyPr/>
                    <a:lstStyle/>
                    <a:p>
                      <a:r>
                        <a:rPr lang="nl-BE" sz="1800"/>
                        <a:t>Naamstemmen</a:t>
                      </a:r>
                    </a:p>
                  </a:txBody>
                  <a:tcPr>
                    <a:solidFill>
                      <a:srgbClr val="009FDF"/>
                    </a:solidFill>
                  </a:tcPr>
                </a:tc>
                <a:tc>
                  <a:txBody>
                    <a:bodyPr/>
                    <a:lstStyle/>
                    <a:p>
                      <a:r>
                        <a:rPr lang="nl-BE" sz="1800"/>
                        <a:t>Pot</a:t>
                      </a:r>
                    </a:p>
                  </a:txBody>
                  <a:tcPr>
                    <a:solidFill>
                      <a:srgbClr val="009FDF"/>
                    </a:solidFill>
                  </a:tcPr>
                </a:tc>
                <a:tc>
                  <a:txBody>
                    <a:bodyPr/>
                    <a:lstStyle/>
                    <a:p>
                      <a:r>
                        <a:rPr lang="nl-BE" sz="1800"/>
                        <a:t>Totaal</a:t>
                      </a:r>
                    </a:p>
                  </a:txBody>
                  <a:tcPr>
                    <a:solidFill>
                      <a:srgbClr val="009FDF"/>
                    </a:solidFill>
                  </a:tcPr>
                </a:tc>
                <a:extLst>
                  <a:ext uri="{0D108BD9-81ED-4DB2-BD59-A6C34878D82A}">
                    <a16:rowId xmlns:a16="http://schemas.microsoft.com/office/drawing/2014/main" val="1360478511"/>
                  </a:ext>
                </a:extLst>
              </a:tr>
              <a:tr h="250531">
                <a:tc>
                  <a:txBody>
                    <a:bodyPr/>
                    <a:lstStyle/>
                    <a:p>
                      <a:r>
                        <a:rPr lang="nl-BE" sz="1800">
                          <a:solidFill>
                            <a:srgbClr val="003478"/>
                          </a:solidFill>
                        </a:rPr>
                        <a:t>De Dier</a:t>
                      </a:r>
                    </a:p>
                  </a:txBody>
                  <a:tcPr/>
                </a:tc>
                <a:tc>
                  <a:txBody>
                    <a:bodyPr/>
                    <a:lstStyle/>
                    <a:p>
                      <a:r>
                        <a:rPr lang="nl-BE" sz="1800">
                          <a:solidFill>
                            <a:srgbClr val="003478"/>
                          </a:solidFill>
                        </a:rPr>
                        <a:t>5</a:t>
                      </a:r>
                    </a:p>
                  </a:txBody>
                  <a:tcPr/>
                </a:tc>
                <a:tc>
                  <a:txBody>
                    <a:bodyPr/>
                    <a:lstStyle/>
                    <a:p>
                      <a:r>
                        <a:rPr lang="nl-BE" sz="1800">
                          <a:solidFill>
                            <a:srgbClr val="003478"/>
                          </a:solidFill>
                        </a:rPr>
                        <a:t>+2</a:t>
                      </a:r>
                    </a:p>
                  </a:txBody>
                  <a:tcPr/>
                </a:tc>
                <a:tc>
                  <a:txBody>
                    <a:bodyPr/>
                    <a:lstStyle/>
                    <a:p>
                      <a:r>
                        <a:rPr lang="nl-BE" sz="1800">
                          <a:solidFill>
                            <a:srgbClr val="003478"/>
                          </a:solidFill>
                        </a:rPr>
                        <a:t>7</a:t>
                      </a:r>
                    </a:p>
                  </a:txBody>
                  <a:tcPr/>
                </a:tc>
                <a:extLst>
                  <a:ext uri="{0D108BD9-81ED-4DB2-BD59-A6C34878D82A}">
                    <a16:rowId xmlns:a16="http://schemas.microsoft.com/office/drawing/2014/main" val="1380250726"/>
                  </a:ext>
                </a:extLst>
              </a:tr>
              <a:tr h="250531">
                <a:tc>
                  <a:txBody>
                    <a:bodyPr/>
                    <a:lstStyle/>
                    <a:p>
                      <a:r>
                        <a:rPr lang="nl-BE" sz="1800" err="1">
                          <a:solidFill>
                            <a:srgbClr val="003478"/>
                          </a:solidFill>
                        </a:rPr>
                        <a:t>Boxstael</a:t>
                      </a:r>
                      <a:endParaRPr lang="nl-BE" sz="1800">
                        <a:solidFill>
                          <a:srgbClr val="003478"/>
                        </a:solidFill>
                      </a:endParaRPr>
                    </a:p>
                  </a:txBody>
                  <a:tcPr/>
                </a:tc>
                <a:tc>
                  <a:txBody>
                    <a:bodyPr/>
                    <a:lstStyle/>
                    <a:p>
                      <a:r>
                        <a:rPr lang="nl-BE" sz="1800">
                          <a:solidFill>
                            <a:srgbClr val="003478"/>
                          </a:solidFill>
                        </a:rPr>
                        <a:t>7</a:t>
                      </a:r>
                    </a:p>
                  </a:txBody>
                  <a:tcPr/>
                </a:tc>
                <a:tc>
                  <a:txBody>
                    <a:bodyPr/>
                    <a:lstStyle/>
                    <a:p>
                      <a:endParaRPr lang="nl-BE" sz="1800">
                        <a:solidFill>
                          <a:srgbClr val="003478"/>
                        </a:solidFill>
                      </a:endParaRPr>
                    </a:p>
                  </a:txBody>
                  <a:tcPr/>
                </a:tc>
                <a:tc>
                  <a:txBody>
                    <a:bodyPr/>
                    <a:lstStyle/>
                    <a:p>
                      <a:r>
                        <a:rPr lang="nl-BE" sz="1800">
                          <a:solidFill>
                            <a:srgbClr val="003478"/>
                          </a:solidFill>
                        </a:rPr>
                        <a:t>7</a:t>
                      </a:r>
                    </a:p>
                  </a:txBody>
                  <a:tcPr/>
                </a:tc>
                <a:extLst>
                  <a:ext uri="{0D108BD9-81ED-4DB2-BD59-A6C34878D82A}">
                    <a16:rowId xmlns:a16="http://schemas.microsoft.com/office/drawing/2014/main" val="3285201485"/>
                  </a:ext>
                </a:extLst>
              </a:tr>
              <a:tr h="250531">
                <a:tc>
                  <a:txBody>
                    <a:bodyPr/>
                    <a:lstStyle/>
                    <a:p>
                      <a:r>
                        <a:rPr lang="nl-BE" sz="1800">
                          <a:solidFill>
                            <a:srgbClr val="003478"/>
                          </a:solidFill>
                        </a:rPr>
                        <a:t>Rogiers</a:t>
                      </a:r>
                    </a:p>
                  </a:txBody>
                  <a:tcPr/>
                </a:tc>
                <a:tc>
                  <a:txBody>
                    <a:bodyPr/>
                    <a:lstStyle/>
                    <a:p>
                      <a:r>
                        <a:rPr lang="nl-BE" sz="1800">
                          <a:solidFill>
                            <a:srgbClr val="003478"/>
                          </a:solidFill>
                        </a:rPr>
                        <a:t>3</a:t>
                      </a:r>
                    </a:p>
                  </a:txBody>
                  <a:tcPr/>
                </a:tc>
                <a:tc>
                  <a:txBody>
                    <a:bodyPr/>
                    <a:lstStyle/>
                    <a:p>
                      <a:endParaRPr lang="nl-BE" sz="1800">
                        <a:solidFill>
                          <a:srgbClr val="003478"/>
                        </a:solidFill>
                      </a:endParaRPr>
                    </a:p>
                  </a:txBody>
                  <a:tcPr/>
                </a:tc>
                <a:tc>
                  <a:txBody>
                    <a:bodyPr/>
                    <a:lstStyle/>
                    <a:p>
                      <a:r>
                        <a:rPr lang="nl-BE" sz="1800">
                          <a:solidFill>
                            <a:srgbClr val="003478"/>
                          </a:solidFill>
                        </a:rPr>
                        <a:t>3</a:t>
                      </a:r>
                    </a:p>
                  </a:txBody>
                  <a:tcPr/>
                </a:tc>
                <a:extLst>
                  <a:ext uri="{0D108BD9-81ED-4DB2-BD59-A6C34878D82A}">
                    <a16:rowId xmlns:a16="http://schemas.microsoft.com/office/drawing/2014/main" val="3508899429"/>
                  </a:ext>
                </a:extLst>
              </a:tr>
              <a:tr h="250531">
                <a:tc>
                  <a:txBody>
                    <a:bodyPr/>
                    <a:lstStyle/>
                    <a:p>
                      <a:r>
                        <a:rPr lang="nl-BE" sz="1800" err="1">
                          <a:solidFill>
                            <a:srgbClr val="003478"/>
                          </a:solidFill>
                        </a:rPr>
                        <a:t>Rotiers</a:t>
                      </a:r>
                      <a:endParaRPr lang="nl-BE" sz="1800">
                        <a:solidFill>
                          <a:srgbClr val="003478"/>
                        </a:solidFill>
                      </a:endParaRPr>
                    </a:p>
                  </a:txBody>
                  <a:tcPr/>
                </a:tc>
                <a:tc>
                  <a:txBody>
                    <a:bodyPr/>
                    <a:lstStyle/>
                    <a:p>
                      <a:r>
                        <a:rPr lang="nl-BE" sz="1800">
                          <a:solidFill>
                            <a:srgbClr val="003478"/>
                          </a:solidFill>
                        </a:rPr>
                        <a:t>11</a:t>
                      </a:r>
                    </a:p>
                  </a:txBody>
                  <a:tcPr/>
                </a:tc>
                <a:tc>
                  <a:txBody>
                    <a:bodyPr/>
                    <a:lstStyle/>
                    <a:p>
                      <a:endParaRPr lang="nl-BE" sz="1800">
                        <a:solidFill>
                          <a:srgbClr val="003478"/>
                        </a:solidFill>
                      </a:endParaRPr>
                    </a:p>
                  </a:txBody>
                  <a:tcPr/>
                </a:tc>
                <a:tc>
                  <a:txBody>
                    <a:bodyPr/>
                    <a:lstStyle/>
                    <a:p>
                      <a:r>
                        <a:rPr lang="nl-BE" sz="1800">
                          <a:solidFill>
                            <a:srgbClr val="003478"/>
                          </a:solidFill>
                        </a:rPr>
                        <a:t>11 (E)</a:t>
                      </a:r>
                    </a:p>
                  </a:txBody>
                  <a:tcPr/>
                </a:tc>
                <a:extLst>
                  <a:ext uri="{0D108BD9-81ED-4DB2-BD59-A6C34878D82A}">
                    <a16:rowId xmlns:a16="http://schemas.microsoft.com/office/drawing/2014/main" val="758196162"/>
                  </a:ext>
                </a:extLst>
              </a:tr>
              <a:tr h="250531">
                <a:tc>
                  <a:txBody>
                    <a:bodyPr/>
                    <a:lstStyle/>
                    <a:p>
                      <a:r>
                        <a:rPr lang="nl-BE" sz="1800">
                          <a:solidFill>
                            <a:srgbClr val="003478"/>
                          </a:solidFill>
                        </a:rPr>
                        <a:t>Wijnant</a:t>
                      </a:r>
                    </a:p>
                  </a:txBody>
                  <a:tcPr/>
                </a:tc>
                <a:tc>
                  <a:txBody>
                    <a:bodyPr/>
                    <a:lstStyle/>
                    <a:p>
                      <a:r>
                        <a:rPr lang="nl-BE" sz="1800">
                          <a:solidFill>
                            <a:srgbClr val="003478"/>
                          </a:solidFill>
                        </a:rPr>
                        <a:t>8</a:t>
                      </a:r>
                    </a:p>
                  </a:txBody>
                  <a:tcPr/>
                </a:tc>
                <a:tc>
                  <a:txBody>
                    <a:bodyPr/>
                    <a:lstStyle/>
                    <a:p>
                      <a:endParaRPr lang="nl-BE" sz="1800">
                        <a:solidFill>
                          <a:srgbClr val="003478"/>
                        </a:solidFill>
                      </a:endParaRPr>
                    </a:p>
                  </a:txBody>
                  <a:tcPr/>
                </a:tc>
                <a:tc>
                  <a:txBody>
                    <a:bodyPr/>
                    <a:lstStyle/>
                    <a:p>
                      <a:r>
                        <a:rPr lang="nl-BE" sz="1800">
                          <a:solidFill>
                            <a:srgbClr val="003478"/>
                          </a:solidFill>
                        </a:rPr>
                        <a:t>8</a:t>
                      </a:r>
                    </a:p>
                  </a:txBody>
                  <a:tcPr/>
                </a:tc>
                <a:extLst>
                  <a:ext uri="{0D108BD9-81ED-4DB2-BD59-A6C34878D82A}">
                    <a16:rowId xmlns:a16="http://schemas.microsoft.com/office/drawing/2014/main" val="3506499607"/>
                  </a:ext>
                </a:extLst>
              </a:tr>
            </a:tbl>
          </a:graphicData>
        </a:graphic>
      </p:graphicFrame>
      <p:pic>
        <p:nvPicPr>
          <p:cNvPr id="8" name="Afbeelding 7" descr="Afbeelding met clipart&#10;&#10;Automatisch gegenereerde beschrijving">
            <a:extLst>
              <a:ext uri="{FF2B5EF4-FFF2-40B4-BE49-F238E27FC236}">
                <a16:creationId xmlns:a16="http://schemas.microsoft.com/office/drawing/2014/main" id="{C3A0D705-DAB2-6A36-6BED-9B451AB3316C}"/>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187355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Aanwijzing verkozenen lijst 2</a:t>
            </a:r>
            <a:endParaRPr lang="nl-BE"/>
          </a:p>
        </p:txBody>
      </p:sp>
      <p:sp>
        <p:nvSpPr>
          <p:cNvPr id="3" name="Tijdelijke aanduiding voor tekst 2"/>
          <p:cNvSpPr>
            <a:spLocks noGrp="1"/>
          </p:cNvSpPr>
          <p:nvPr>
            <p:ph type="body" sz="quarter" idx="15"/>
          </p:nvPr>
        </p:nvSpPr>
        <p:spPr>
          <a:xfrm>
            <a:off x="539552" y="925406"/>
            <a:ext cx="8208912" cy="3528392"/>
          </a:xfrm>
        </p:spPr>
        <p:txBody>
          <a:bodyPr>
            <a:noAutofit/>
          </a:bodyPr>
          <a:lstStyle/>
          <a:p>
            <a:pPr>
              <a:lnSpc>
                <a:spcPct val="80000"/>
              </a:lnSpc>
              <a:buNone/>
            </a:pPr>
            <a:endParaRPr lang="nl-BE" altLang="nl-BE" sz="2200" u="sng">
              <a:latin typeface="Calibri" panose="020F0502020204030204" pitchFamily="34" charset="0"/>
              <a:cs typeface="Arial" panose="020B0604020202020204" pitchFamily="34" charset="0"/>
            </a:endParaRPr>
          </a:p>
          <a:p>
            <a:pPr>
              <a:lnSpc>
                <a:spcPct val="80000"/>
              </a:lnSpc>
              <a:buNone/>
            </a:pPr>
            <a:endParaRPr lang="nl-BE" altLang="nl-BE" sz="2200">
              <a:latin typeface="+mj-lt"/>
              <a:cs typeface="Arial" panose="020B0604020202020204" pitchFamily="34" charset="0"/>
            </a:endParaRPr>
          </a:p>
          <a:p>
            <a:pPr>
              <a:lnSpc>
                <a:spcPct val="80000"/>
              </a:lnSpc>
              <a:buNone/>
            </a:pPr>
            <a:endParaRPr lang="nl-BE" altLang="nl-BE" sz="2200">
              <a:latin typeface="+mj-lt"/>
              <a:cs typeface="Arial" panose="020B0604020202020204" pitchFamily="34" charset="0"/>
            </a:endParaRPr>
          </a:p>
          <a:p>
            <a:pPr>
              <a:lnSpc>
                <a:spcPct val="80000"/>
              </a:lnSpc>
              <a:buNone/>
            </a:pPr>
            <a:endParaRPr lang="nl-BE" altLang="nl-BE" sz="2200">
              <a:latin typeface="+mj-lt"/>
              <a:cs typeface="Arial" panose="020B0604020202020204" pitchFamily="34" charset="0"/>
            </a:endParaRPr>
          </a:p>
          <a:p>
            <a:pPr>
              <a:lnSpc>
                <a:spcPct val="80000"/>
              </a:lnSpc>
              <a:buNone/>
            </a:pPr>
            <a:endParaRPr lang="nl-BE" altLang="nl-BE" sz="2200">
              <a:latin typeface="+mj-lt"/>
              <a:cs typeface="Arial" panose="020B0604020202020204" pitchFamily="34" charset="0"/>
            </a:endParaRPr>
          </a:p>
          <a:p>
            <a:pPr>
              <a:lnSpc>
                <a:spcPct val="80000"/>
              </a:lnSpc>
              <a:buNone/>
            </a:pPr>
            <a:endParaRPr lang="nl-BE" altLang="nl-BE" sz="2200">
              <a:latin typeface="+mj-lt"/>
              <a:cs typeface="Arial" panose="020B0604020202020204" pitchFamily="34" charset="0"/>
            </a:endParaRPr>
          </a:p>
          <a:p>
            <a:pPr>
              <a:lnSpc>
                <a:spcPct val="80000"/>
              </a:lnSpc>
              <a:buNone/>
            </a:pPr>
            <a:endParaRPr lang="nl-BE" altLang="nl-BE" sz="2200">
              <a:latin typeface="+mj-lt"/>
              <a:cs typeface="Arial" panose="020B0604020202020204" pitchFamily="34" charset="0"/>
            </a:endParaRPr>
          </a:p>
          <a:p>
            <a:pPr marL="0" indent="0">
              <a:buNone/>
            </a:pPr>
            <a:endParaRPr lang="nl-BE" sz="2200"/>
          </a:p>
        </p:txBody>
      </p:sp>
      <p:pic>
        <p:nvPicPr>
          <p:cNvPr id="6" name="Graphic 5" descr="Dubbeltikken met effen opvulling">
            <a:extLst>
              <a:ext uri="{FF2B5EF4-FFF2-40B4-BE49-F238E27FC236}">
                <a16:creationId xmlns:a16="http://schemas.microsoft.com/office/drawing/2014/main" id="{F1582C4E-F997-116B-0E31-16CA96DE85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7036"/>
            <a:ext cx="457200" cy="457200"/>
          </a:xfrm>
          <a:prstGeom prst="rect">
            <a:avLst/>
          </a:prstGeom>
        </p:spPr>
      </p:pic>
      <p:graphicFrame>
        <p:nvGraphicFramePr>
          <p:cNvPr id="7" name="Tabel 7">
            <a:extLst>
              <a:ext uri="{FF2B5EF4-FFF2-40B4-BE49-F238E27FC236}">
                <a16:creationId xmlns:a16="http://schemas.microsoft.com/office/drawing/2014/main" id="{45910174-D4DD-87F6-C1B4-005E836A993A}"/>
              </a:ext>
            </a:extLst>
          </p:cNvPr>
          <p:cNvGraphicFramePr>
            <a:graphicFrameLocks noGrp="1"/>
          </p:cNvGraphicFramePr>
          <p:nvPr>
            <p:extLst>
              <p:ext uri="{D42A27DB-BD31-4B8C-83A1-F6EECF244321}">
                <p14:modId xmlns:p14="http://schemas.microsoft.com/office/powerpoint/2010/main" val="1607171378"/>
              </p:ext>
            </p:extLst>
          </p:nvPr>
        </p:nvGraphicFramePr>
        <p:xfrm>
          <a:off x="683568" y="1131590"/>
          <a:ext cx="7192600" cy="2194560"/>
        </p:xfrm>
        <a:graphic>
          <a:graphicData uri="http://schemas.openxmlformats.org/drawingml/2006/table">
            <a:tbl>
              <a:tblPr firstRow="1" bandRow="1">
                <a:tableStyleId>{72833802-FEF1-4C79-8D5D-14CF1EAF98D9}</a:tableStyleId>
              </a:tblPr>
              <a:tblGrid>
                <a:gridCol w="1798150">
                  <a:extLst>
                    <a:ext uri="{9D8B030D-6E8A-4147-A177-3AD203B41FA5}">
                      <a16:colId xmlns:a16="http://schemas.microsoft.com/office/drawing/2014/main" val="2776288197"/>
                    </a:ext>
                  </a:extLst>
                </a:gridCol>
                <a:gridCol w="1798150">
                  <a:extLst>
                    <a:ext uri="{9D8B030D-6E8A-4147-A177-3AD203B41FA5}">
                      <a16:colId xmlns:a16="http://schemas.microsoft.com/office/drawing/2014/main" val="2871121508"/>
                    </a:ext>
                  </a:extLst>
                </a:gridCol>
                <a:gridCol w="1798150">
                  <a:extLst>
                    <a:ext uri="{9D8B030D-6E8A-4147-A177-3AD203B41FA5}">
                      <a16:colId xmlns:a16="http://schemas.microsoft.com/office/drawing/2014/main" val="3667644465"/>
                    </a:ext>
                  </a:extLst>
                </a:gridCol>
                <a:gridCol w="1798150">
                  <a:extLst>
                    <a:ext uri="{9D8B030D-6E8A-4147-A177-3AD203B41FA5}">
                      <a16:colId xmlns:a16="http://schemas.microsoft.com/office/drawing/2014/main" val="680533470"/>
                    </a:ext>
                  </a:extLst>
                </a:gridCol>
              </a:tblGrid>
              <a:tr h="302693">
                <a:tc>
                  <a:txBody>
                    <a:bodyPr/>
                    <a:lstStyle/>
                    <a:p>
                      <a:r>
                        <a:rPr lang="nl-BE" sz="1800"/>
                        <a:t>Kandidaten</a:t>
                      </a:r>
                    </a:p>
                  </a:txBody>
                  <a:tcPr>
                    <a:solidFill>
                      <a:srgbClr val="009FDF"/>
                    </a:solidFill>
                  </a:tcPr>
                </a:tc>
                <a:tc>
                  <a:txBody>
                    <a:bodyPr/>
                    <a:lstStyle/>
                    <a:p>
                      <a:r>
                        <a:rPr lang="nl-BE" sz="1800"/>
                        <a:t>Naamstemmen</a:t>
                      </a:r>
                    </a:p>
                  </a:txBody>
                  <a:tcPr>
                    <a:solidFill>
                      <a:srgbClr val="009FDF"/>
                    </a:solidFill>
                  </a:tcPr>
                </a:tc>
                <a:tc>
                  <a:txBody>
                    <a:bodyPr/>
                    <a:lstStyle/>
                    <a:p>
                      <a:r>
                        <a:rPr lang="nl-BE" sz="1800"/>
                        <a:t>Pot</a:t>
                      </a:r>
                    </a:p>
                  </a:txBody>
                  <a:tcPr>
                    <a:solidFill>
                      <a:srgbClr val="009FDF"/>
                    </a:solidFill>
                  </a:tcPr>
                </a:tc>
                <a:tc>
                  <a:txBody>
                    <a:bodyPr/>
                    <a:lstStyle/>
                    <a:p>
                      <a:r>
                        <a:rPr lang="nl-BE" sz="1800"/>
                        <a:t>Totaal</a:t>
                      </a:r>
                    </a:p>
                  </a:txBody>
                  <a:tcPr>
                    <a:solidFill>
                      <a:srgbClr val="009FDF"/>
                    </a:solidFill>
                  </a:tcPr>
                </a:tc>
                <a:extLst>
                  <a:ext uri="{0D108BD9-81ED-4DB2-BD59-A6C34878D82A}">
                    <a16:rowId xmlns:a16="http://schemas.microsoft.com/office/drawing/2014/main" val="1360478511"/>
                  </a:ext>
                </a:extLst>
              </a:tr>
              <a:tr h="250531">
                <a:tc>
                  <a:txBody>
                    <a:bodyPr/>
                    <a:lstStyle/>
                    <a:p>
                      <a:r>
                        <a:rPr lang="nl-BE" sz="1800" err="1">
                          <a:solidFill>
                            <a:srgbClr val="003478"/>
                          </a:solidFill>
                        </a:rPr>
                        <a:t>Boitseleer</a:t>
                      </a:r>
                      <a:endParaRPr lang="nl-BE" sz="1800">
                        <a:solidFill>
                          <a:srgbClr val="003478"/>
                        </a:solidFill>
                      </a:endParaRPr>
                    </a:p>
                  </a:txBody>
                  <a:tcPr/>
                </a:tc>
                <a:tc>
                  <a:txBody>
                    <a:bodyPr/>
                    <a:lstStyle/>
                    <a:p>
                      <a:r>
                        <a:rPr lang="nl-BE" sz="1800">
                          <a:solidFill>
                            <a:srgbClr val="003478"/>
                          </a:solidFill>
                        </a:rPr>
                        <a:t>7</a:t>
                      </a:r>
                    </a:p>
                  </a:txBody>
                  <a:tcPr/>
                </a:tc>
                <a:tc>
                  <a:txBody>
                    <a:bodyPr/>
                    <a:lstStyle/>
                    <a:p>
                      <a:endParaRPr lang="nl-BE" sz="1800">
                        <a:solidFill>
                          <a:srgbClr val="003478"/>
                        </a:solidFill>
                      </a:endParaRPr>
                    </a:p>
                  </a:txBody>
                  <a:tcPr/>
                </a:tc>
                <a:tc>
                  <a:txBody>
                    <a:bodyPr/>
                    <a:lstStyle/>
                    <a:p>
                      <a:endParaRPr lang="nl-BE" sz="1800">
                        <a:solidFill>
                          <a:srgbClr val="003478"/>
                        </a:solidFill>
                      </a:endParaRPr>
                    </a:p>
                  </a:txBody>
                  <a:tcPr/>
                </a:tc>
                <a:extLst>
                  <a:ext uri="{0D108BD9-81ED-4DB2-BD59-A6C34878D82A}">
                    <a16:rowId xmlns:a16="http://schemas.microsoft.com/office/drawing/2014/main" val="1380250726"/>
                  </a:ext>
                </a:extLst>
              </a:tr>
              <a:tr h="250531">
                <a:tc>
                  <a:txBody>
                    <a:bodyPr/>
                    <a:lstStyle/>
                    <a:p>
                      <a:r>
                        <a:rPr lang="nl-BE" sz="1800">
                          <a:solidFill>
                            <a:srgbClr val="003478"/>
                          </a:solidFill>
                        </a:rPr>
                        <a:t>Van Hecke</a:t>
                      </a:r>
                    </a:p>
                  </a:txBody>
                  <a:tcPr/>
                </a:tc>
                <a:tc>
                  <a:txBody>
                    <a:bodyPr/>
                    <a:lstStyle/>
                    <a:p>
                      <a:r>
                        <a:rPr lang="nl-BE" sz="1800">
                          <a:solidFill>
                            <a:srgbClr val="003478"/>
                          </a:solidFill>
                        </a:rPr>
                        <a:t>3</a:t>
                      </a:r>
                    </a:p>
                  </a:txBody>
                  <a:tcPr/>
                </a:tc>
                <a:tc>
                  <a:txBody>
                    <a:bodyPr/>
                    <a:lstStyle/>
                    <a:p>
                      <a:endParaRPr lang="nl-BE" sz="1800">
                        <a:solidFill>
                          <a:srgbClr val="003478"/>
                        </a:solidFill>
                      </a:endParaRPr>
                    </a:p>
                  </a:txBody>
                  <a:tcPr/>
                </a:tc>
                <a:tc>
                  <a:txBody>
                    <a:bodyPr/>
                    <a:lstStyle/>
                    <a:p>
                      <a:endParaRPr lang="nl-BE" sz="1800">
                        <a:solidFill>
                          <a:srgbClr val="003478"/>
                        </a:solidFill>
                      </a:endParaRPr>
                    </a:p>
                  </a:txBody>
                  <a:tcPr/>
                </a:tc>
                <a:extLst>
                  <a:ext uri="{0D108BD9-81ED-4DB2-BD59-A6C34878D82A}">
                    <a16:rowId xmlns:a16="http://schemas.microsoft.com/office/drawing/2014/main" val="3285201485"/>
                  </a:ext>
                </a:extLst>
              </a:tr>
              <a:tr h="250531">
                <a:tc>
                  <a:txBody>
                    <a:bodyPr/>
                    <a:lstStyle/>
                    <a:p>
                      <a:r>
                        <a:rPr lang="nl-BE" sz="1800">
                          <a:solidFill>
                            <a:srgbClr val="003478"/>
                          </a:solidFill>
                        </a:rPr>
                        <a:t>Peeters</a:t>
                      </a:r>
                    </a:p>
                  </a:txBody>
                  <a:tcPr/>
                </a:tc>
                <a:tc>
                  <a:txBody>
                    <a:bodyPr/>
                    <a:lstStyle/>
                    <a:p>
                      <a:r>
                        <a:rPr lang="nl-BE" sz="1800">
                          <a:solidFill>
                            <a:srgbClr val="003478"/>
                          </a:solidFill>
                        </a:rPr>
                        <a:t>8</a:t>
                      </a:r>
                    </a:p>
                  </a:txBody>
                  <a:tcPr/>
                </a:tc>
                <a:tc>
                  <a:txBody>
                    <a:bodyPr/>
                    <a:lstStyle/>
                    <a:p>
                      <a:endParaRPr lang="nl-BE" sz="1800">
                        <a:solidFill>
                          <a:srgbClr val="003478"/>
                        </a:solidFill>
                      </a:endParaRPr>
                    </a:p>
                  </a:txBody>
                  <a:tcPr/>
                </a:tc>
                <a:tc>
                  <a:txBody>
                    <a:bodyPr/>
                    <a:lstStyle/>
                    <a:p>
                      <a:endParaRPr lang="nl-BE" sz="1800">
                        <a:solidFill>
                          <a:srgbClr val="003478"/>
                        </a:solidFill>
                      </a:endParaRPr>
                    </a:p>
                  </a:txBody>
                  <a:tcPr/>
                </a:tc>
                <a:extLst>
                  <a:ext uri="{0D108BD9-81ED-4DB2-BD59-A6C34878D82A}">
                    <a16:rowId xmlns:a16="http://schemas.microsoft.com/office/drawing/2014/main" val="3508899429"/>
                  </a:ext>
                </a:extLst>
              </a:tr>
              <a:tr h="250531">
                <a:tc>
                  <a:txBody>
                    <a:bodyPr/>
                    <a:lstStyle/>
                    <a:p>
                      <a:r>
                        <a:rPr lang="nl-BE" sz="1800">
                          <a:solidFill>
                            <a:srgbClr val="003478"/>
                          </a:solidFill>
                        </a:rPr>
                        <a:t>De Decker</a:t>
                      </a:r>
                    </a:p>
                  </a:txBody>
                  <a:tcPr/>
                </a:tc>
                <a:tc>
                  <a:txBody>
                    <a:bodyPr/>
                    <a:lstStyle/>
                    <a:p>
                      <a:r>
                        <a:rPr lang="nl-BE" sz="1800">
                          <a:solidFill>
                            <a:srgbClr val="003478"/>
                          </a:solidFill>
                        </a:rPr>
                        <a:t>4</a:t>
                      </a:r>
                    </a:p>
                  </a:txBody>
                  <a:tcPr/>
                </a:tc>
                <a:tc>
                  <a:txBody>
                    <a:bodyPr/>
                    <a:lstStyle/>
                    <a:p>
                      <a:endParaRPr lang="nl-BE" sz="1800">
                        <a:solidFill>
                          <a:srgbClr val="003478"/>
                        </a:solidFill>
                      </a:endParaRPr>
                    </a:p>
                  </a:txBody>
                  <a:tcPr/>
                </a:tc>
                <a:tc>
                  <a:txBody>
                    <a:bodyPr/>
                    <a:lstStyle/>
                    <a:p>
                      <a:endParaRPr lang="nl-BE" sz="1800">
                        <a:solidFill>
                          <a:srgbClr val="003478"/>
                        </a:solidFill>
                      </a:endParaRPr>
                    </a:p>
                  </a:txBody>
                  <a:tcPr/>
                </a:tc>
                <a:extLst>
                  <a:ext uri="{0D108BD9-81ED-4DB2-BD59-A6C34878D82A}">
                    <a16:rowId xmlns:a16="http://schemas.microsoft.com/office/drawing/2014/main" val="758196162"/>
                  </a:ext>
                </a:extLst>
              </a:tr>
              <a:tr h="250531">
                <a:tc>
                  <a:txBody>
                    <a:bodyPr/>
                    <a:lstStyle/>
                    <a:p>
                      <a:r>
                        <a:rPr lang="nl-BE" sz="1800" err="1">
                          <a:solidFill>
                            <a:srgbClr val="003478"/>
                          </a:solidFill>
                        </a:rPr>
                        <a:t>Feys</a:t>
                      </a:r>
                      <a:endParaRPr lang="nl-BE" sz="1800">
                        <a:solidFill>
                          <a:srgbClr val="003478"/>
                        </a:solidFill>
                      </a:endParaRPr>
                    </a:p>
                  </a:txBody>
                  <a:tcPr/>
                </a:tc>
                <a:tc>
                  <a:txBody>
                    <a:bodyPr/>
                    <a:lstStyle/>
                    <a:p>
                      <a:r>
                        <a:rPr lang="nl-BE" sz="1800">
                          <a:solidFill>
                            <a:srgbClr val="003478"/>
                          </a:solidFill>
                        </a:rPr>
                        <a:t>3</a:t>
                      </a:r>
                    </a:p>
                  </a:txBody>
                  <a:tcPr/>
                </a:tc>
                <a:tc>
                  <a:txBody>
                    <a:bodyPr/>
                    <a:lstStyle/>
                    <a:p>
                      <a:endParaRPr lang="nl-BE" sz="1800">
                        <a:solidFill>
                          <a:srgbClr val="003478"/>
                        </a:solidFill>
                      </a:endParaRPr>
                    </a:p>
                  </a:txBody>
                  <a:tcPr/>
                </a:tc>
                <a:tc>
                  <a:txBody>
                    <a:bodyPr/>
                    <a:lstStyle/>
                    <a:p>
                      <a:endParaRPr lang="nl-BE" sz="1800">
                        <a:solidFill>
                          <a:srgbClr val="003478"/>
                        </a:solidFill>
                      </a:endParaRPr>
                    </a:p>
                  </a:txBody>
                  <a:tcPr/>
                </a:tc>
                <a:extLst>
                  <a:ext uri="{0D108BD9-81ED-4DB2-BD59-A6C34878D82A}">
                    <a16:rowId xmlns:a16="http://schemas.microsoft.com/office/drawing/2014/main" val="3506499607"/>
                  </a:ext>
                </a:extLst>
              </a:tr>
            </a:tbl>
          </a:graphicData>
        </a:graphic>
      </p:graphicFrame>
      <p:pic>
        <p:nvPicPr>
          <p:cNvPr id="8" name="Afbeelding 7" descr="Afbeelding met clipart&#10;&#10;Automatisch gegenereerde beschrijving">
            <a:extLst>
              <a:ext uri="{FF2B5EF4-FFF2-40B4-BE49-F238E27FC236}">
                <a16:creationId xmlns:a16="http://schemas.microsoft.com/office/drawing/2014/main" id="{66948129-A9A2-C0C6-9FF8-EB4FB4A3E9A5}"/>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170511925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Aanwijzing verkozenen lijst 2</a:t>
            </a:r>
            <a:endParaRPr lang="nl-BE"/>
          </a:p>
        </p:txBody>
      </p:sp>
      <p:sp>
        <p:nvSpPr>
          <p:cNvPr id="3" name="Tijdelijke aanduiding voor tekst 2"/>
          <p:cNvSpPr>
            <a:spLocks noGrp="1"/>
          </p:cNvSpPr>
          <p:nvPr>
            <p:ph type="body" sz="quarter" idx="15"/>
          </p:nvPr>
        </p:nvSpPr>
        <p:spPr>
          <a:xfrm>
            <a:off x="539552" y="925406"/>
            <a:ext cx="8208912" cy="3528392"/>
          </a:xfrm>
        </p:spPr>
        <p:txBody>
          <a:bodyPr>
            <a:noAutofit/>
          </a:bodyPr>
          <a:lstStyle/>
          <a:p>
            <a:pPr>
              <a:lnSpc>
                <a:spcPct val="80000"/>
              </a:lnSpc>
              <a:buNone/>
            </a:pPr>
            <a:endParaRPr lang="nl-BE" altLang="nl-BE" sz="2200" u="sng">
              <a:latin typeface="Calibri" panose="020F0502020204030204" pitchFamily="34" charset="0"/>
              <a:cs typeface="Arial" panose="020B0604020202020204" pitchFamily="34" charset="0"/>
            </a:endParaRPr>
          </a:p>
          <a:p>
            <a:pPr>
              <a:lnSpc>
                <a:spcPct val="80000"/>
              </a:lnSpc>
              <a:buNone/>
            </a:pPr>
            <a:endParaRPr lang="nl-BE" altLang="nl-BE" sz="2200">
              <a:latin typeface="+mj-lt"/>
              <a:cs typeface="Arial" panose="020B0604020202020204" pitchFamily="34" charset="0"/>
            </a:endParaRPr>
          </a:p>
          <a:p>
            <a:pPr>
              <a:lnSpc>
                <a:spcPct val="80000"/>
              </a:lnSpc>
              <a:buNone/>
            </a:pPr>
            <a:endParaRPr lang="nl-BE" altLang="nl-BE" sz="2200">
              <a:latin typeface="+mj-lt"/>
              <a:cs typeface="Arial" panose="020B0604020202020204" pitchFamily="34" charset="0"/>
            </a:endParaRPr>
          </a:p>
          <a:p>
            <a:pPr>
              <a:lnSpc>
                <a:spcPct val="80000"/>
              </a:lnSpc>
              <a:buNone/>
            </a:pPr>
            <a:endParaRPr lang="nl-BE" altLang="nl-BE" sz="2200">
              <a:latin typeface="+mj-lt"/>
              <a:cs typeface="Arial" panose="020B0604020202020204" pitchFamily="34" charset="0"/>
            </a:endParaRPr>
          </a:p>
          <a:p>
            <a:pPr>
              <a:lnSpc>
                <a:spcPct val="80000"/>
              </a:lnSpc>
              <a:buNone/>
            </a:pPr>
            <a:endParaRPr lang="nl-BE" altLang="nl-BE" sz="2200">
              <a:latin typeface="+mj-lt"/>
              <a:cs typeface="Arial" panose="020B0604020202020204" pitchFamily="34" charset="0"/>
            </a:endParaRPr>
          </a:p>
          <a:p>
            <a:pPr>
              <a:lnSpc>
                <a:spcPct val="80000"/>
              </a:lnSpc>
              <a:buNone/>
            </a:pPr>
            <a:endParaRPr lang="nl-BE" altLang="nl-BE" sz="2200">
              <a:latin typeface="+mj-lt"/>
              <a:cs typeface="Arial" panose="020B0604020202020204" pitchFamily="34" charset="0"/>
            </a:endParaRPr>
          </a:p>
          <a:p>
            <a:pPr>
              <a:lnSpc>
                <a:spcPct val="80000"/>
              </a:lnSpc>
              <a:buNone/>
            </a:pPr>
            <a:endParaRPr lang="nl-BE" altLang="nl-BE" sz="2200">
              <a:latin typeface="+mj-lt"/>
              <a:cs typeface="Arial" panose="020B0604020202020204" pitchFamily="34" charset="0"/>
            </a:endParaRPr>
          </a:p>
          <a:p>
            <a:pPr marL="0" indent="0">
              <a:buNone/>
            </a:pPr>
            <a:endParaRPr lang="nl-BE" sz="2200"/>
          </a:p>
        </p:txBody>
      </p:sp>
      <p:pic>
        <p:nvPicPr>
          <p:cNvPr id="6" name="Graphic 5" descr="Dubbeltikken met effen opvulling">
            <a:extLst>
              <a:ext uri="{FF2B5EF4-FFF2-40B4-BE49-F238E27FC236}">
                <a16:creationId xmlns:a16="http://schemas.microsoft.com/office/drawing/2014/main" id="{F1582C4E-F997-116B-0E31-16CA96DE85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7036"/>
            <a:ext cx="457200" cy="457200"/>
          </a:xfrm>
          <a:prstGeom prst="rect">
            <a:avLst/>
          </a:prstGeom>
        </p:spPr>
      </p:pic>
      <p:graphicFrame>
        <p:nvGraphicFramePr>
          <p:cNvPr id="7" name="Tabel 7">
            <a:extLst>
              <a:ext uri="{FF2B5EF4-FFF2-40B4-BE49-F238E27FC236}">
                <a16:creationId xmlns:a16="http://schemas.microsoft.com/office/drawing/2014/main" id="{45910174-D4DD-87F6-C1B4-005E836A993A}"/>
              </a:ext>
            </a:extLst>
          </p:cNvPr>
          <p:cNvGraphicFramePr>
            <a:graphicFrameLocks noGrp="1"/>
          </p:cNvGraphicFramePr>
          <p:nvPr/>
        </p:nvGraphicFramePr>
        <p:xfrm>
          <a:off x="683568" y="1131590"/>
          <a:ext cx="7192600" cy="2194560"/>
        </p:xfrm>
        <a:graphic>
          <a:graphicData uri="http://schemas.openxmlformats.org/drawingml/2006/table">
            <a:tbl>
              <a:tblPr firstRow="1" bandRow="1">
                <a:tableStyleId>{72833802-FEF1-4C79-8D5D-14CF1EAF98D9}</a:tableStyleId>
              </a:tblPr>
              <a:tblGrid>
                <a:gridCol w="1798150">
                  <a:extLst>
                    <a:ext uri="{9D8B030D-6E8A-4147-A177-3AD203B41FA5}">
                      <a16:colId xmlns:a16="http://schemas.microsoft.com/office/drawing/2014/main" val="2776288197"/>
                    </a:ext>
                  </a:extLst>
                </a:gridCol>
                <a:gridCol w="1798150">
                  <a:extLst>
                    <a:ext uri="{9D8B030D-6E8A-4147-A177-3AD203B41FA5}">
                      <a16:colId xmlns:a16="http://schemas.microsoft.com/office/drawing/2014/main" val="2871121508"/>
                    </a:ext>
                  </a:extLst>
                </a:gridCol>
                <a:gridCol w="1798150">
                  <a:extLst>
                    <a:ext uri="{9D8B030D-6E8A-4147-A177-3AD203B41FA5}">
                      <a16:colId xmlns:a16="http://schemas.microsoft.com/office/drawing/2014/main" val="3667644465"/>
                    </a:ext>
                  </a:extLst>
                </a:gridCol>
                <a:gridCol w="1798150">
                  <a:extLst>
                    <a:ext uri="{9D8B030D-6E8A-4147-A177-3AD203B41FA5}">
                      <a16:colId xmlns:a16="http://schemas.microsoft.com/office/drawing/2014/main" val="680533470"/>
                    </a:ext>
                  </a:extLst>
                </a:gridCol>
              </a:tblGrid>
              <a:tr h="302693">
                <a:tc>
                  <a:txBody>
                    <a:bodyPr/>
                    <a:lstStyle/>
                    <a:p>
                      <a:r>
                        <a:rPr lang="nl-BE" sz="1800"/>
                        <a:t>Kandidaten</a:t>
                      </a:r>
                    </a:p>
                  </a:txBody>
                  <a:tcPr>
                    <a:solidFill>
                      <a:srgbClr val="009FDF"/>
                    </a:solidFill>
                  </a:tcPr>
                </a:tc>
                <a:tc>
                  <a:txBody>
                    <a:bodyPr/>
                    <a:lstStyle/>
                    <a:p>
                      <a:r>
                        <a:rPr lang="nl-BE" sz="1800"/>
                        <a:t>Naamstemmen</a:t>
                      </a:r>
                    </a:p>
                  </a:txBody>
                  <a:tcPr>
                    <a:solidFill>
                      <a:srgbClr val="009FDF"/>
                    </a:solidFill>
                  </a:tcPr>
                </a:tc>
                <a:tc>
                  <a:txBody>
                    <a:bodyPr/>
                    <a:lstStyle/>
                    <a:p>
                      <a:r>
                        <a:rPr lang="nl-BE" sz="1800"/>
                        <a:t>Pot</a:t>
                      </a:r>
                    </a:p>
                  </a:txBody>
                  <a:tcPr>
                    <a:solidFill>
                      <a:srgbClr val="009FDF"/>
                    </a:solidFill>
                  </a:tcPr>
                </a:tc>
                <a:tc>
                  <a:txBody>
                    <a:bodyPr/>
                    <a:lstStyle/>
                    <a:p>
                      <a:r>
                        <a:rPr lang="nl-BE" sz="1800"/>
                        <a:t>Totaal</a:t>
                      </a:r>
                    </a:p>
                  </a:txBody>
                  <a:tcPr>
                    <a:solidFill>
                      <a:srgbClr val="009FDF"/>
                    </a:solidFill>
                  </a:tcPr>
                </a:tc>
                <a:extLst>
                  <a:ext uri="{0D108BD9-81ED-4DB2-BD59-A6C34878D82A}">
                    <a16:rowId xmlns:a16="http://schemas.microsoft.com/office/drawing/2014/main" val="1360478511"/>
                  </a:ext>
                </a:extLst>
              </a:tr>
              <a:tr h="250531">
                <a:tc>
                  <a:txBody>
                    <a:bodyPr/>
                    <a:lstStyle/>
                    <a:p>
                      <a:r>
                        <a:rPr lang="nl-BE" sz="1800" err="1">
                          <a:solidFill>
                            <a:srgbClr val="003478"/>
                          </a:solidFill>
                        </a:rPr>
                        <a:t>Boitseleer</a:t>
                      </a:r>
                      <a:endParaRPr lang="nl-BE" sz="1800">
                        <a:solidFill>
                          <a:srgbClr val="003478"/>
                        </a:solidFill>
                      </a:endParaRPr>
                    </a:p>
                  </a:txBody>
                  <a:tcPr/>
                </a:tc>
                <a:tc>
                  <a:txBody>
                    <a:bodyPr/>
                    <a:lstStyle/>
                    <a:p>
                      <a:r>
                        <a:rPr lang="nl-BE" sz="1800">
                          <a:solidFill>
                            <a:srgbClr val="003478"/>
                          </a:solidFill>
                        </a:rPr>
                        <a:t>7</a:t>
                      </a:r>
                    </a:p>
                  </a:txBody>
                  <a:tcPr/>
                </a:tc>
                <a:tc>
                  <a:txBody>
                    <a:bodyPr/>
                    <a:lstStyle/>
                    <a:p>
                      <a:r>
                        <a:rPr lang="nl-BE" sz="1800">
                          <a:solidFill>
                            <a:srgbClr val="003478"/>
                          </a:solidFill>
                        </a:rPr>
                        <a:t>+7</a:t>
                      </a:r>
                    </a:p>
                  </a:txBody>
                  <a:tcPr/>
                </a:tc>
                <a:tc>
                  <a:txBody>
                    <a:bodyPr/>
                    <a:lstStyle/>
                    <a:p>
                      <a:r>
                        <a:rPr lang="nl-BE" sz="1800">
                          <a:solidFill>
                            <a:srgbClr val="003478"/>
                          </a:solidFill>
                        </a:rPr>
                        <a:t>14 (E)</a:t>
                      </a:r>
                    </a:p>
                  </a:txBody>
                  <a:tcPr/>
                </a:tc>
                <a:extLst>
                  <a:ext uri="{0D108BD9-81ED-4DB2-BD59-A6C34878D82A}">
                    <a16:rowId xmlns:a16="http://schemas.microsoft.com/office/drawing/2014/main" val="1380250726"/>
                  </a:ext>
                </a:extLst>
              </a:tr>
              <a:tr h="250531">
                <a:tc>
                  <a:txBody>
                    <a:bodyPr/>
                    <a:lstStyle/>
                    <a:p>
                      <a:r>
                        <a:rPr lang="nl-BE" sz="1800">
                          <a:solidFill>
                            <a:srgbClr val="003478"/>
                          </a:solidFill>
                        </a:rPr>
                        <a:t>Van Hecke</a:t>
                      </a:r>
                    </a:p>
                  </a:txBody>
                  <a:tcPr/>
                </a:tc>
                <a:tc>
                  <a:txBody>
                    <a:bodyPr/>
                    <a:lstStyle/>
                    <a:p>
                      <a:r>
                        <a:rPr lang="nl-BE" sz="1800">
                          <a:solidFill>
                            <a:srgbClr val="003478"/>
                          </a:solidFill>
                        </a:rPr>
                        <a:t>3</a:t>
                      </a:r>
                    </a:p>
                  </a:txBody>
                  <a:tcPr/>
                </a:tc>
                <a:tc>
                  <a:txBody>
                    <a:bodyPr/>
                    <a:lstStyle/>
                    <a:p>
                      <a:r>
                        <a:rPr lang="nl-BE" sz="1800">
                          <a:solidFill>
                            <a:srgbClr val="003478"/>
                          </a:solidFill>
                        </a:rPr>
                        <a:t>+5</a:t>
                      </a:r>
                    </a:p>
                  </a:txBody>
                  <a:tcPr/>
                </a:tc>
                <a:tc>
                  <a:txBody>
                    <a:bodyPr/>
                    <a:lstStyle/>
                    <a:p>
                      <a:r>
                        <a:rPr lang="nl-BE" sz="1800">
                          <a:solidFill>
                            <a:srgbClr val="003478"/>
                          </a:solidFill>
                        </a:rPr>
                        <a:t>8</a:t>
                      </a:r>
                    </a:p>
                  </a:txBody>
                  <a:tcPr/>
                </a:tc>
                <a:extLst>
                  <a:ext uri="{0D108BD9-81ED-4DB2-BD59-A6C34878D82A}">
                    <a16:rowId xmlns:a16="http://schemas.microsoft.com/office/drawing/2014/main" val="3285201485"/>
                  </a:ext>
                </a:extLst>
              </a:tr>
              <a:tr h="250531">
                <a:tc>
                  <a:txBody>
                    <a:bodyPr/>
                    <a:lstStyle/>
                    <a:p>
                      <a:r>
                        <a:rPr lang="nl-BE" sz="1800">
                          <a:solidFill>
                            <a:srgbClr val="003478"/>
                          </a:solidFill>
                        </a:rPr>
                        <a:t>Peeters</a:t>
                      </a:r>
                    </a:p>
                  </a:txBody>
                  <a:tcPr/>
                </a:tc>
                <a:tc>
                  <a:txBody>
                    <a:bodyPr/>
                    <a:lstStyle/>
                    <a:p>
                      <a:r>
                        <a:rPr lang="nl-BE" sz="1800">
                          <a:solidFill>
                            <a:srgbClr val="003478"/>
                          </a:solidFill>
                        </a:rPr>
                        <a:t>8</a:t>
                      </a:r>
                    </a:p>
                  </a:txBody>
                  <a:tcPr/>
                </a:tc>
                <a:tc>
                  <a:txBody>
                    <a:bodyPr/>
                    <a:lstStyle/>
                    <a:p>
                      <a:endParaRPr lang="nl-BE" sz="1800">
                        <a:solidFill>
                          <a:srgbClr val="003478"/>
                        </a:solidFill>
                      </a:endParaRPr>
                    </a:p>
                  </a:txBody>
                  <a:tcPr/>
                </a:tc>
                <a:tc>
                  <a:txBody>
                    <a:bodyPr/>
                    <a:lstStyle/>
                    <a:p>
                      <a:r>
                        <a:rPr lang="nl-BE" sz="1800">
                          <a:solidFill>
                            <a:srgbClr val="003478"/>
                          </a:solidFill>
                        </a:rPr>
                        <a:t>8</a:t>
                      </a:r>
                    </a:p>
                  </a:txBody>
                  <a:tcPr/>
                </a:tc>
                <a:extLst>
                  <a:ext uri="{0D108BD9-81ED-4DB2-BD59-A6C34878D82A}">
                    <a16:rowId xmlns:a16="http://schemas.microsoft.com/office/drawing/2014/main" val="3508899429"/>
                  </a:ext>
                </a:extLst>
              </a:tr>
              <a:tr h="250531">
                <a:tc>
                  <a:txBody>
                    <a:bodyPr/>
                    <a:lstStyle/>
                    <a:p>
                      <a:r>
                        <a:rPr lang="nl-BE" sz="1800">
                          <a:solidFill>
                            <a:srgbClr val="003478"/>
                          </a:solidFill>
                        </a:rPr>
                        <a:t>De Decker</a:t>
                      </a:r>
                    </a:p>
                  </a:txBody>
                  <a:tcPr/>
                </a:tc>
                <a:tc>
                  <a:txBody>
                    <a:bodyPr/>
                    <a:lstStyle/>
                    <a:p>
                      <a:r>
                        <a:rPr lang="nl-BE" sz="1800">
                          <a:solidFill>
                            <a:srgbClr val="003478"/>
                          </a:solidFill>
                        </a:rPr>
                        <a:t>4</a:t>
                      </a:r>
                    </a:p>
                  </a:txBody>
                  <a:tcPr/>
                </a:tc>
                <a:tc>
                  <a:txBody>
                    <a:bodyPr/>
                    <a:lstStyle/>
                    <a:p>
                      <a:endParaRPr lang="nl-BE" sz="1800">
                        <a:solidFill>
                          <a:srgbClr val="003478"/>
                        </a:solidFill>
                      </a:endParaRPr>
                    </a:p>
                  </a:txBody>
                  <a:tcPr/>
                </a:tc>
                <a:tc>
                  <a:txBody>
                    <a:bodyPr/>
                    <a:lstStyle/>
                    <a:p>
                      <a:r>
                        <a:rPr lang="nl-BE" sz="1800">
                          <a:solidFill>
                            <a:srgbClr val="003478"/>
                          </a:solidFill>
                        </a:rPr>
                        <a:t>4</a:t>
                      </a:r>
                    </a:p>
                  </a:txBody>
                  <a:tcPr/>
                </a:tc>
                <a:extLst>
                  <a:ext uri="{0D108BD9-81ED-4DB2-BD59-A6C34878D82A}">
                    <a16:rowId xmlns:a16="http://schemas.microsoft.com/office/drawing/2014/main" val="758196162"/>
                  </a:ext>
                </a:extLst>
              </a:tr>
              <a:tr h="250531">
                <a:tc>
                  <a:txBody>
                    <a:bodyPr/>
                    <a:lstStyle/>
                    <a:p>
                      <a:r>
                        <a:rPr lang="nl-BE" sz="1800" err="1">
                          <a:solidFill>
                            <a:srgbClr val="003478"/>
                          </a:solidFill>
                        </a:rPr>
                        <a:t>Feys</a:t>
                      </a:r>
                      <a:endParaRPr lang="nl-BE" sz="1800">
                        <a:solidFill>
                          <a:srgbClr val="003478"/>
                        </a:solidFill>
                      </a:endParaRPr>
                    </a:p>
                  </a:txBody>
                  <a:tcPr/>
                </a:tc>
                <a:tc>
                  <a:txBody>
                    <a:bodyPr/>
                    <a:lstStyle/>
                    <a:p>
                      <a:r>
                        <a:rPr lang="nl-BE" sz="1800">
                          <a:solidFill>
                            <a:srgbClr val="003478"/>
                          </a:solidFill>
                        </a:rPr>
                        <a:t>3</a:t>
                      </a:r>
                    </a:p>
                  </a:txBody>
                  <a:tcPr/>
                </a:tc>
                <a:tc>
                  <a:txBody>
                    <a:bodyPr/>
                    <a:lstStyle/>
                    <a:p>
                      <a:endParaRPr lang="nl-BE" sz="1800">
                        <a:solidFill>
                          <a:srgbClr val="003478"/>
                        </a:solidFill>
                      </a:endParaRPr>
                    </a:p>
                  </a:txBody>
                  <a:tcPr/>
                </a:tc>
                <a:tc>
                  <a:txBody>
                    <a:bodyPr/>
                    <a:lstStyle/>
                    <a:p>
                      <a:r>
                        <a:rPr lang="nl-BE" sz="1800">
                          <a:solidFill>
                            <a:srgbClr val="003478"/>
                          </a:solidFill>
                        </a:rPr>
                        <a:t>3</a:t>
                      </a:r>
                    </a:p>
                  </a:txBody>
                  <a:tcPr/>
                </a:tc>
                <a:extLst>
                  <a:ext uri="{0D108BD9-81ED-4DB2-BD59-A6C34878D82A}">
                    <a16:rowId xmlns:a16="http://schemas.microsoft.com/office/drawing/2014/main" val="3506499607"/>
                  </a:ext>
                </a:extLst>
              </a:tr>
            </a:tbl>
          </a:graphicData>
        </a:graphic>
      </p:graphicFrame>
      <p:pic>
        <p:nvPicPr>
          <p:cNvPr id="8" name="Afbeelding 7" descr="Afbeelding met clipart&#10;&#10;Automatisch gegenereerde beschrijving">
            <a:extLst>
              <a:ext uri="{FF2B5EF4-FFF2-40B4-BE49-F238E27FC236}">
                <a16:creationId xmlns:a16="http://schemas.microsoft.com/office/drawing/2014/main" id="{D3E470C1-47B7-1DAE-1F87-7D07B3812316}"/>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4204499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Aanwijzing verkozenen lijst 2</a:t>
            </a:r>
            <a:endParaRPr lang="nl-BE"/>
          </a:p>
        </p:txBody>
      </p:sp>
      <p:sp>
        <p:nvSpPr>
          <p:cNvPr id="3" name="Tijdelijke aanduiding voor tekst 2"/>
          <p:cNvSpPr>
            <a:spLocks noGrp="1"/>
          </p:cNvSpPr>
          <p:nvPr>
            <p:ph type="body" sz="quarter" idx="15"/>
          </p:nvPr>
        </p:nvSpPr>
        <p:spPr/>
        <p:txBody>
          <a:bodyPr>
            <a:noAutofit/>
          </a:bodyPr>
          <a:lstStyle/>
          <a:p>
            <a:pPr>
              <a:lnSpc>
                <a:spcPct val="80000"/>
              </a:lnSpc>
              <a:buNone/>
            </a:pPr>
            <a:r>
              <a:rPr lang="nl-BE" altLang="nl-BE" sz="2200" u="sng">
                <a:latin typeface="Calibri" panose="020F0502020204030204" pitchFamily="34" charset="0"/>
                <a:cs typeface="Arial" panose="020B0604020202020204" pitchFamily="34" charset="0"/>
              </a:rPr>
              <a:t>Lijst 1</a:t>
            </a:r>
            <a:r>
              <a:rPr lang="nl-BE" altLang="nl-BE" sz="2200">
                <a:latin typeface="Calibri" panose="020F0502020204030204" pitchFamily="34" charset="0"/>
                <a:cs typeface="Arial" panose="020B0604020202020204" pitchFamily="34" charset="0"/>
              </a:rPr>
              <a:t>					</a:t>
            </a:r>
            <a:r>
              <a:rPr lang="nl-BE" altLang="nl-BE" sz="2200" u="sng">
                <a:latin typeface="Calibri" panose="020F0502020204030204" pitchFamily="34" charset="0"/>
                <a:cs typeface="Arial" panose="020B0604020202020204" pitchFamily="34" charset="0"/>
              </a:rPr>
              <a:t>Lijst 2</a:t>
            </a:r>
          </a:p>
          <a:p>
            <a:pPr>
              <a:lnSpc>
                <a:spcPct val="80000"/>
              </a:lnSpc>
              <a:buNone/>
            </a:pPr>
            <a:endParaRPr lang="nl-BE" altLang="nl-BE" sz="2200">
              <a:latin typeface="+mj-lt"/>
              <a:cs typeface="Arial" panose="020B0604020202020204" pitchFamily="34" charset="0"/>
            </a:endParaRPr>
          </a:p>
          <a:p>
            <a:pPr>
              <a:lnSpc>
                <a:spcPct val="80000"/>
              </a:lnSpc>
              <a:buNone/>
            </a:pPr>
            <a:endParaRPr lang="nl-BE" altLang="nl-BE" sz="2200">
              <a:latin typeface="+mj-lt"/>
              <a:cs typeface="Arial" panose="020B0604020202020204" pitchFamily="34" charset="0"/>
            </a:endParaRPr>
          </a:p>
          <a:p>
            <a:pPr>
              <a:lnSpc>
                <a:spcPct val="80000"/>
              </a:lnSpc>
              <a:buNone/>
            </a:pPr>
            <a:endParaRPr lang="nl-BE" altLang="nl-BE" sz="2200">
              <a:latin typeface="+mj-lt"/>
              <a:cs typeface="Arial" panose="020B0604020202020204" pitchFamily="34" charset="0"/>
            </a:endParaRPr>
          </a:p>
          <a:p>
            <a:pPr>
              <a:lnSpc>
                <a:spcPct val="80000"/>
              </a:lnSpc>
              <a:buNone/>
            </a:pPr>
            <a:endParaRPr lang="nl-BE" altLang="nl-BE" sz="2200">
              <a:latin typeface="+mj-lt"/>
              <a:cs typeface="Arial" panose="020B0604020202020204" pitchFamily="34" charset="0"/>
            </a:endParaRPr>
          </a:p>
          <a:p>
            <a:pPr>
              <a:lnSpc>
                <a:spcPct val="80000"/>
              </a:lnSpc>
              <a:buNone/>
            </a:pPr>
            <a:endParaRPr lang="nl-BE" altLang="nl-BE" sz="2200">
              <a:latin typeface="+mj-lt"/>
              <a:cs typeface="Arial" panose="020B0604020202020204" pitchFamily="34" charset="0"/>
            </a:endParaRPr>
          </a:p>
          <a:p>
            <a:pPr>
              <a:lnSpc>
                <a:spcPct val="80000"/>
              </a:lnSpc>
              <a:buNone/>
            </a:pPr>
            <a:endParaRPr lang="nl-BE" altLang="nl-BE" sz="2200">
              <a:latin typeface="+mj-lt"/>
              <a:cs typeface="Arial" panose="020B0604020202020204" pitchFamily="34" charset="0"/>
            </a:endParaRPr>
          </a:p>
          <a:p>
            <a:pPr>
              <a:lnSpc>
                <a:spcPct val="80000"/>
              </a:lnSpc>
              <a:buNone/>
            </a:pPr>
            <a:r>
              <a:rPr lang="nl-NL" altLang="nl-BE" sz="2200">
                <a:latin typeface="+mj-lt"/>
              </a:rPr>
              <a:t>3</a:t>
            </a:r>
            <a:r>
              <a:rPr lang="nl-NL" altLang="nl-BE" sz="2200" baseline="30000">
                <a:latin typeface="+mj-lt"/>
              </a:rPr>
              <a:t>de</a:t>
            </a:r>
            <a:r>
              <a:rPr lang="nl-NL" altLang="nl-BE" sz="2200">
                <a:latin typeface="+mj-lt"/>
              </a:rPr>
              <a:t> mandaat gaat tussen Wijnant lijst 1 en Van Hecke lijst 2 (orde van voordracht t.a.v. Peeters)</a:t>
            </a:r>
          </a:p>
          <a:p>
            <a:pPr>
              <a:lnSpc>
                <a:spcPct val="80000"/>
              </a:lnSpc>
              <a:buNone/>
            </a:pPr>
            <a:r>
              <a:rPr lang="nl-NL" altLang="nl-BE" sz="2200">
                <a:latin typeface="+mj-lt"/>
              </a:rPr>
              <a:t>– aan lijst 1 indien Wijnant de meeste anciënniteit heeft</a:t>
            </a:r>
          </a:p>
          <a:p>
            <a:pPr>
              <a:lnSpc>
                <a:spcPct val="80000"/>
              </a:lnSpc>
              <a:buNone/>
            </a:pPr>
            <a:r>
              <a:rPr lang="nl-NL" altLang="nl-BE" sz="2200">
                <a:latin typeface="+mj-lt"/>
              </a:rPr>
              <a:t>– aan lijst 2 indien Van Hecke de meeste anciënniteit heeft</a:t>
            </a:r>
          </a:p>
          <a:p>
            <a:pPr>
              <a:lnSpc>
                <a:spcPct val="80000"/>
              </a:lnSpc>
              <a:buNone/>
            </a:pPr>
            <a:endParaRPr lang="nl-NL" altLang="nl-BE" sz="2200">
              <a:latin typeface="Calibri" panose="020F0502020204030204" pitchFamily="34" charset="0"/>
            </a:endParaRPr>
          </a:p>
          <a:p>
            <a:pPr marL="0" indent="0">
              <a:buNone/>
            </a:pPr>
            <a:endParaRPr lang="nl-BE" sz="2200"/>
          </a:p>
        </p:txBody>
      </p:sp>
      <p:pic>
        <p:nvPicPr>
          <p:cNvPr id="6" name="Graphic 5" descr="Dubbeltikken met effen opvulling">
            <a:extLst>
              <a:ext uri="{FF2B5EF4-FFF2-40B4-BE49-F238E27FC236}">
                <a16:creationId xmlns:a16="http://schemas.microsoft.com/office/drawing/2014/main" id="{F1582C4E-F997-116B-0E31-16CA96DE85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7036"/>
            <a:ext cx="457200" cy="457200"/>
          </a:xfrm>
          <a:prstGeom prst="rect">
            <a:avLst/>
          </a:prstGeom>
        </p:spPr>
      </p:pic>
      <p:graphicFrame>
        <p:nvGraphicFramePr>
          <p:cNvPr id="7" name="Tabel 7">
            <a:extLst>
              <a:ext uri="{FF2B5EF4-FFF2-40B4-BE49-F238E27FC236}">
                <a16:creationId xmlns:a16="http://schemas.microsoft.com/office/drawing/2014/main" id="{45910174-D4DD-87F6-C1B4-005E836A993A}"/>
              </a:ext>
            </a:extLst>
          </p:cNvPr>
          <p:cNvGraphicFramePr>
            <a:graphicFrameLocks noGrp="1"/>
          </p:cNvGraphicFramePr>
          <p:nvPr>
            <p:extLst>
              <p:ext uri="{D42A27DB-BD31-4B8C-83A1-F6EECF244321}">
                <p14:modId xmlns:p14="http://schemas.microsoft.com/office/powerpoint/2010/main" val="2535057383"/>
              </p:ext>
            </p:extLst>
          </p:nvPr>
        </p:nvGraphicFramePr>
        <p:xfrm>
          <a:off x="4855123" y="1203598"/>
          <a:ext cx="3894284" cy="1598093"/>
        </p:xfrm>
        <a:graphic>
          <a:graphicData uri="http://schemas.openxmlformats.org/drawingml/2006/table">
            <a:tbl>
              <a:tblPr firstRow="1" bandRow="1">
                <a:tableStyleId>{72833802-FEF1-4C79-8D5D-14CF1EAF98D9}</a:tableStyleId>
              </a:tblPr>
              <a:tblGrid>
                <a:gridCol w="945456">
                  <a:extLst>
                    <a:ext uri="{9D8B030D-6E8A-4147-A177-3AD203B41FA5}">
                      <a16:colId xmlns:a16="http://schemas.microsoft.com/office/drawing/2014/main" val="2776288197"/>
                    </a:ext>
                  </a:extLst>
                </a:gridCol>
                <a:gridCol w="1220636">
                  <a:extLst>
                    <a:ext uri="{9D8B030D-6E8A-4147-A177-3AD203B41FA5}">
                      <a16:colId xmlns:a16="http://schemas.microsoft.com/office/drawing/2014/main" val="2871121508"/>
                    </a:ext>
                  </a:extLst>
                </a:gridCol>
                <a:gridCol w="1062220">
                  <a:extLst>
                    <a:ext uri="{9D8B030D-6E8A-4147-A177-3AD203B41FA5}">
                      <a16:colId xmlns:a16="http://schemas.microsoft.com/office/drawing/2014/main" val="3667644465"/>
                    </a:ext>
                  </a:extLst>
                </a:gridCol>
                <a:gridCol w="665972">
                  <a:extLst>
                    <a:ext uri="{9D8B030D-6E8A-4147-A177-3AD203B41FA5}">
                      <a16:colId xmlns:a16="http://schemas.microsoft.com/office/drawing/2014/main" val="680533470"/>
                    </a:ext>
                  </a:extLst>
                </a:gridCol>
              </a:tblGrid>
              <a:tr h="302693">
                <a:tc>
                  <a:txBody>
                    <a:bodyPr/>
                    <a:lstStyle/>
                    <a:p>
                      <a:r>
                        <a:rPr lang="nl-BE" sz="1100"/>
                        <a:t>Kandidaten</a:t>
                      </a:r>
                    </a:p>
                  </a:txBody>
                  <a:tcPr>
                    <a:solidFill>
                      <a:srgbClr val="009FDF"/>
                    </a:solidFill>
                  </a:tcPr>
                </a:tc>
                <a:tc>
                  <a:txBody>
                    <a:bodyPr/>
                    <a:lstStyle/>
                    <a:p>
                      <a:r>
                        <a:rPr lang="nl-BE" sz="1100"/>
                        <a:t>Naamstemmen</a:t>
                      </a:r>
                    </a:p>
                  </a:txBody>
                  <a:tcPr>
                    <a:solidFill>
                      <a:srgbClr val="009FDF"/>
                    </a:solidFill>
                  </a:tcPr>
                </a:tc>
                <a:tc>
                  <a:txBody>
                    <a:bodyPr/>
                    <a:lstStyle/>
                    <a:p>
                      <a:r>
                        <a:rPr lang="nl-BE" sz="1100"/>
                        <a:t>Pot</a:t>
                      </a:r>
                    </a:p>
                  </a:txBody>
                  <a:tcPr>
                    <a:solidFill>
                      <a:srgbClr val="009FDF"/>
                    </a:solidFill>
                  </a:tcPr>
                </a:tc>
                <a:tc>
                  <a:txBody>
                    <a:bodyPr/>
                    <a:lstStyle/>
                    <a:p>
                      <a:r>
                        <a:rPr lang="nl-BE" sz="1100"/>
                        <a:t>Totaal</a:t>
                      </a:r>
                    </a:p>
                  </a:txBody>
                  <a:tcPr>
                    <a:solidFill>
                      <a:srgbClr val="009FDF"/>
                    </a:solidFill>
                  </a:tcPr>
                </a:tc>
                <a:extLst>
                  <a:ext uri="{0D108BD9-81ED-4DB2-BD59-A6C34878D82A}">
                    <a16:rowId xmlns:a16="http://schemas.microsoft.com/office/drawing/2014/main" val="1360478511"/>
                  </a:ext>
                </a:extLst>
              </a:tr>
              <a:tr h="250531">
                <a:tc>
                  <a:txBody>
                    <a:bodyPr/>
                    <a:lstStyle/>
                    <a:p>
                      <a:r>
                        <a:rPr lang="nl-BE" sz="1100" err="1">
                          <a:solidFill>
                            <a:srgbClr val="003478"/>
                          </a:solidFill>
                        </a:rPr>
                        <a:t>Boitseleer</a:t>
                      </a:r>
                      <a:endParaRPr lang="nl-BE" sz="1100">
                        <a:solidFill>
                          <a:srgbClr val="003478"/>
                        </a:solidFill>
                      </a:endParaRPr>
                    </a:p>
                  </a:txBody>
                  <a:tcPr/>
                </a:tc>
                <a:tc>
                  <a:txBody>
                    <a:bodyPr/>
                    <a:lstStyle/>
                    <a:p>
                      <a:r>
                        <a:rPr lang="nl-BE" sz="1100">
                          <a:solidFill>
                            <a:srgbClr val="003478"/>
                          </a:solidFill>
                        </a:rPr>
                        <a:t>7</a:t>
                      </a:r>
                    </a:p>
                  </a:txBody>
                  <a:tcPr/>
                </a:tc>
                <a:tc>
                  <a:txBody>
                    <a:bodyPr/>
                    <a:lstStyle/>
                    <a:p>
                      <a:r>
                        <a:rPr lang="nl-BE" sz="1100">
                          <a:solidFill>
                            <a:srgbClr val="003478"/>
                          </a:solidFill>
                        </a:rPr>
                        <a:t>+7</a:t>
                      </a:r>
                    </a:p>
                  </a:txBody>
                  <a:tcPr/>
                </a:tc>
                <a:tc>
                  <a:txBody>
                    <a:bodyPr/>
                    <a:lstStyle/>
                    <a:p>
                      <a:r>
                        <a:rPr lang="nl-BE" sz="1100">
                          <a:solidFill>
                            <a:srgbClr val="003478"/>
                          </a:solidFill>
                        </a:rPr>
                        <a:t>14 (E)</a:t>
                      </a:r>
                    </a:p>
                  </a:txBody>
                  <a:tcPr/>
                </a:tc>
                <a:extLst>
                  <a:ext uri="{0D108BD9-81ED-4DB2-BD59-A6C34878D82A}">
                    <a16:rowId xmlns:a16="http://schemas.microsoft.com/office/drawing/2014/main" val="1380250726"/>
                  </a:ext>
                </a:extLst>
              </a:tr>
              <a:tr h="250531">
                <a:tc>
                  <a:txBody>
                    <a:bodyPr/>
                    <a:lstStyle/>
                    <a:p>
                      <a:r>
                        <a:rPr lang="nl-BE" sz="1100">
                          <a:solidFill>
                            <a:srgbClr val="003478"/>
                          </a:solidFill>
                        </a:rPr>
                        <a:t>Van Hecke</a:t>
                      </a:r>
                    </a:p>
                  </a:txBody>
                  <a:tcPr/>
                </a:tc>
                <a:tc>
                  <a:txBody>
                    <a:bodyPr/>
                    <a:lstStyle/>
                    <a:p>
                      <a:r>
                        <a:rPr lang="nl-BE" sz="1100">
                          <a:solidFill>
                            <a:srgbClr val="003478"/>
                          </a:solidFill>
                        </a:rPr>
                        <a:t>3</a:t>
                      </a:r>
                    </a:p>
                  </a:txBody>
                  <a:tcPr/>
                </a:tc>
                <a:tc>
                  <a:txBody>
                    <a:bodyPr/>
                    <a:lstStyle/>
                    <a:p>
                      <a:r>
                        <a:rPr lang="nl-BE" sz="1100">
                          <a:solidFill>
                            <a:srgbClr val="003478"/>
                          </a:solidFill>
                        </a:rPr>
                        <a:t>+5</a:t>
                      </a:r>
                    </a:p>
                  </a:txBody>
                  <a:tcPr/>
                </a:tc>
                <a:tc>
                  <a:txBody>
                    <a:bodyPr/>
                    <a:lstStyle/>
                    <a:p>
                      <a:r>
                        <a:rPr lang="nl-BE" sz="1100">
                          <a:solidFill>
                            <a:srgbClr val="003478"/>
                          </a:solidFill>
                        </a:rPr>
                        <a:t>8</a:t>
                      </a:r>
                    </a:p>
                  </a:txBody>
                  <a:tcPr/>
                </a:tc>
                <a:extLst>
                  <a:ext uri="{0D108BD9-81ED-4DB2-BD59-A6C34878D82A}">
                    <a16:rowId xmlns:a16="http://schemas.microsoft.com/office/drawing/2014/main" val="3285201485"/>
                  </a:ext>
                </a:extLst>
              </a:tr>
              <a:tr h="250531">
                <a:tc>
                  <a:txBody>
                    <a:bodyPr/>
                    <a:lstStyle/>
                    <a:p>
                      <a:r>
                        <a:rPr lang="nl-BE" sz="1100">
                          <a:solidFill>
                            <a:srgbClr val="003478"/>
                          </a:solidFill>
                        </a:rPr>
                        <a:t>Peeters</a:t>
                      </a:r>
                    </a:p>
                  </a:txBody>
                  <a:tcPr/>
                </a:tc>
                <a:tc>
                  <a:txBody>
                    <a:bodyPr/>
                    <a:lstStyle/>
                    <a:p>
                      <a:r>
                        <a:rPr lang="nl-BE" sz="1100">
                          <a:solidFill>
                            <a:srgbClr val="003478"/>
                          </a:solidFill>
                        </a:rPr>
                        <a:t>8</a:t>
                      </a:r>
                    </a:p>
                  </a:txBody>
                  <a:tcPr/>
                </a:tc>
                <a:tc>
                  <a:txBody>
                    <a:bodyPr/>
                    <a:lstStyle/>
                    <a:p>
                      <a:endParaRPr lang="nl-BE" sz="1100">
                        <a:solidFill>
                          <a:srgbClr val="003478"/>
                        </a:solidFill>
                      </a:endParaRPr>
                    </a:p>
                  </a:txBody>
                  <a:tcPr/>
                </a:tc>
                <a:tc>
                  <a:txBody>
                    <a:bodyPr/>
                    <a:lstStyle/>
                    <a:p>
                      <a:r>
                        <a:rPr lang="nl-BE" sz="1100">
                          <a:solidFill>
                            <a:srgbClr val="003478"/>
                          </a:solidFill>
                        </a:rPr>
                        <a:t>8</a:t>
                      </a:r>
                    </a:p>
                  </a:txBody>
                  <a:tcPr/>
                </a:tc>
                <a:extLst>
                  <a:ext uri="{0D108BD9-81ED-4DB2-BD59-A6C34878D82A}">
                    <a16:rowId xmlns:a16="http://schemas.microsoft.com/office/drawing/2014/main" val="3508899429"/>
                  </a:ext>
                </a:extLst>
              </a:tr>
              <a:tr h="250531">
                <a:tc>
                  <a:txBody>
                    <a:bodyPr/>
                    <a:lstStyle/>
                    <a:p>
                      <a:r>
                        <a:rPr lang="nl-BE" sz="1100">
                          <a:solidFill>
                            <a:srgbClr val="003478"/>
                          </a:solidFill>
                        </a:rPr>
                        <a:t>De Decker</a:t>
                      </a:r>
                    </a:p>
                  </a:txBody>
                  <a:tcPr/>
                </a:tc>
                <a:tc>
                  <a:txBody>
                    <a:bodyPr/>
                    <a:lstStyle/>
                    <a:p>
                      <a:r>
                        <a:rPr lang="nl-BE" sz="1100">
                          <a:solidFill>
                            <a:srgbClr val="003478"/>
                          </a:solidFill>
                        </a:rPr>
                        <a:t>4</a:t>
                      </a:r>
                    </a:p>
                  </a:txBody>
                  <a:tcPr/>
                </a:tc>
                <a:tc>
                  <a:txBody>
                    <a:bodyPr/>
                    <a:lstStyle/>
                    <a:p>
                      <a:endParaRPr lang="nl-BE" sz="1100">
                        <a:solidFill>
                          <a:srgbClr val="003478"/>
                        </a:solidFill>
                      </a:endParaRPr>
                    </a:p>
                  </a:txBody>
                  <a:tcPr/>
                </a:tc>
                <a:tc>
                  <a:txBody>
                    <a:bodyPr/>
                    <a:lstStyle/>
                    <a:p>
                      <a:r>
                        <a:rPr lang="nl-BE" sz="1100">
                          <a:solidFill>
                            <a:srgbClr val="003478"/>
                          </a:solidFill>
                        </a:rPr>
                        <a:t>4</a:t>
                      </a:r>
                    </a:p>
                  </a:txBody>
                  <a:tcPr/>
                </a:tc>
                <a:extLst>
                  <a:ext uri="{0D108BD9-81ED-4DB2-BD59-A6C34878D82A}">
                    <a16:rowId xmlns:a16="http://schemas.microsoft.com/office/drawing/2014/main" val="758196162"/>
                  </a:ext>
                </a:extLst>
              </a:tr>
              <a:tr h="250531">
                <a:tc>
                  <a:txBody>
                    <a:bodyPr/>
                    <a:lstStyle/>
                    <a:p>
                      <a:r>
                        <a:rPr lang="nl-BE" sz="1100" err="1">
                          <a:solidFill>
                            <a:srgbClr val="003478"/>
                          </a:solidFill>
                        </a:rPr>
                        <a:t>Feys</a:t>
                      </a:r>
                      <a:endParaRPr lang="nl-BE" sz="1100">
                        <a:solidFill>
                          <a:srgbClr val="003478"/>
                        </a:solidFill>
                      </a:endParaRPr>
                    </a:p>
                  </a:txBody>
                  <a:tcPr/>
                </a:tc>
                <a:tc>
                  <a:txBody>
                    <a:bodyPr/>
                    <a:lstStyle/>
                    <a:p>
                      <a:r>
                        <a:rPr lang="nl-BE" sz="1100">
                          <a:solidFill>
                            <a:srgbClr val="003478"/>
                          </a:solidFill>
                        </a:rPr>
                        <a:t>3</a:t>
                      </a:r>
                    </a:p>
                  </a:txBody>
                  <a:tcPr/>
                </a:tc>
                <a:tc>
                  <a:txBody>
                    <a:bodyPr/>
                    <a:lstStyle/>
                    <a:p>
                      <a:endParaRPr lang="nl-BE" sz="1100">
                        <a:solidFill>
                          <a:srgbClr val="003478"/>
                        </a:solidFill>
                      </a:endParaRPr>
                    </a:p>
                  </a:txBody>
                  <a:tcPr/>
                </a:tc>
                <a:tc>
                  <a:txBody>
                    <a:bodyPr/>
                    <a:lstStyle/>
                    <a:p>
                      <a:r>
                        <a:rPr lang="nl-BE" sz="1100">
                          <a:solidFill>
                            <a:srgbClr val="003478"/>
                          </a:solidFill>
                        </a:rPr>
                        <a:t>3</a:t>
                      </a:r>
                    </a:p>
                  </a:txBody>
                  <a:tcPr/>
                </a:tc>
                <a:extLst>
                  <a:ext uri="{0D108BD9-81ED-4DB2-BD59-A6C34878D82A}">
                    <a16:rowId xmlns:a16="http://schemas.microsoft.com/office/drawing/2014/main" val="3506499607"/>
                  </a:ext>
                </a:extLst>
              </a:tr>
            </a:tbl>
          </a:graphicData>
        </a:graphic>
      </p:graphicFrame>
      <p:graphicFrame>
        <p:nvGraphicFramePr>
          <p:cNvPr id="8" name="Tabel 7">
            <a:extLst>
              <a:ext uri="{FF2B5EF4-FFF2-40B4-BE49-F238E27FC236}">
                <a16:creationId xmlns:a16="http://schemas.microsoft.com/office/drawing/2014/main" id="{B698855D-B3C3-D036-F9E6-816FDAD509C6}"/>
              </a:ext>
            </a:extLst>
          </p:cNvPr>
          <p:cNvGraphicFramePr>
            <a:graphicFrameLocks noGrp="1"/>
          </p:cNvGraphicFramePr>
          <p:nvPr>
            <p:extLst>
              <p:ext uri="{D42A27DB-BD31-4B8C-83A1-F6EECF244321}">
                <p14:modId xmlns:p14="http://schemas.microsoft.com/office/powerpoint/2010/main" val="1876823191"/>
              </p:ext>
            </p:extLst>
          </p:nvPr>
        </p:nvGraphicFramePr>
        <p:xfrm>
          <a:off x="396789" y="1203598"/>
          <a:ext cx="3600400" cy="1598093"/>
        </p:xfrm>
        <a:graphic>
          <a:graphicData uri="http://schemas.openxmlformats.org/drawingml/2006/table">
            <a:tbl>
              <a:tblPr firstRow="1" bandRow="1">
                <a:tableStyleId>{72833802-FEF1-4C79-8D5D-14CF1EAF98D9}</a:tableStyleId>
              </a:tblPr>
              <a:tblGrid>
                <a:gridCol w="900100">
                  <a:extLst>
                    <a:ext uri="{9D8B030D-6E8A-4147-A177-3AD203B41FA5}">
                      <a16:colId xmlns:a16="http://schemas.microsoft.com/office/drawing/2014/main" val="2776288197"/>
                    </a:ext>
                  </a:extLst>
                </a:gridCol>
                <a:gridCol w="1116124">
                  <a:extLst>
                    <a:ext uri="{9D8B030D-6E8A-4147-A177-3AD203B41FA5}">
                      <a16:colId xmlns:a16="http://schemas.microsoft.com/office/drawing/2014/main" val="2871121508"/>
                    </a:ext>
                  </a:extLst>
                </a:gridCol>
                <a:gridCol w="684076">
                  <a:extLst>
                    <a:ext uri="{9D8B030D-6E8A-4147-A177-3AD203B41FA5}">
                      <a16:colId xmlns:a16="http://schemas.microsoft.com/office/drawing/2014/main" val="3667644465"/>
                    </a:ext>
                  </a:extLst>
                </a:gridCol>
                <a:gridCol w="900100">
                  <a:extLst>
                    <a:ext uri="{9D8B030D-6E8A-4147-A177-3AD203B41FA5}">
                      <a16:colId xmlns:a16="http://schemas.microsoft.com/office/drawing/2014/main" val="680533470"/>
                    </a:ext>
                  </a:extLst>
                </a:gridCol>
              </a:tblGrid>
              <a:tr h="302693">
                <a:tc>
                  <a:txBody>
                    <a:bodyPr/>
                    <a:lstStyle/>
                    <a:p>
                      <a:r>
                        <a:rPr lang="nl-BE" sz="1100"/>
                        <a:t>Kandidaten</a:t>
                      </a:r>
                    </a:p>
                  </a:txBody>
                  <a:tcPr>
                    <a:solidFill>
                      <a:srgbClr val="009FDF"/>
                    </a:solidFill>
                  </a:tcPr>
                </a:tc>
                <a:tc>
                  <a:txBody>
                    <a:bodyPr/>
                    <a:lstStyle/>
                    <a:p>
                      <a:r>
                        <a:rPr lang="nl-BE" sz="1100"/>
                        <a:t>Naamstemmen</a:t>
                      </a:r>
                    </a:p>
                  </a:txBody>
                  <a:tcPr>
                    <a:solidFill>
                      <a:srgbClr val="009FDF"/>
                    </a:solidFill>
                  </a:tcPr>
                </a:tc>
                <a:tc>
                  <a:txBody>
                    <a:bodyPr/>
                    <a:lstStyle/>
                    <a:p>
                      <a:r>
                        <a:rPr lang="nl-BE" sz="1100"/>
                        <a:t>Pot</a:t>
                      </a:r>
                    </a:p>
                  </a:txBody>
                  <a:tcPr>
                    <a:solidFill>
                      <a:srgbClr val="009FDF"/>
                    </a:solidFill>
                  </a:tcPr>
                </a:tc>
                <a:tc>
                  <a:txBody>
                    <a:bodyPr/>
                    <a:lstStyle/>
                    <a:p>
                      <a:r>
                        <a:rPr lang="nl-BE" sz="1100"/>
                        <a:t>Totaal</a:t>
                      </a:r>
                    </a:p>
                  </a:txBody>
                  <a:tcPr>
                    <a:solidFill>
                      <a:srgbClr val="009FDF"/>
                    </a:solidFill>
                  </a:tcPr>
                </a:tc>
                <a:extLst>
                  <a:ext uri="{0D108BD9-81ED-4DB2-BD59-A6C34878D82A}">
                    <a16:rowId xmlns:a16="http://schemas.microsoft.com/office/drawing/2014/main" val="1360478511"/>
                  </a:ext>
                </a:extLst>
              </a:tr>
              <a:tr h="250531">
                <a:tc>
                  <a:txBody>
                    <a:bodyPr/>
                    <a:lstStyle/>
                    <a:p>
                      <a:r>
                        <a:rPr lang="nl-BE" sz="1100">
                          <a:solidFill>
                            <a:srgbClr val="003478"/>
                          </a:solidFill>
                        </a:rPr>
                        <a:t>De Dier</a:t>
                      </a:r>
                    </a:p>
                  </a:txBody>
                  <a:tcPr/>
                </a:tc>
                <a:tc>
                  <a:txBody>
                    <a:bodyPr/>
                    <a:lstStyle/>
                    <a:p>
                      <a:r>
                        <a:rPr lang="nl-BE" sz="1100">
                          <a:solidFill>
                            <a:srgbClr val="003478"/>
                          </a:solidFill>
                        </a:rPr>
                        <a:t>5</a:t>
                      </a:r>
                    </a:p>
                  </a:txBody>
                  <a:tcPr/>
                </a:tc>
                <a:tc>
                  <a:txBody>
                    <a:bodyPr/>
                    <a:lstStyle/>
                    <a:p>
                      <a:r>
                        <a:rPr lang="nl-BE" sz="1100">
                          <a:solidFill>
                            <a:srgbClr val="003478"/>
                          </a:solidFill>
                        </a:rPr>
                        <a:t>+2</a:t>
                      </a:r>
                    </a:p>
                  </a:txBody>
                  <a:tcPr/>
                </a:tc>
                <a:tc>
                  <a:txBody>
                    <a:bodyPr/>
                    <a:lstStyle/>
                    <a:p>
                      <a:r>
                        <a:rPr lang="nl-BE" sz="1100">
                          <a:solidFill>
                            <a:srgbClr val="003478"/>
                          </a:solidFill>
                        </a:rPr>
                        <a:t>7</a:t>
                      </a:r>
                    </a:p>
                  </a:txBody>
                  <a:tcPr/>
                </a:tc>
                <a:extLst>
                  <a:ext uri="{0D108BD9-81ED-4DB2-BD59-A6C34878D82A}">
                    <a16:rowId xmlns:a16="http://schemas.microsoft.com/office/drawing/2014/main" val="1380250726"/>
                  </a:ext>
                </a:extLst>
              </a:tr>
              <a:tr h="250531">
                <a:tc>
                  <a:txBody>
                    <a:bodyPr/>
                    <a:lstStyle/>
                    <a:p>
                      <a:r>
                        <a:rPr lang="nl-BE" sz="1100" err="1">
                          <a:solidFill>
                            <a:srgbClr val="003478"/>
                          </a:solidFill>
                        </a:rPr>
                        <a:t>Boxstael</a:t>
                      </a:r>
                      <a:endParaRPr lang="nl-BE" sz="1100">
                        <a:solidFill>
                          <a:srgbClr val="003478"/>
                        </a:solidFill>
                      </a:endParaRPr>
                    </a:p>
                  </a:txBody>
                  <a:tcPr/>
                </a:tc>
                <a:tc>
                  <a:txBody>
                    <a:bodyPr/>
                    <a:lstStyle/>
                    <a:p>
                      <a:r>
                        <a:rPr lang="nl-BE" sz="1100">
                          <a:solidFill>
                            <a:srgbClr val="003478"/>
                          </a:solidFill>
                        </a:rPr>
                        <a:t>7</a:t>
                      </a:r>
                    </a:p>
                  </a:txBody>
                  <a:tcPr/>
                </a:tc>
                <a:tc>
                  <a:txBody>
                    <a:bodyPr/>
                    <a:lstStyle/>
                    <a:p>
                      <a:endParaRPr lang="nl-BE" sz="1100">
                        <a:solidFill>
                          <a:srgbClr val="003478"/>
                        </a:solidFill>
                      </a:endParaRPr>
                    </a:p>
                  </a:txBody>
                  <a:tcPr/>
                </a:tc>
                <a:tc>
                  <a:txBody>
                    <a:bodyPr/>
                    <a:lstStyle/>
                    <a:p>
                      <a:r>
                        <a:rPr lang="nl-BE" sz="1100">
                          <a:solidFill>
                            <a:srgbClr val="003478"/>
                          </a:solidFill>
                        </a:rPr>
                        <a:t>7</a:t>
                      </a:r>
                    </a:p>
                  </a:txBody>
                  <a:tcPr/>
                </a:tc>
                <a:extLst>
                  <a:ext uri="{0D108BD9-81ED-4DB2-BD59-A6C34878D82A}">
                    <a16:rowId xmlns:a16="http://schemas.microsoft.com/office/drawing/2014/main" val="3285201485"/>
                  </a:ext>
                </a:extLst>
              </a:tr>
              <a:tr h="250531">
                <a:tc>
                  <a:txBody>
                    <a:bodyPr/>
                    <a:lstStyle/>
                    <a:p>
                      <a:r>
                        <a:rPr lang="nl-BE" sz="1100">
                          <a:solidFill>
                            <a:srgbClr val="003478"/>
                          </a:solidFill>
                        </a:rPr>
                        <a:t>Rogiers</a:t>
                      </a:r>
                    </a:p>
                  </a:txBody>
                  <a:tcPr/>
                </a:tc>
                <a:tc>
                  <a:txBody>
                    <a:bodyPr/>
                    <a:lstStyle/>
                    <a:p>
                      <a:r>
                        <a:rPr lang="nl-BE" sz="1100">
                          <a:solidFill>
                            <a:srgbClr val="003478"/>
                          </a:solidFill>
                        </a:rPr>
                        <a:t>3</a:t>
                      </a:r>
                    </a:p>
                  </a:txBody>
                  <a:tcPr/>
                </a:tc>
                <a:tc>
                  <a:txBody>
                    <a:bodyPr/>
                    <a:lstStyle/>
                    <a:p>
                      <a:endParaRPr lang="nl-BE" sz="1100">
                        <a:solidFill>
                          <a:srgbClr val="003478"/>
                        </a:solidFill>
                      </a:endParaRPr>
                    </a:p>
                  </a:txBody>
                  <a:tcPr/>
                </a:tc>
                <a:tc>
                  <a:txBody>
                    <a:bodyPr/>
                    <a:lstStyle/>
                    <a:p>
                      <a:r>
                        <a:rPr lang="nl-BE" sz="1100">
                          <a:solidFill>
                            <a:srgbClr val="003478"/>
                          </a:solidFill>
                        </a:rPr>
                        <a:t>3</a:t>
                      </a:r>
                    </a:p>
                  </a:txBody>
                  <a:tcPr/>
                </a:tc>
                <a:extLst>
                  <a:ext uri="{0D108BD9-81ED-4DB2-BD59-A6C34878D82A}">
                    <a16:rowId xmlns:a16="http://schemas.microsoft.com/office/drawing/2014/main" val="3508899429"/>
                  </a:ext>
                </a:extLst>
              </a:tr>
              <a:tr h="250531">
                <a:tc>
                  <a:txBody>
                    <a:bodyPr/>
                    <a:lstStyle/>
                    <a:p>
                      <a:r>
                        <a:rPr lang="nl-BE" sz="1100" err="1">
                          <a:solidFill>
                            <a:srgbClr val="003478"/>
                          </a:solidFill>
                        </a:rPr>
                        <a:t>Rotiers</a:t>
                      </a:r>
                      <a:endParaRPr lang="nl-BE" sz="1100">
                        <a:solidFill>
                          <a:srgbClr val="003478"/>
                        </a:solidFill>
                      </a:endParaRPr>
                    </a:p>
                  </a:txBody>
                  <a:tcPr/>
                </a:tc>
                <a:tc>
                  <a:txBody>
                    <a:bodyPr/>
                    <a:lstStyle/>
                    <a:p>
                      <a:r>
                        <a:rPr lang="nl-BE" sz="1100">
                          <a:solidFill>
                            <a:srgbClr val="003478"/>
                          </a:solidFill>
                        </a:rPr>
                        <a:t>11</a:t>
                      </a:r>
                    </a:p>
                  </a:txBody>
                  <a:tcPr/>
                </a:tc>
                <a:tc>
                  <a:txBody>
                    <a:bodyPr/>
                    <a:lstStyle/>
                    <a:p>
                      <a:endParaRPr lang="nl-BE" sz="1100">
                        <a:solidFill>
                          <a:srgbClr val="003478"/>
                        </a:solidFill>
                      </a:endParaRPr>
                    </a:p>
                  </a:txBody>
                  <a:tcPr/>
                </a:tc>
                <a:tc>
                  <a:txBody>
                    <a:bodyPr/>
                    <a:lstStyle/>
                    <a:p>
                      <a:r>
                        <a:rPr lang="nl-BE" sz="1100">
                          <a:solidFill>
                            <a:srgbClr val="003478"/>
                          </a:solidFill>
                        </a:rPr>
                        <a:t>11 (E)</a:t>
                      </a:r>
                    </a:p>
                  </a:txBody>
                  <a:tcPr/>
                </a:tc>
                <a:extLst>
                  <a:ext uri="{0D108BD9-81ED-4DB2-BD59-A6C34878D82A}">
                    <a16:rowId xmlns:a16="http://schemas.microsoft.com/office/drawing/2014/main" val="758196162"/>
                  </a:ext>
                </a:extLst>
              </a:tr>
              <a:tr h="250531">
                <a:tc>
                  <a:txBody>
                    <a:bodyPr/>
                    <a:lstStyle/>
                    <a:p>
                      <a:r>
                        <a:rPr lang="nl-BE" sz="1100">
                          <a:solidFill>
                            <a:srgbClr val="003478"/>
                          </a:solidFill>
                        </a:rPr>
                        <a:t>Wijnant</a:t>
                      </a:r>
                    </a:p>
                  </a:txBody>
                  <a:tcPr/>
                </a:tc>
                <a:tc>
                  <a:txBody>
                    <a:bodyPr/>
                    <a:lstStyle/>
                    <a:p>
                      <a:r>
                        <a:rPr lang="nl-BE" sz="1100">
                          <a:solidFill>
                            <a:srgbClr val="003478"/>
                          </a:solidFill>
                        </a:rPr>
                        <a:t>8</a:t>
                      </a:r>
                    </a:p>
                  </a:txBody>
                  <a:tcPr/>
                </a:tc>
                <a:tc>
                  <a:txBody>
                    <a:bodyPr/>
                    <a:lstStyle/>
                    <a:p>
                      <a:endParaRPr lang="nl-BE" sz="1100">
                        <a:solidFill>
                          <a:srgbClr val="003478"/>
                        </a:solidFill>
                      </a:endParaRPr>
                    </a:p>
                  </a:txBody>
                  <a:tcPr/>
                </a:tc>
                <a:tc>
                  <a:txBody>
                    <a:bodyPr/>
                    <a:lstStyle/>
                    <a:p>
                      <a:r>
                        <a:rPr lang="nl-BE" sz="1100">
                          <a:solidFill>
                            <a:srgbClr val="003478"/>
                          </a:solidFill>
                        </a:rPr>
                        <a:t>8</a:t>
                      </a:r>
                    </a:p>
                  </a:txBody>
                  <a:tcPr/>
                </a:tc>
                <a:extLst>
                  <a:ext uri="{0D108BD9-81ED-4DB2-BD59-A6C34878D82A}">
                    <a16:rowId xmlns:a16="http://schemas.microsoft.com/office/drawing/2014/main" val="3506499607"/>
                  </a:ext>
                </a:extLst>
              </a:tr>
            </a:tbl>
          </a:graphicData>
        </a:graphic>
      </p:graphicFrame>
      <p:pic>
        <p:nvPicPr>
          <p:cNvPr id="9" name="Afbeelding 8" descr="Afbeelding met clipart&#10;&#10;Automatisch gegenereerde beschrijving">
            <a:extLst>
              <a:ext uri="{FF2B5EF4-FFF2-40B4-BE49-F238E27FC236}">
                <a16:creationId xmlns:a16="http://schemas.microsoft.com/office/drawing/2014/main" id="{EAA4980C-666E-14E3-B37F-B493C24D181B}"/>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419844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Na afloop kiesverrichtingen</a:t>
            </a:r>
            <a:endParaRPr lang="nl-BE"/>
          </a:p>
        </p:txBody>
      </p:sp>
      <p:sp>
        <p:nvSpPr>
          <p:cNvPr id="3" name="Tijdelijke aanduiding voor tekst 2"/>
          <p:cNvSpPr>
            <a:spLocks noGrp="1"/>
          </p:cNvSpPr>
          <p:nvPr>
            <p:ph type="body" sz="quarter" idx="15"/>
          </p:nvPr>
        </p:nvSpPr>
        <p:spPr>
          <a:xfrm>
            <a:off x="467544" y="843558"/>
            <a:ext cx="8208912" cy="3744416"/>
          </a:xfrm>
        </p:spPr>
        <p:txBody>
          <a:bodyPr>
            <a:normAutofit/>
          </a:bodyPr>
          <a:lstStyle/>
          <a:p>
            <a:pPr>
              <a:lnSpc>
                <a:spcPct val="80000"/>
              </a:lnSpc>
            </a:pPr>
            <a:r>
              <a:rPr lang="nl-BE" altLang="nl-BE" sz="2400">
                <a:latin typeface="Calibri" panose="020F0502020204030204" pitchFamily="34" charset="0"/>
              </a:rPr>
              <a:t>Sluiten stembureau en </a:t>
            </a:r>
            <a:r>
              <a:rPr lang="nl-BE" altLang="nl-BE" sz="2400" b="1">
                <a:latin typeface="Calibri" panose="020F0502020204030204" pitchFamily="34" charset="0"/>
              </a:rPr>
              <a:t>ondertekening PV </a:t>
            </a:r>
            <a:r>
              <a:rPr lang="nl-BE" altLang="nl-BE" sz="2400">
                <a:latin typeface="Calibri" panose="020F0502020204030204" pitchFamily="34" charset="0"/>
              </a:rPr>
              <a:t>door alle leden </a:t>
            </a:r>
          </a:p>
          <a:p>
            <a:pPr>
              <a:lnSpc>
                <a:spcPct val="80000"/>
              </a:lnSpc>
            </a:pPr>
            <a:r>
              <a:rPr lang="nl-BE" altLang="nl-BE" sz="2400" b="1">
                <a:latin typeface="Calibri" panose="020F0502020204030204" pitchFamily="34" charset="0"/>
              </a:rPr>
              <a:t>Verzending pv </a:t>
            </a:r>
            <a:r>
              <a:rPr lang="nl-BE" altLang="nl-BE" sz="2400">
                <a:latin typeface="Calibri" panose="020F0502020204030204" pitchFamily="34" charset="0"/>
              </a:rPr>
              <a:t>door voorzitter stembureau aan :</a:t>
            </a:r>
          </a:p>
          <a:p>
            <a:pPr lvl="1">
              <a:lnSpc>
                <a:spcPct val="80000"/>
              </a:lnSpc>
            </a:pPr>
            <a:r>
              <a:rPr lang="nl-BE" altLang="nl-BE" sz="2000">
                <a:latin typeface="Calibri" panose="020F0502020204030204" pitchFamily="34" charset="0"/>
              </a:rPr>
              <a:t>directeur-generaal van de ADAJS van de FOD WASO</a:t>
            </a:r>
          </a:p>
          <a:p>
            <a:pPr lvl="2">
              <a:lnSpc>
                <a:spcPct val="80000"/>
              </a:lnSpc>
              <a:buFontTx/>
              <a:buChar char="•"/>
            </a:pPr>
            <a:r>
              <a:rPr lang="nl-BE" altLang="nl-BE" sz="1800">
                <a:latin typeface="Calibri" panose="020F0502020204030204" pitchFamily="34" charset="0"/>
                <a:cs typeface="Arial" panose="020B0604020202020204" pitchFamily="34" charset="0"/>
              </a:rPr>
              <a:t>Origineel PV of afschrift langs elektronische weg uploaden op de webapplicatie op de site van de FOD WASO (bewaring gedurende 2 legislaturen)</a:t>
            </a:r>
          </a:p>
          <a:p>
            <a:pPr lvl="1">
              <a:lnSpc>
                <a:spcPct val="80000"/>
              </a:lnSpc>
            </a:pPr>
            <a:r>
              <a:rPr lang="nl-BE" altLang="nl-BE" sz="2000">
                <a:latin typeface="Calibri" panose="020F0502020204030204" pitchFamily="34" charset="0"/>
                <a:cs typeface="Arial" panose="020B0604020202020204" pitchFamily="34" charset="0"/>
              </a:rPr>
              <a:t>werkgever</a:t>
            </a:r>
          </a:p>
          <a:p>
            <a:pPr lvl="2">
              <a:lnSpc>
                <a:spcPct val="80000"/>
              </a:lnSpc>
              <a:buFontTx/>
              <a:buChar char="•"/>
            </a:pPr>
            <a:r>
              <a:rPr lang="nl-BE" altLang="nl-BE" sz="1800">
                <a:latin typeface="Calibri" panose="020F0502020204030204" pitchFamily="34" charset="0"/>
                <a:cs typeface="Arial" panose="020B0604020202020204" pitchFamily="34" charset="0"/>
              </a:rPr>
              <a:t>Afschrift PV (bewaring tijdens de volledige legislatuur)	 </a:t>
            </a:r>
          </a:p>
          <a:p>
            <a:pPr lvl="1">
              <a:lnSpc>
                <a:spcPct val="80000"/>
              </a:lnSpc>
            </a:pPr>
            <a:r>
              <a:rPr lang="nl-BE" altLang="nl-BE" sz="2000">
                <a:latin typeface="Calibri" panose="020F0502020204030204" pitchFamily="34" charset="0"/>
                <a:cs typeface="Arial" panose="020B0604020202020204" pitchFamily="34" charset="0"/>
              </a:rPr>
              <a:t>betrokken </a:t>
            </a:r>
            <a:r>
              <a:rPr lang="nl-BE" altLang="nl-BE" sz="2000" err="1">
                <a:latin typeface="Calibri" panose="020F0502020204030204" pitchFamily="34" charset="0"/>
                <a:cs typeface="Arial" panose="020B0604020202020204" pitchFamily="34" charset="0"/>
              </a:rPr>
              <a:t>repr</a:t>
            </a:r>
            <a:r>
              <a:rPr lang="nl-BE" altLang="nl-BE" sz="2000">
                <a:latin typeface="Calibri" panose="020F0502020204030204" pitchFamily="34" charset="0"/>
                <a:cs typeface="Arial" panose="020B0604020202020204" pitchFamily="34" charset="0"/>
              </a:rPr>
              <a:t>.</a:t>
            </a:r>
            <a:r>
              <a:rPr lang="nl-BE" altLang="nl-BE" sz="2000" strike="sngStrike">
                <a:latin typeface="Calibri" panose="020F0502020204030204" pitchFamily="34" charset="0"/>
                <a:cs typeface="Arial" panose="020B0604020202020204" pitchFamily="34" charset="0"/>
              </a:rPr>
              <a:t> </a:t>
            </a:r>
            <a:r>
              <a:rPr lang="nl-BE" altLang="nl-BE" sz="2000">
                <a:latin typeface="Calibri" panose="020F0502020204030204" pitchFamily="34" charset="0"/>
                <a:cs typeface="Arial" panose="020B0604020202020204" pitchFamily="34" charset="0"/>
              </a:rPr>
              <a:t>organisaties </a:t>
            </a:r>
            <a:endParaRPr lang="nl-BE" altLang="nl-BE" sz="2000" strike="sngStrike">
              <a:latin typeface="Calibri" panose="020F0502020204030204" pitchFamily="34" charset="0"/>
              <a:cs typeface="Arial" panose="020B0604020202020204" pitchFamily="34" charset="0"/>
            </a:endParaRPr>
          </a:p>
          <a:p>
            <a:pPr lvl="2">
              <a:lnSpc>
                <a:spcPct val="80000"/>
              </a:lnSpc>
              <a:buFontTx/>
              <a:buChar char="•"/>
            </a:pPr>
            <a:r>
              <a:rPr lang="nl-BE" altLang="nl-BE" sz="1800">
                <a:latin typeface="Calibri" panose="020F0502020204030204" pitchFamily="34" charset="0"/>
                <a:cs typeface="Arial" panose="020B0604020202020204" pitchFamily="34" charset="0"/>
              </a:rPr>
              <a:t>Afschrift PV (aangetekend) tenzij afschrift via elektronische weg geüpload</a:t>
            </a:r>
            <a:endParaRPr lang="nl-BE" altLang="nl-BE" sz="1800" b="1">
              <a:latin typeface="Calibri" panose="020F0502020204030204" pitchFamily="34" charset="0"/>
              <a:cs typeface="Arial" panose="020B0604020202020204" pitchFamily="34" charset="0"/>
            </a:endParaRPr>
          </a:p>
          <a:p>
            <a:pPr>
              <a:lnSpc>
                <a:spcPct val="80000"/>
              </a:lnSpc>
              <a:buNone/>
            </a:pPr>
            <a:endParaRPr lang="nl-NL" altLang="nl-BE" b="1"/>
          </a:p>
        </p:txBody>
      </p:sp>
      <p:pic>
        <p:nvPicPr>
          <p:cNvPr id="7" name="Graphic 6" descr="Handtekening met effen opvulling">
            <a:extLst>
              <a:ext uri="{FF2B5EF4-FFF2-40B4-BE49-F238E27FC236}">
                <a16:creationId xmlns:a16="http://schemas.microsoft.com/office/drawing/2014/main" id="{6EC8B243-F63C-1A2C-D63C-DCE5960D99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52474" y="188156"/>
            <a:ext cx="457200" cy="457200"/>
          </a:xfrm>
          <a:prstGeom prst="rect">
            <a:avLst/>
          </a:prstGeom>
        </p:spPr>
      </p:pic>
      <p:pic>
        <p:nvPicPr>
          <p:cNvPr id="6" name="Afbeelding 5" descr="Afbeelding met clipart&#10;&#10;Automatisch gegenereerde beschrijving">
            <a:extLst>
              <a:ext uri="{FF2B5EF4-FFF2-40B4-BE49-F238E27FC236}">
                <a16:creationId xmlns:a16="http://schemas.microsoft.com/office/drawing/2014/main" id="{13383425-15FE-E2E7-C499-05B4C4EAF530}"/>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9335602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Na afloop kiesverrichtingen</a:t>
            </a:r>
            <a:endParaRPr lang="nl-BE"/>
          </a:p>
        </p:txBody>
      </p:sp>
      <p:sp>
        <p:nvSpPr>
          <p:cNvPr id="3" name="Tijdelijke aanduiding voor tekst 2"/>
          <p:cNvSpPr>
            <a:spLocks noGrp="1"/>
          </p:cNvSpPr>
          <p:nvPr>
            <p:ph type="body" sz="quarter" idx="15"/>
          </p:nvPr>
        </p:nvSpPr>
        <p:spPr>
          <a:xfrm>
            <a:off x="467544" y="843558"/>
            <a:ext cx="8208912" cy="3744416"/>
          </a:xfrm>
        </p:spPr>
        <p:txBody>
          <a:bodyPr>
            <a:normAutofit/>
          </a:bodyPr>
          <a:lstStyle/>
          <a:p>
            <a:pPr>
              <a:lnSpc>
                <a:spcPct val="80000"/>
              </a:lnSpc>
            </a:pPr>
            <a:r>
              <a:rPr lang="nl-BE" altLang="nl-BE" sz="2200">
                <a:latin typeface="Calibri" panose="020F0502020204030204" pitchFamily="34" charset="0"/>
              </a:rPr>
              <a:t>Verkiezingsresultaten + ratio vrouwelijke en mannelijke </a:t>
            </a:r>
            <a:r>
              <a:rPr lang="nl-BE" altLang="nl-BE" sz="2200" err="1">
                <a:latin typeface="Calibri" panose="020F0502020204030204" pitchFamily="34" charset="0"/>
              </a:rPr>
              <a:t>WGsafg</a:t>
            </a:r>
            <a:r>
              <a:rPr lang="nl-BE" altLang="nl-BE" sz="2200">
                <a:latin typeface="Calibri" panose="020F0502020204030204" pitchFamily="34" charset="0"/>
              </a:rPr>
              <a:t>. in verhouding tot de ratio van de LF meedelen aan FOD – WASO via webapplicatie op site of bij ontstentenis via statische steekkaart</a:t>
            </a:r>
            <a:endParaRPr lang="nl-BE" altLang="nl-BE" sz="2200" b="1" strike="sngStrike">
              <a:latin typeface="Calibri" panose="020F0502020204030204" pitchFamily="34" charset="0"/>
            </a:endParaRPr>
          </a:p>
          <a:p>
            <a:pPr>
              <a:lnSpc>
                <a:spcPct val="80000"/>
              </a:lnSpc>
              <a:buNone/>
            </a:pPr>
            <a:endParaRPr lang="nl-BE" altLang="nl-BE" b="1">
              <a:latin typeface="Calibri" panose="020F0502020204030204" pitchFamily="34" charset="0"/>
              <a:cs typeface="Arial" panose="020B0604020202020204" pitchFamily="34" charset="0"/>
            </a:endParaRPr>
          </a:p>
          <a:p>
            <a:pPr>
              <a:lnSpc>
                <a:spcPct val="80000"/>
              </a:lnSpc>
              <a:buNone/>
            </a:pPr>
            <a:endParaRPr lang="nl-NL" altLang="nl-BE" b="1"/>
          </a:p>
        </p:txBody>
      </p:sp>
      <p:pic>
        <p:nvPicPr>
          <p:cNvPr id="7" name="Graphic 6" descr="Handtekening met effen opvulling">
            <a:extLst>
              <a:ext uri="{FF2B5EF4-FFF2-40B4-BE49-F238E27FC236}">
                <a16:creationId xmlns:a16="http://schemas.microsoft.com/office/drawing/2014/main" id="{6EC8B243-F63C-1A2C-D63C-DCE5960D99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52474" y="188156"/>
            <a:ext cx="457200" cy="457200"/>
          </a:xfrm>
          <a:prstGeom prst="rect">
            <a:avLst/>
          </a:prstGeom>
        </p:spPr>
      </p:pic>
      <p:pic>
        <p:nvPicPr>
          <p:cNvPr id="6" name="Afbeelding 5" descr="Afbeelding met clipart&#10;&#10;Automatisch gegenereerde beschrijving">
            <a:extLst>
              <a:ext uri="{FF2B5EF4-FFF2-40B4-BE49-F238E27FC236}">
                <a16:creationId xmlns:a16="http://schemas.microsoft.com/office/drawing/2014/main" id="{7DAFBF34-5320-575F-E124-4ABBC471E135}"/>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426652008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DD960E59-74AF-D936-9439-5DB60CEEA6D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C4FA12-F751-46FB-82E8-89A74C31B5F4}" type="slidenum">
              <a:rPr kumimoji="0" lang="nl-BE" sz="1200" b="0" i="0" u="none" strike="noStrike" kern="1200" cap="none" spc="0" normalizeH="0" baseline="0" noProof="0" smtClean="0">
                <a:ln>
                  <a:noFill/>
                </a:ln>
                <a:solidFill>
                  <a:srgbClr val="009FD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nl-BE" sz="1200" b="0" i="0" u="none" strike="noStrike" kern="1200" cap="none" spc="0" normalizeH="0" baseline="0" noProof="0" dirty="0">
              <a:ln>
                <a:noFill/>
              </a:ln>
              <a:solidFill>
                <a:srgbClr val="009FDF"/>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88BAF8B3-F6EC-E318-CE2A-CD5303085360}"/>
              </a:ext>
            </a:extLst>
          </p:cNvPr>
          <p:cNvSpPr txBox="1"/>
          <p:nvPr/>
        </p:nvSpPr>
        <p:spPr>
          <a:xfrm>
            <a:off x="827584" y="1779662"/>
            <a:ext cx="71287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6000" b="1" spc="50" dirty="0">
                <a:ln w="9525" cmpd="sng">
                  <a:solidFill>
                    <a:srgbClr val="4A66AC"/>
                  </a:solidFill>
                  <a:prstDash val="solid"/>
                </a:ln>
                <a:solidFill>
                  <a:srgbClr val="0070C0"/>
                </a:solidFill>
                <a:effectLst>
                  <a:glow rad="38100">
                    <a:srgbClr val="4A66AC">
                      <a:alpha val="40000"/>
                    </a:srgbClr>
                  </a:glow>
                </a:effectLst>
                <a:latin typeface="Calibri" panose="020F0502020204030204"/>
              </a:rPr>
              <a:t>Na</a:t>
            </a:r>
            <a:r>
              <a:rPr kumimoji="0" lang="nl-BE" sz="6000" b="1" i="0" u="none" strike="noStrike" kern="1200" cap="none" spc="50" normalizeH="0" baseline="0" noProof="0" dirty="0">
                <a:ln w="9525" cmpd="sng">
                  <a:solidFill>
                    <a:srgbClr val="4A66AC"/>
                  </a:solidFill>
                  <a:prstDash val="solid"/>
                </a:ln>
                <a:solidFill>
                  <a:srgbClr val="70AD47">
                    <a:tint val="1000"/>
                  </a:srgbClr>
                </a:solidFill>
                <a:effectLst>
                  <a:glow rad="38100">
                    <a:srgbClr val="4A66AC">
                      <a:alpha val="40000"/>
                    </a:srgbClr>
                  </a:glow>
                </a:effectLst>
                <a:uLnTx/>
                <a:uFillTx/>
                <a:latin typeface="Calibri" panose="020F0502020204030204"/>
                <a:ea typeface="+mn-ea"/>
                <a:cs typeface="+mn-cs"/>
              </a:rPr>
              <a:t> </a:t>
            </a:r>
            <a:r>
              <a:rPr lang="nl-BE" sz="6000" b="1" spc="50" dirty="0">
                <a:ln w="9525" cmpd="sng">
                  <a:solidFill>
                    <a:srgbClr val="4A66AC"/>
                  </a:solidFill>
                  <a:prstDash val="solid"/>
                </a:ln>
                <a:solidFill>
                  <a:srgbClr val="0070C0"/>
                </a:solidFill>
                <a:effectLst>
                  <a:glow rad="38100">
                    <a:srgbClr val="4A66AC">
                      <a:alpha val="40000"/>
                    </a:srgbClr>
                  </a:glow>
                </a:effectLst>
                <a:latin typeface="Calibri" panose="020F0502020204030204"/>
              </a:rPr>
              <a:t>de verkiezingsdag </a:t>
            </a:r>
          </a:p>
        </p:txBody>
      </p:sp>
      <p:pic>
        <p:nvPicPr>
          <p:cNvPr id="3" name="Afbeelding 2" descr="Afbeelding met clipart&#10;&#10;Automatisch gegenereerde beschrijving">
            <a:extLst>
              <a:ext uri="{FF2B5EF4-FFF2-40B4-BE49-F238E27FC236}">
                <a16:creationId xmlns:a16="http://schemas.microsoft.com/office/drawing/2014/main" id="{27278A38-B400-D5BE-5B03-A465C0101795}"/>
              </a:ext>
            </a:extLst>
          </p:cNvPr>
          <p:cNvPicPr>
            <a:picLocks noChangeAspect="1"/>
          </p:cNvPicPr>
          <p:nvPr/>
        </p:nvPicPr>
        <p:blipFill>
          <a:blip r:embed="rId3"/>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228332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Voordragen van kandidaten</a:t>
            </a:r>
          </a:p>
        </p:txBody>
      </p:sp>
      <p:pic>
        <p:nvPicPr>
          <p:cNvPr id="8" name="Graphic 7" descr="Lijst silhouet">
            <a:extLst>
              <a:ext uri="{FF2B5EF4-FFF2-40B4-BE49-F238E27FC236}">
                <a16:creationId xmlns:a16="http://schemas.microsoft.com/office/drawing/2014/main" id="{02288331-D44E-7BCC-1884-B324ED6E86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9061" y="136873"/>
            <a:ext cx="576064" cy="576064"/>
          </a:xfrm>
          <a:prstGeom prst="rect">
            <a:avLst/>
          </a:prstGeom>
        </p:spPr>
      </p:pic>
      <p:sp>
        <p:nvSpPr>
          <p:cNvPr id="7" name="Tekstvak 6">
            <a:extLst>
              <a:ext uri="{FF2B5EF4-FFF2-40B4-BE49-F238E27FC236}">
                <a16:creationId xmlns:a16="http://schemas.microsoft.com/office/drawing/2014/main" id="{41D4CE62-9E48-A3F8-93FC-21BDBDB293E2}"/>
              </a:ext>
            </a:extLst>
          </p:cNvPr>
          <p:cNvSpPr txBox="1"/>
          <p:nvPr/>
        </p:nvSpPr>
        <p:spPr>
          <a:xfrm>
            <a:off x="0" y="1843267"/>
            <a:ext cx="4033323" cy="2640723"/>
          </a:xfrm>
          <a:prstGeom prst="rect">
            <a:avLst/>
          </a:prstGeom>
          <a:noFill/>
        </p:spPr>
        <p:txBody>
          <a:bodyPr wrap="square" rtlCol="0">
            <a:spAutoFit/>
          </a:bodyPr>
          <a:lstStyle/>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nl-BE" b="0" i="0" u="none" strike="noStrike" kern="1200" cap="none" spc="0" normalizeH="0" baseline="0" noProof="0" dirty="0">
                <a:ln>
                  <a:noFill/>
                </a:ln>
                <a:solidFill>
                  <a:srgbClr val="003478"/>
                </a:solidFill>
                <a:effectLst/>
                <a:uLnTx/>
                <a:uFillTx/>
                <a:latin typeface="Calibri" panose="020F0502020204030204"/>
                <a:ea typeface="+mn-ea"/>
                <a:cs typeface="+mn-cs"/>
              </a:rPr>
              <a:t>Uiterste datum voor </a:t>
            </a:r>
            <a:r>
              <a:rPr kumimoji="0" lang="nl-BE" b="1" i="0" u="none" strike="noStrike" kern="1200" cap="none" spc="0" normalizeH="0" baseline="0" noProof="0" dirty="0">
                <a:ln>
                  <a:noFill/>
                </a:ln>
                <a:solidFill>
                  <a:srgbClr val="003478"/>
                </a:solidFill>
                <a:effectLst/>
                <a:uLnTx/>
                <a:uFillTx/>
                <a:latin typeface="Calibri" panose="020F0502020204030204"/>
                <a:ea typeface="+mn-ea"/>
                <a:cs typeface="+mn-cs"/>
              </a:rPr>
              <a:t>indiening van kandidatenlijsten</a:t>
            </a:r>
            <a:r>
              <a:rPr kumimoji="0" lang="nl-BE" b="0" i="0" u="none" strike="noStrike" kern="1200" cap="none" spc="0" normalizeH="0" baseline="0" noProof="0" dirty="0">
                <a:ln>
                  <a:noFill/>
                </a:ln>
                <a:solidFill>
                  <a:srgbClr val="003478"/>
                </a:solidFill>
                <a:effectLst/>
                <a:uLnTx/>
                <a:uFillTx/>
                <a:latin typeface="Calibri" panose="020F0502020204030204"/>
                <a:ea typeface="+mn-ea"/>
                <a:cs typeface="+mn-cs"/>
              </a:rPr>
              <a:t> </a:t>
            </a:r>
            <a:r>
              <a:rPr kumimoji="0" lang="nl-BE" b="0" i="0" u="none" strike="noStrike" kern="1200" cap="none" spc="0" normalizeH="0" baseline="0" noProof="0" dirty="0">
                <a:ln>
                  <a:noFill/>
                </a:ln>
                <a:solidFill>
                  <a:schemeClr val="accent6"/>
                </a:solidFill>
                <a:effectLst/>
                <a:uLnTx/>
                <a:uFillTx/>
                <a:latin typeface="Calibri" panose="020F0502020204030204"/>
                <a:ea typeface="+mn-ea"/>
                <a:cs typeface="+mn-cs"/>
              </a:rPr>
              <a:t>(datum verzending per post of overhandiging/indien via webapplicatie → datum toegekend door webapplicatie FOD WASO) </a:t>
            </a: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nl-BE" b="1" i="0" u="none" strike="noStrike" kern="1200" cap="none" spc="0" normalizeH="0" baseline="0" noProof="0" dirty="0">
                <a:ln>
                  <a:noFill/>
                </a:ln>
                <a:solidFill>
                  <a:srgbClr val="003478"/>
                </a:solidFill>
                <a:effectLst/>
                <a:uLnTx/>
                <a:uFillTx/>
                <a:latin typeface="Calibri" panose="020F0502020204030204"/>
                <a:ea typeface="+mn-ea"/>
                <a:cs typeface="+mn-cs"/>
              </a:rPr>
              <a:t>Aanpassing</a:t>
            </a:r>
            <a:r>
              <a:rPr kumimoji="0" lang="nl-BE" b="0" i="0" u="none" strike="noStrike" kern="1200" cap="none" spc="0" normalizeH="0" baseline="0" noProof="0" dirty="0">
                <a:ln>
                  <a:noFill/>
                </a:ln>
                <a:solidFill>
                  <a:srgbClr val="003478"/>
                </a:solidFill>
                <a:effectLst/>
                <a:uLnTx/>
                <a:uFillTx/>
                <a:latin typeface="Calibri" panose="020F0502020204030204"/>
                <a:ea typeface="+mn-ea"/>
                <a:cs typeface="+mn-cs"/>
              </a:rPr>
              <a:t> ingediende lijsten</a:t>
            </a:r>
          </a:p>
          <a:p>
            <a:endParaRPr lang="nl-BE" sz="1600" dirty="0"/>
          </a:p>
        </p:txBody>
      </p:sp>
      <p:sp>
        <p:nvSpPr>
          <p:cNvPr id="10" name="Rechthoek: afgeronde hoeken 9">
            <a:extLst>
              <a:ext uri="{FF2B5EF4-FFF2-40B4-BE49-F238E27FC236}">
                <a16:creationId xmlns:a16="http://schemas.microsoft.com/office/drawing/2014/main" id="{61F6C68C-E40D-7F82-D165-8849E44F4446}"/>
              </a:ext>
            </a:extLst>
          </p:cNvPr>
          <p:cNvSpPr/>
          <p:nvPr/>
        </p:nvSpPr>
        <p:spPr>
          <a:xfrm>
            <a:off x="333171" y="878730"/>
            <a:ext cx="3700152" cy="720000"/>
          </a:xfrm>
          <a:prstGeom prst="roundRect">
            <a:avLst/>
          </a:prstGeom>
          <a:solidFill>
            <a:srgbClr val="8BDEFF"/>
          </a:solidFill>
          <a:ln>
            <a:solidFill>
              <a:srgbClr val="009F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ln>
                  <a:solidFill>
                    <a:srgbClr val="003478"/>
                  </a:solidFill>
                </a:ln>
                <a:solidFill>
                  <a:srgbClr val="003478"/>
                </a:solidFill>
              </a:rPr>
              <a:t>X + 35</a:t>
            </a:r>
            <a:br>
              <a:rPr lang="nl-BE" dirty="0">
                <a:ln>
                  <a:solidFill>
                    <a:srgbClr val="003478"/>
                  </a:solidFill>
                </a:ln>
                <a:solidFill>
                  <a:srgbClr val="003478"/>
                </a:solidFill>
              </a:rPr>
            </a:br>
            <a:r>
              <a:rPr lang="nl-BE" dirty="0">
                <a:ln>
                  <a:solidFill>
                    <a:srgbClr val="003478"/>
                  </a:solidFill>
                </a:ln>
                <a:solidFill>
                  <a:srgbClr val="003478"/>
                </a:solidFill>
              </a:rPr>
              <a:t>Neerlegging kandidatenlijsten </a:t>
            </a:r>
          </a:p>
        </p:txBody>
      </p:sp>
      <p:sp>
        <p:nvSpPr>
          <p:cNvPr id="14" name="Tekstvak 13">
            <a:extLst>
              <a:ext uri="{FF2B5EF4-FFF2-40B4-BE49-F238E27FC236}">
                <a16:creationId xmlns:a16="http://schemas.microsoft.com/office/drawing/2014/main" id="{5B416547-730B-D97A-1B98-029F5B6D2BCF}"/>
              </a:ext>
            </a:extLst>
          </p:cNvPr>
          <p:cNvSpPr txBox="1"/>
          <p:nvPr/>
        </p:nvSpPr>
        <p:spPr>
          <a:xfrm>
            <a:off x="4711802" y="992265"/>
            <a:ext cx="4033323" cy="349172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nl-BE" sz="1400" b="0" i="0" u="none" strike="noStrike" kern="1200" cap="none" spc="0" normalizeH="0" baseline="0" noProof="0">
                <a:ln>
                  <a:noFill/>
                </a:ln>
                <a:solidFill>
                  <a:srgbClr val="003478"/>
                </a:solidFill>
                <a:effectLst/>
                <a:uLnTx/>
                <a:uFillTx/>
                <a:latin typeface="Calibri" panose="020F0502020204030204"/>
                <a:ea typeface="+mn-ea"/>
                <a:cs typeface="+mn-cs"/>
              </a:rPr>
              <a:t>Indiening lijsten door verzending, overhandiging (model conform wet) of via webapplicatie website FOD WASO</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nl-BE" sz="1200" b="0" i="0" u="none" strike="noStrike" kern="1200" cap="none" spc="0" normalizeH="0" baseline="0" noProof="0">
                <a:ln>
                  <a:noFill/>
                </a:ln>
                <a:solidFill>
                  <a:schemeClr val="accent6"/>
                </a:solidFill>
                <a:effectLst/>
                <a:uLnTx/>
                <a:uFillTx/>
                <a:latin typeface="Calibri" panose="020F0502020204030204"/>
                <a:ea typeface="+mn-ea"/>
                <a:cs typeface="+mn-cs"/>
              </a:rPr>
              <a:t>Eens keuze gemaakt moet deze wijze aangehouden blijven (aanpassing lijsten, vervanging kandidaten)</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nl-BE" sz="1400" b="0" i="0" u="none" strike="noStrike" kern="1200" cap="none" spc="0" normalizeH="0" baseline="0" noProof="0">
                <a:ln>
                  <a:noFill/>
                </a:ln>
                <a:solidFill>
                  <a:schemeClr val="accent6"/>
                </a:solidFill>
                <a:effectLst/>
                <a:uLnTx/>
                <a:uFillTx/>
                <a:latin typeface="Calibri" panose="020F0502020204030204"/>
                <a:ea typeface="+mn-ea"/>
                <a:cs typeface="+mn-cs"/>
              </a:rPr>
              <a:t>Elke lijst ingediend via de webapplicatie wordt vermoed te zijn ingediend door representatieve organisatie</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nl-BE" sz="1400" b="0" i="0" u="none" strike="noStrike" kern="1200" cap="none" spc="0" normalizeH="0" baseline="0" noProof="0">
                <a:ln>
                  <a:noFill/>
                </a:ln>
                <a:solidFill>
                  <a:schemeClr val="accent6"/>
                </a:solidFill>
                <a:effectLst/>
                <a:uLnTx/>
                <a:uFillTx/>
                <a:latin typeface="Calibri" panose="020F0502020204030204"/>
                <a:ea typeface="+mn-ea"/>
                <a:cs typeface="+mn-cs"/>
              </a:rPr>
              <a:t>Indien lijsten/aanpassingen/vervangingen niet mogelijk binnen voorziene termijn om technische redenen </a:t>
            </a:r>
            <a:r>
              <a:rPr kumimoji="0" lang="nl-BE" sz="1400" b="0" i="0" u="none" strike="noStrike" kern="1200" cap="none" spc="0" normalizeH="0" baseline="0" noProof="0">
                <a:ln>
                  <a:noFill/>
                </a:ln>
                <a:solidFill>
                  <a:schemeClr val="accent6"/>
                </a:solidFill>
                <a:effectLst/>
                <a:uLnTx/>
                <a:uFillTx/>
                <a:latin typeface="Calibri" panose="020F0502020204030204"/>
                <a:ea typeface="+mn-ea"/>
                <a:cs typeface="+mn-cs"/>
                <a:sym typeface="Wingdings" panose="05000000000000000000" pitchFamily="2" charset="2"/>
              </a:rPr>
              <a:t></a:t>
            </a:r>
            <a:r>
              <a:rPr kumimoji="0" lang="nl-BE" sz="1400" b="0" i="0" u="none" strike="noStrike" kern="1200" cap="none" spc="0" normalizeH="0" baseline="0" noProof="0">
                <a:ln>
                  <a:noFill/>
                </a:ln>
                <a:solidFill>
                  <a:schemeClr val="accent6"/>
                </a:solidFill>
                <a:effectLst/>
                <a:uLnTx/>
                <a:uFillTx/>
                <a:latin typeface="Calibri" panose="020F0502020204030204"/>
                <a:ea typeface="+mn-ea"/>
                <a:cs typeface="+mn-cs"/>
              </a:rPr>
              <a:t> bijkomende termijn </a:t>
            </a:r>
            <a:r>
              <a:rPr kumimoji="0" lang="nl-BE" sz="1400" b="0" i="0" u="none" strike="noStrike" kern="1200" cap="none" spc="0" normalizeH="0" baseline="0" noProof="0" err="1">
                <a:ln>
                  <a:noFill/>
                </a:ln>
                <a:solidFill>
                  <a:schemeClr val="accent6"/>
                </a:solidFill>
                <a:effectLst/>
                <a:uLnTx/>
                <a:uFillTx/>
                <a:latin typeface="Calibri" panose="020F0502020204030204"/>
                <a:ea typeface="+mn-ea"/>
                <a:cs typeface="+mn-cs"/>
              </a:rPr>
              <a:t>cfr</a:t>
            </a:r>
            <a:r>
              <a:rPr kumimoji="0" lang="nl-BE" sz="1400" b="0" i="0" u="none" strike="noStrike" kern="1200" cap="none" spc="0" normalizeH="0" baseline="0" noProof="0">
                <a:ln>
                  <a:noFill/>
                </a:ln>
                <a:solidFill>
                  <a:schemeClr val="accent6"/>
                </a:solidFill>
                <a:effectLst/>
                <a:uLnTx/>
                <a:uFillTx/>
                <a:latin typeface="Calibri" panose="020F0502020204030204"/>
                <a:ea typeface="+mn-ea"/>
                <a:cs typeface="+mn-cs"/>
              </a:rPr>
              <a:t>. duur niet beschikbaarheid</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nl-BE" sz="1200" b="0" i="0" u="none" strike="noStrike" kern="1200" cap="none" spc="0" normalizeH="0" baseline="0" noProof="0">
                <a:ln>
                  <a:noFill/>
                </a:ln>
                <a:solidFill>
                  <a:schemeClr val="accent6"/>
                </a:solidFill>
                <a:effectLst/>
                <a:uLnTx/>
                <a:uFillTx/>
                <a:latin typeface="Calibri" panose="020F0502020204030204"/>
                <a:ea typeface="+mn-ea"/>
                <a:cs typeface="+mn-cs"/>
              </a:rPr>
              <a:t>De verlengingstermijn en toepassingsmodaliteiten worden kenbaar gemaakt op website</a:t>
            </a:r>
          </a:p>
          <a:p>
            <a:endParaRPr lang="nl-BE" sz="1100"/>
          </a:p>
        </p:txBody>
      </p:sp>
      <p:pic>
        <p:nvPicPr>
          <p:cNvPr id="3" name="Afbeelding 2" descr="Afbeelding met clipart&#10;&#10;Automatisch gegenereerde beschrijving">
            <a:extLst>
              <a:ext uri="{FF2B5EF4-FFF2-40B4-BE49-F238E27FC236}">
                <a16:creationId xmlns:a16="http://schemas.microsoft.com/office/drawing/2014/main" id="{18841C38-D80D-33D3-9221-9EED3739458C}"/>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165448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Na de verkiezingsdag</a:t>
            </a:r>
            <a:endParaRPr lang="nl-BE"/>
          </a:p>
        </p:txBody>
      </p:sp>
      <p:sp>
        <p:nvSpPr>
          <p:cNvPr id="3" name="Tijdelijke aanduiding voor tekst 2"/>
          <p:cNvSpPr>
            <a:spLocks noGrp="1"/>
          </p:cNvSpPr>
          <p:nvPr>
            <p:ph type="body" sz="quarter" idx="15"/>
          </p:nvPr>
        </p:nvSpPr>
        <p:spPr>
          <a:xfrm>
            <a:off x="467544" y="843558"/>
            <a:ext cx="8208912" cy="3744416"/>
          </a:xfrm>
        </p:spPr>
        <p:txBody>
          <a:bodyPr>
            <a:normAutofit fontScale="92500" lnSpcReduction="10000"/>
          </a:bodyPr>
          <a:lstStyle/>
          <a:p>
            <a:pPr>
              <a:defRPr/>
            </a:pPr>
            <a:r>
              <a:rPr lang="nl-BE" altLang="nl-BE" sz="2400" b="1">
                <a:solidFill>
                  <a:srgbClr val="009FDF"/>
                </a:solidFill>
                <a:latin typeface="Calibri" panose="020F0502020204030204" pitchFamily="34" charset="0"/>
              </a:rPr>
              <a:t>Y + 1 </a:t>
            </a:r>
            <a:r>
              <a:rPr lang="nl-BE" altLang="nl-BE" sz="2400" b="1">
                <a:latin typeface="Calibri" panose="020F0502020204030204" pitchFamily="34" charset="0"/>
              </a:rPr>
              <a:t>: </a:t>
            </a:r>
            <a:r>
              <a:rPr lang="nl-BE" altLang="nl-BE" sz="2400">
                <a:latin typeface="Calibri" panose="020F0502020204030204" pitchFamily="34" charset="0"/>
              </a:rPr>
              <a:t>uiterste datum overhandiging verkiezingsdocumenten door voorzitter stembureau aan WG</a:t>
            </a:r>
          </a:p>
          <a:p>
            <a:pPr>
              <a:defRPr/>
            </a:pPr>
            <a:r>
              <a:rPr lang="nl-BE" altLang="nl-BE" sz="2400">
                <a:latin typeface="Calibri" panose="020F0502020204030204" pitchFamily="34" charset="0"/>
              </a:rPr>
              <a:t>Bewaring door WG gedurende 25 dagen</a:t>
            </a:r>
          </a:p>
          <a:p>
            <a:pPr>
              <a:defRPr/>
            </a:pPr>
            <a:r>
              <a:rPr lang="nl-BE" altLang="nl-BE" sz="2400" b="1">
                <a:solidFill>
                  <a:srgbClr val="009FDF"/>
                </a:solidFill>
                <a:latin typeface="Calibri" panose="020F0502020204030204" pitchFamily="34" charset="0"/>
              </a:rPr>
              <a:t>Y + 2 </a:t>
            </a:r>
            <a:r>
              <a:rPr lang="nl-BE" altLang="nl-BE" sz="2400" b="1">
                <a:latin typeface="Calibri" panose="020F0502020204030204" pitchFamily="34" charset="0"/>
              </a:rPr>
              <a:t>: </a:t>
            </a:r>
            <a:r>
              <a:rPr lang="nl-BE" altLang="nl-BE" sz="2400">
                <a:latin typeface="Calibri" panose="020F0502020204030204" pitchFamily="34" charset="0"/>
              </a:rPr>
              <a:t>uiterste datum aanplakking bericht met uitslag stemming + samenstelling OR en CPBW </a:t>
            </a:r>
          </a:p>
          <a:p>
            <a:pPr lvl="3">
              <a:defRPr/>
            </a:pPr>
            <a:r>
              <a:rPr lang="nl-BE" altLang="nl-BE" sz="2200">
                <a:latin typeface="Calibri" panose="020F0502020204030204" pitchFamily="34" charset="0"/>
                <a:cs typeface="Arial" panose="020B0604020202020204" pitchFamily="34" charset="0"/>
              </a:rPr>
              <a:t>Personeelsafgevaardigden en plaatsvervangers</a:t>
            </a:r>
          </a:p>
          <a:p>
            <a:pPr lvl="3">
              <a:defRPr/>
            </a:pPr>
            <a:r>
              <a:rPr lang="nl-BE" altLang="nl-BE" sz="2200">
                <a:latin typeface="Calibri" panose="020F0502020204030204" pitchFamily="34" charset="0"/>
                <a:cs typeface="Arial" panose="020B0604020202020204" pitchFamily="34" charset="0"/>
              </a:rPr>
              <a:t>Werkgeversafgevaardigden en plaatsvervangers</a:t>
            </a:r>
          </a:p>
          <a:p>
            <a:pPr>
              <a:defRPr/>
            </a:pPr>
            <a:r>
              <a:rPr lang="nl-BE" altLang="nl-BE" sz="2400">
                <a:latin typeface="Calibri" panose="020F0502020204030204" pitchFamily="34" charset="0"/>
                <a:cs typeface="Arial" panose="020B0604020202020204" pitchFamily="34" charset="0"/>
              </a:rPr>
              <a:t>Bericht conform model voorzien in wet (bewaring tijdens volledige legislatuur)</a:t>
            </a:r>
          </a:p>
          <a:p>
            <a:pPr>
              <a:defRPr/>
            </a:pPr>
            <a:r>
              <a:rPr lang="nl-BE" altLang="nl-BE" sz="2400">
                <a:latin typeface="Calibri" panose="020F0502020204030204" pitchFamily="34" charset="0"/>
                <a:cs typeface="Arial" panose="020B0604020202020204" pitchFamily="34" charset="0"/>
              </a:rPr>
              <a:t>Aanplakking tot 84e dag na aanplakking uitslag</a:t>
            </a:r>
          </a:p>
          <a:p>
            <a:pPr lvl="3">
              <a:defRPr/>
            </a:pPr>
            <a:endParaRPr lang="nl-BE" altLang="nl-BE">
              <a:latin typeface="Calibri" panose="020F0502020204030204" pitchFamily="34" charset="0"/>
              <a:cs typeface="Arial" panose="020B0604020202020204" pitchFamily="34" charset="0"/>
            </a:endParaRPr>
          </a:p>
          <a:p>
            <a:pPr>
              <a:buNone/>
              <a:defRPr/>
            </a:pPr>
            <a:endParaRPr lang="nl-NL" altLang="nl-BE" b="1"/>
          </a:p>
          <a:p>
            <a:pPr marL="0" indent="0">
              <a:buNone/>
            </a:pPr>
            <a:endParaRPr lang="nl-BE"/>
          </a:p>
        </p:txBody>
      </p:sp>
      <p:pic>
        <p:nvPicPr>
          <p:cNvPr id="9" name="Graphic 8" descr="Papier met effen opvulling">
            <a:extLst>
              <a:ext uri="{FF2B5EF4-FFF2-40B4-BE49-F238E27FC236}">
                <a16:creationId xmlns:a16="http://schemas.microsoft.com/office/drawing/2014/main" id="{AFD5E8F0-CBDB-1228-3311-DDD2371155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188156"/>
            <a:ext cx="457200" cy="457200"/>
          </a:xfrm>
          <a:prstGeom prst="rect">
            <a:avLst/>
          </a:prstGeom>
        </p:spPr>
      </p:pic>
      <p:pic>
        <p:nvPicPr>
          <p:cNvPr id="6" name="Afbeelding 5" descr="Afbeelding met clipart&#10;&#10;Automatisch gegenereerde beschrijving">
            <a:extLst>
              <a:ext uri="{FF2B5EF4-FFF2-40B4-BE49-F238E27FC236}">
                <a16:creationId xmlns:a16="http://schemas.microsoft.com/office/drawing/2014/main" id="{51711505-738F-A753-EC3E-998819FAB6AD}"/>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3022673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DD960E59-74AF-D936-9439-5DB60CEEA6D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C4FA12-F751-46FB-82E8-89A74C31B5F4}" type="slidenum">
              <a:rPr kumimoji="0" lang="nl-BE" sz="1200" b="0" i="0" u="none" strike="noStrike" kern="1200" cap="none" spc="0" normalizeH="0" baseline="0" noProof="0" smtClean="0">
                <a:ln>
                  <a:noFill/>
                </a:ln>
                <a:solidFill>
                  <a:srgbClr val="009FD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a:t>
            </a:fld>
            <a:endParaRPr kumimoji="0" lang="nl-BE" sz="1200" b="0" i="0" u="none" strike="noStrike" kern="1200" cap="none" spc="0" normalizeH="0" baseline="0" noProof="0" dirty="0">
              <a:ln>
                <a:noFill/>
              </a:ln>
              <a:solidFill>
                <a:srgbClr val="009FDF"/>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88BAF8B3-F6EC-E318-CE2A-CD5303085360}"/>
              </a:ext>
            </a:extLst>
          </p:cNvPr>
          <p:cNvSpPr txBox="1"/>
          <p:nvPr/>
        </p:nvSpPr>
        <p:spPr>
          <a:xfrm>
            <a:off x="827584" y="1779662"/>
            <a:ext cx="712879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6000" b="1" spc="50" dirty="0">
                <a:ln w="9525" cmpd="sng">
                  <a:solidFill>
                    <a:srgbClr val="4A66AC"/>
                  </a:solidFill>
                  <a:prstDash val="solid"/>
                </a:ln>
                <a:solidFill>
                  <a:srgbClr val="0070C0"/>
                </a:solidFill>
                <a:effectLst>
                  <a:glow rad="38100">
                    <a:srgbClr val="4A66AC">
                      <a:alpha val="40000"/>
                    </a:srgbClr>
                  </a:glow>
                </a:effectLst>
                <a:latin typeface="Calibri" panose="020F0502020204030204"/>
              </a:rPr>
              <a:t>Beroep tegen de verkiezingen </a:t>
            </a:r>
          </a:p>
        </p:txBody>
      </p:sp>
      <p:pic>
        <p:nvPicPr>
          <p:cNvPr id="3" name="Afbeelding 2" descr="Afbeelding met clipart&#10;&#10;Automatisch gegenereerde beschrijving">
            <a:extLst>
              <a:ext uri="{FF2B5EF4-FFF2-40B4-BE49-F238E27FC236}">
                <a16:creationId xmlns:a16="http://schemas.microsoft.com/office/drawing/2014/main" id="{27278A38-B400-D5BE-5B03-A465C0101795}"/>
              </a:ext>
            </a:extLst>
          </p:cNvPr>
          <p:cNvPicPr>
            <a:picLocks noChangeAspect="1"/>
          </p:cNvPicPr>
          <p:nvPr/>
        </p:nvPicPr>
        <p:blipFill>
          <a:blip r:embed="rId3"/>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589224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Beroep tegen de verkiezingen</a:t>
            </a:r>
            <a:endParaRPr lang="nl-BE"/>
          </a:p>
        </p:txBody>
      </p:sp>
      <p:sp>
        <p:nvSpPr>
          <p:cNvPr id="3" name="Tijdelijke aanduiding voor tekst 2"/>
          <p:cNvSpPr>
            <a:spLocks noGrp="1"/>
          </p:cNvSpPr>
          <p:nvPr>
            <p:ph type="body" sz="quarter" idx="15"/>
          </p:nvPr>
        </p:nvSpPr>
        <p:spPr>
          <a:xfrm>
            <a:off x="467544" y="1718725"/>
            <a:ext cx="8208912" cy="4163069"/>
          </a:xfrm>
        </p:spPr>
        <p:txBody>
          <a:bodyPr>
            <a:normAutofit/>
          </a:bodyPr>
          <a:lstStyle/>
          <a:p>
            <a:pPr>
              <a:spcBef>
                <a:spcPts val="0"/>
              </a:spcBef>
              <a:defRPr/>
            </a:pPr>
            <a:r>
              <a:rPr lang="nl-BE" altLang="nl-BE" sz="2000" dirty="0">
                <a:latin typeface="Calibri" panose="020F0502020204030204" pitchFamily="34" charset="0"/>
              </a:rPr>
              <a:t>Normaliter</a:t>
            </a:r>
            <a:r>
              <a:rPr lang="nl-BE" altLang="nl-BE" sz="2000" b="1" dirty="0">
                <a:latin typeface="Calibri" panose="020F0502020204030204" pitchFamily="34" charset="0"/>
              </a:rPr>
              <a:t> uiterste datum om beroep in te stellen bij de arbeidsrechtbank </a:t>
            </a:r>
            <a:r>
              <a:rPr lang="nl-BE" altLang="nl-BE" sz="2000" dirty="0">
                <a:latin typeface="Calibri" panose="020F0502020204030204" pitchFamily="34" charset="0"/>
              </a:rPr>
              <a:t>m.b.t :</a:t>
            </a:r>
          </a:p>
          <a:p>
            <a:pPr lvl="1">
              <a:spcBef>
                <a:spcPts val="0"/>
              </a:spcBef>
              <a:defRPr/>
            </a:pPr>
            <a:r>
              <a:rPr lang="nl-BE" altLang="nl-BE" sz="1800" dirty="0">
                <a:latin typeface="Calibri" panose="020F0502020204030204" pitchFamily="34" charset="0"/>
                <a:cs typeface="Arial" panose="020B0604020202020204" pitchFamily="34" charset="0"/>
              </a:rPr>
              <a:t>gehele of gedeeltelijke nietigverklaring van de verkiezingen</a:t>
            </a:r>
          </a:p>
          <a:p>
            <a:pPr lvl="1">
              <a:spcBef>
                <a:spcPts val="0"/>
              </a:spcBef>
              <a:defRPr/>
            </a:pPr>
            <a:r>
              <a:rPr lang="nl-BE" altLang="nl-BE" sz="1800" dirty="0">
                <a:latin typeface="Calibri" panose="020F0502020204030204" pitchFamily="34" charset="0"/>
                <a:cs typeface="Arial" panose="020B0604020202020204" pitchFamily="34" charset="0"/>
              </a:rPr>
              <a:t>beslissing tot stopzetting van de procedure</a:t>
            </a:r>
          </a:p>
          <a:p>
            <a:pPr lvl="1">
              <a:spcBef>
                <a:spcPts val="0"/>
              </a:spcBef>
              <a:defRPr/>
            </a:pPr>
            <a:r>
              <a:rPr lang="nl-BE" altLang="nl-BE" sz="1800" dirty="0">
                <a:latin typeface="Calibri" panose="020F0502020204030204" pitchFamily="34" charset="0"/>
                <a:cs typeface="Arial" panose="020B0604020202020204" pitchFamily="34" charset="0"/>
              </a:rPr>
              <a:t>verbetering van de verkiezingsuitslag</a:t>
            </a:r>
          </a:p>
          <a:p>
            <a:pPr lvl="1">
              <a:spcBef>
                <a:spcPts val="0"/>
              </a:spcBef>
              <a:defRPr/>
            </a:pPr>
            <a:r>
              <a:rPr lang="nl-BE" altLang="nl-BE" sz="1800" dirty="0">
                <a:latin typeface="Calibri" panose="020F0502020204030204" pitchFamily="34" charset="0"/>
                <a:cs typeface="Arial" panose="020B0604020202020204" pitchFamily="34" charset="0"/>
              </a:rPr>
              <a:t>aanduiding werkgeversafgevaardigden (geen LP)</a:t>
            </a:r>
          </a:p>
          <a:p>
            <a:pPr>
              <a:spcBef>
                <a:spcPts val="0"/>
              </a:spcBef>
              <a:defRPr/>
            </a:pPr>
            <a:r>
              <a:rPr lang="nl-BE" altLang="nl-BE" sz="2000" dirty="0">
                <a:latin typeface="Calibri" panose="020F0502020204030204" pitchFamily="34" charset="0"/>
                <a:cs typeface="Arial" panose="020B0604020202020204" pitchFamily="34" charset="0"/>
              </a:rPr>
              <a:t>Beroep </a:t>
            </a:r>
            <a:r>
              <a:rPr lang="nl-BE" altLang="nl-BE" sz="2000" b="1" dirty="0">
                <a:latin typeface="Calibri" panose="020F0502020204030204" pitchFamily="34" charset="0"/>
                <a:cs typeface="Arial" panose="020B0604020202020204" pitchFamily="34" charset="0"/>
              </a:rPr>
              <a:t>binnen 13 d na aanplakking </a:t>
            </a:r>
            <a:r>
              <a:rPr lang="nl-BE" altLang="nl-BE" sz="2000" dirty="0">
                <a:latin typeface="Calibri" panose="020F0502020204030204" pitchFamily="34" charset="0"/>
                <a:cs typeface="Arial" panose="020B0604020202020204" pitchFamily="34" charset="0"/>
              </a:rPr>
              <a:t>uitslag </a:t>
            </a:r>
            <a:r>
              <a:rPr lang="nl-BE" altLang="nl-BE" sz="2000" dirty="0">
                <a:latin typeface="Calibri" panose="020F0502020204030204" pitchFamily="34" charset="0"/>
                <a:cs typeface="Arial" panose="020B0604020202020204" pitchFamily="34" charset="0"/>
                <a:sym typeface="Wingdings" panose="05000000000000000000" pitchFamily="2" charset="2"/>
              </a:rPr>
              <a:t> </a:t>
            </a:r>
            <a:r>
              <a:rPr lang="nl-BE" altLang="nl-BE" sz="2000" b="1" dirty="0">
                <a:latin typeface="Calibri" panose="020F0502020204030204" pitchFamily="34" charset="0"/>
                <a:cs typeface="Arial" panose="020B0604020202020204" pitchFamily="34" charset="0"/>
                <a:sym typeface="Wingdings" panose="05000000000000000000" pitchFamily="2" charset="2"/>
              </a:rPr>
              <a:t>aanplakking op Y  beroep uiterlijk op Y + 13</a:t>
            </a:r>
            <a:endParaRPr lang="nl-BE" altLang="nl-BE" sz="2000" b="1" dirty="0">
              <a:latin typeface="Calibri" panose="020F0502020204030204" pitchFamily="34" charset="0"/>
              <a:cs typeface="Arial" panose="020B0604020202020204" pitchFamily="34" charset="0"/>
            </a:endParaRPr>
          </a:p>
          <a:p>
            <a:pPr>
              <a:spcBef>
                <a:spcPts val="0"/>
              </a:spcBef>
              <a:defRPr/>
            </a:pPr>
            <a:r>
              <a:rPr lang="nl-BE" altLang="nl-BE" sz="2000" dirty="0">
                <a:latin typeface="Calibri" panose="020F0502020204030204" pitchFamily="34" charset="0"/>
                <a:cs typeface="Arial" panose="020B0604020202020204" pitchFamily="34" charset="0"/>
              </a:rPr>
              <a:t>Niet voor grieven die zich voordeden voor Y </a:t>
            </a:r>
          </a:p>
          <a:p>
            <a:pPr>
              <a:spcBef>
                <a:spcPts val="0"/>
              </a:spcBef>
              <a:defRPr/>
            </a:pPr>
            <a:r>
              <a:rPr lang="nl-BE" altLang="nl-BE" sz="2000" dirty="0">
                <a:latin typeface="Calibri" panose="020F0502020204030204" pitchFamily="34" charset="0"/>
                <a:cs typeface="Arial" panose="020B0604020202020204" pitchFamily="34" charset="0"/>
              </a:rPr>
              <a:t>Belang vereist (m.a.w. wijziging resultaat moet mogelijk zijn)</a:t>
            </a:r>
            <a:endParaRPr lang="nl-NL" altLang="nl-BE" sz="2000" b="1" dirty="0">
              <a:latin typeface="Calibri" panose="020F0502020204030204" pitchFamily="34" charset="0"/>
            </a:endParaRPr>
          </a:p>
          <a:p>
            <a:pPr marL="0" indent="0">
              <a:buNone/>
            </a:pPr>
            <a:endParaRPr lang="nl-BE" dirty="0"/>
          </a:p>
        </p:txBody>
      </p:sp>
      <p:pic>
        <p:nvPicPr>
          <p:cNvPr id="7" name="Graphic 6" descr="Vrouwelijke rechter met effen opvulling">
            <a:extLst>
              <a:ext uri="{FF2B5EF4-FFF2-40B4-BE49-F238E27FC236}">
                <a16:creationId xmlns:a16="http://schemas.microsoft.com/office/drawing/2014/main" id="{A603E2C4-4B25-937C-21FF-C922DFC358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170334"/>
            <a:ext cx="457200" cy="457200"/>
          </a:xfrm>
          <a:prstGeom prst="rect">
            <a:avLst/>
          </a:prstGeom>
        </p:spPr>
      </p:pic>
      <p:sp>
        <p:nvSpPr>
          <p:cNvPr id="6" name="Rechthoek: afgeronde hoeken 5">
            <a:extLst>
              <a:ext uri="{FF2B5EF4-FFF2-40B4-BE49-F238E27FC236}">
                <a16:creationId xmlns:a16="http://schemas.microsoft.com/office/drawing/2014/main" id="{7D728DF4-CDFF-8626-7F2E-76997B2C516E}"/>
              </a:ext>
            </a:extLst>
          </p:cNvPr>
          <p:cNvSpPr/>
          <p:nvPr/>
        </p:nvSpPr>
        <p:spPr>
          <a:xfrm>
            <a:off x="467544" y="854195"/>
            <a:ext cx="8075038" cy="720000"/>
          </a:xfrm>
          <a:prstGeom prst="roundRect">
            <a:avLst/>
          </a:prstGeom>
          <a:solidFill>
            <a:srgbClr val="8BDEFF"/>
          </a:solidFill>
          <a:ln>
            <a:solidFill>
              <a:srgbClr val="009F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a:ln>
                  <a:solidFill>
                    <a:srgbClr val="003478"/>
                  </a:solidFill>
                </a:ln>
                <a:solidFill>
                  <a:srgbClr val="003478"/>
                </a:solidFill>
              </a:rPr>
              <a:t>Y + 15</a:t>
            </a:r>
          </a:p>
          <a:p>
            <a:pPr algn="ctr"/>
            <a:r>
              <a:rPr lang="nl-BE" dirty="0">
                <a:ln>
                  <a:solidFill>
                    <a:srgbClr val="003478"/>
                  </a:solidFill>
                </a:ln>
                <a:solidFill>
                  <a:srgbClr val="003478"/>
                </a:solidFill>
              </a:rPr>
              <a:t>Beroep </a:t>
            </a:r>
            <a:r>
              <a:rPr lang="nl-BE">
                <a:ln>
                  <a:solidFill>
                    <a:srgbClr val="003478"/>
                  </a:solidFill>
                </a:ln>
                <a:solidFill>
                  <a:srgbClr val="003478"/>
                </a:solidFill>
              </a:rPr>
              <a:t>bij Arbeidsrechtbank</a:t>
            </a:r>
          </a:p>
        </p:txBody>
      </p:sp>
      <p:pic>
        <p:nvPicPr>
          <p:cNvPr id="8" name="Graphic 7" descr="Uitroepteken met effen opvulling">
            <a:extLst>
              <a:ext uri="{FF2B5EF4-FFF2-40B4-BE49-F238E27FC236}">
                <a16:creationId xmlns:a16="http://schemas.microsoft.com/office/drawing/2014/main" id="{2A08C40E-B627-16A0-DEB7-8E01A0AFFF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87829" y="3326366"/>
            <a:ext cx="860027" cy="860027"/>
          </a:xfrm>
          <a:prstGeom prst="rect">
            <a:avLst/>
          </a:prstGeom>
        </p:spPr>
      </p:pic>
      <p:pic>
        <p:nvPicPr>
          <p:cNvPr id="9" name="Graphic 8" descr="Uitroepteken met effen opvulling">
            <a:extLst>
              <a:ext uri="{FF2B5EF4-FFF2-40B4-BE49-F238E27FC236}">
                <a16:creationId xmlns:a16="http://schemas.microsoft.com/office/drawing/2014/main" id="{FFE59CCD-E791-F98D-1886-D429ABC719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782" y="3326367"/>
            <a:ext cx="860027" cy="860027"/>
          </a:xfrm>
          <a:prstGeom prst="rect">
            <a:avLst/>
          </a:prstGeom>
        </p:spPr>
      </p:pic>
      <p:pic>
        <p:nvPicPr>
          <p:cNvPr id="10" name="Afbeelding 9" descr="Afbeelding met clipart&#10;&#10;Automatisch gegenereerde beschrijving">
            <a:extLst>
              <a:ext uri="{FF2B5EF4-FFF2-40B4-BE49-F238E27FC236}">
                <a16:creationId xmlns:a16="http://schemas.microsoft.com/office/drawing/2014/main" id="{B1CB4A5A-ECEC-D814-BB55-3FE72FEF7333}"/>
              </a:ext>
            </a:extLst>
          </p:cNvPr>
          <p:cNvPicPr>
            <a:picLocks noChangeAspect="1"/>
          </p:cNvPicPr>
          <p:nvPr/>
        </p:nvPicPr>
        <p:blipFill>
          <a:blip r:embed="rId7"/>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4880084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Beroep tegen de verkiezingen</a:t>
            </a:r>
            <a:endParaRPr lang="nl-BE"/>
          </a:p>
        </p:txBody>
      </p:sp>
      <p:sp>
        <p:nvSpPr>
          <p:cNvPr id="3" name="Tijdelijke aanduiding voor tekst 2"/>
          <p:cNvSpPr>
            <a:spLocks noGrp="1"/>
          </p:cNvSpPr>
          <p:nvPr>
            <p:ph type="body" sz="quarter" idx="15"/>
          </p:nvPr>
        </p:nvSpPr>
        <p:spPr>
          <a:xfrm>
            <a:off x="467543" y="944404"/>
            <a:ext cx="8208912" cy="4163069"/>
          </a:xfrm>
        </p:spPr>
        <p:txBody>
          <a:bodyPr>
            <a:normAutofit/>
          </a:bodyPr>
          <a:lstStyle/>
          <a:p>
            <a:r>
              <a:rPr lang="nl-BE" sz="2000"/>
              <a:t>Stemmen door kiezers niet op kiezerslijst</a:t>
            </a:r>
          </a:p>
          <a:p>
            <a:r>
              <a:rPr lang="nl-BE" sz="2000"/>
              <a:t>Miskenning regels aantal kiescolleges</a:t>
            </a:r>
          </a:p>
          <a:p>
            <a:r>
              <a:rPr lang="nl-BE" sz="2000"/>
              <a:t>Stemming per brief</a:t>
            </a:r>
          </a:p>
          <a:p>
            <a:r>
              <a:rPr lang="nl-BE" sz="2000"/>
              <a:t>Herkenbaarheid stem (kruis, blauwe bic, </a:t>
            </a:r>
            <a:r>
              <a:rPr lang="nl-BE" sz="2000" err="1"/>
              <a:t>enz</a:t>
            </a:r>
            <a:endParaRPr lang="nl-BE" sz="2000"/>
          </a:p>
          <a:p>
            <a:r>
              <a:rPr lang="nl-BE" sz="2000"/>
              <a:t>Oproepingsbrieven niet gestuurd aan alle </a:t>
            </a:r>
            <a:r>
              <a:rPr lang="nl-BE" sz="2000" err="1"/>
              <a:t>WN’ers</a:t>
            </a:r>
            <a:endParaRPr lang="nl-BE" sz="2000"/>
          </a:p>
          <a:p>
            <a:r>
              <a:rPr lang="nl-BE" sz="2000"/>
              <a:t>Opening </a:t>
            </a:r>
            <a:r>
              <a:rPr lang="nl-BE" sz="2000" err="1"/>
              <a:t>stembureau’s</a:t>
            </a:r>
            <a:endParaRPr lang="nl-BE" sz="2000"/>
          </a:p>
        </p:txBody>
      </p:sp>
      <p:pic>
        <p:nvPicPr>
          <p:cNvPr id="7" name="Graphic 6" descr="Vrouwelijke rechter met effen opvulling">
            <a:extLst>
              <a:ext uri="{FF2B5EF4-FFF2-40B4-BE49-F238E27FC236}">
                <a16:creationId xmlns:a16="http://schemas.microsoft.com/office/drawing/2014/main" id="{A603E2C4-4B25-937C-21FF-C922DFC358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170334"/>
            <a:ext cx="457200" cy="457200"/>
          </a:xfrm>
          <a:prstGeom prst="rect">
            <a:avLst/>
          </a:prstGeom>
        </p:spPr>
      </p:pic>
      <p:pic>
        <p:nvPicPr>
          <p:cNvPr id="6" name="Afbeelding 5" descr="Afbeelding met clipart&#10;&#10;Automatisch gegenereerde beschrijving">
            <a:extLst>
              <a:ext uri="{FF2B5EF4-FFF2-40B4-BE49-F238E27FC236}">
                <a16:creationId xmlns:a16="http://schemas.microsoft.com/office/drawing/2014/main" id="{B026AC0D-420B-099C-98E4-F171E667F293}"/>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86278467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Beroep tegen de verkiezingen</a:t>
            </a:r>
            <a:endParaRPr lang="nl-BE"/>
          </a:p>
        </p:txBody>
      </p:sp>
      <p:sp>
        <p:nvSpPr>
          <p:cNvPr id="3" name="Tijdelijke aanduiding voor tekst 2"/>
          <p:cNvSpPr>
            <a:spLocks noGrp="1"/>
          </p:cNvSpPr>
          <p:nvPr>
            <p:ph type="body" sz="quarter" idx="15"/>
          </p:nvPr>
        </p:nvSpPr>
        <p:spPr>
          <a:xfrm>
            <a:off x="467544" y="843557"/>
            <a:ext cx="8208912" cy="4163069"/>
          </a:xfrm>
        </p:spPr>
        <p:txBody>
          <a:bodyPr>
            <a:normAutofit fontScale="77500" lnSpcReduction="20000"/>
          </a:bodyPr>
          <a:lstStyle/>
          <a:p>
            <a:pPr>
              <a:defRPr/>
            </a:pPr>
            <a:r>
              <a:rPr lang="nl-BE" altLang="nl-BE" sz="2900">
                <a:latin typeface="Calibri" panose="020F0502020204030204" pitchFamily="34" charset="0"/>
                <a:cs typeface="Arial" panose="020B0604020202020204" pitchFamily="34" charset="0"/>
              </a:rPr>
              <a:t>Opmerkingen in PV niet noodzakelijk doch wel meerwaarde</a:t>
            </a:r>
          </a:p>
          <a:p>
            <a:pPr>
              <a:defRPr/>
            </a:pPr>
            <a:r>
              <a:rPr lang="nl-BE" altLang="nl-BE" sz="2900">
                <a:latin typeface="Calibri" panose="020F0502020204030204" pitchFamily="34" charset="0"/>
                <a:cs typeface="Arial" panose="020B0604020202020204" pitchFamily="34" charset="0"/>
              </a:rPr>
              <a:t>Verkeerde verdeling mandaten </a:t>
            </a:r>
            <a:r>
              <a:rPr lang="nl-BE" altLang="nl-BE" sz="2900">
                <a:latin typeface="Calibri" panose="020F0502020204030204" pitchFamily="34" charset="0"/>
                <a:cs typeface="Arial" panose="020B0604020202020204" pitchFamily="34" charset="0"/>
                <a:sym typeface="Wingdings" panose="05000000000000000000" pitchFamily="2" charset="2"/>
              </a:rPr>
              <a:t></a:t>
            </a:r>
            <a:r>
              <a:rPr lang="nl-BE" altLang="nl-BE" sz="2900">
                <a:latin typeface="Calibri" panose="020F0502020204030204" pitchFamily="34" charset="0"/>
                <a:cs typeface="Arial" panose="020B0604020202020204" pitchFamily="34" charset="0"/>
              </a:rPr>
              <a:t> gerechtelijke procedure is vereist - aanplakking gewijzigde resultaten is onvoldoende!!</a:t>
            </a:r>
          </a:p>
          <a:p>
            <a:pPr lvl="1">
              <a:defRPr/>
            </a:pPr>
            <a:r>
              <a:rPr lang="nl-BE" altLang="nl-BE" sz="2500" b="1">
                <a:latin typeface="Calibri" panose="020F0502020204030204" pitchFamily="34" charset="0"/>
                <a:cs typeface="Arial" panose="020B0604020202020204" pitchFamily="34" charset="0"/>
              </a:rPr>
              <a:t>Uitzondering</a:t>
            </a:r>
            <a:r>
              <a:rPr lang="nl-BE" altLang="nl-BE" sz="2500">
                <a:latin typeface="Calibri" panose="020F0502020204030204" pitchFamily="34" charset="0"/>
                <a:cs typeface="Arial" panose="020B0604020202020204" pitchFamily="34" charset="0"/>
              </a:rPr>
              <a:t>: fout in uitslag ingevolge materiële vergissing mits akkoord </a:t>
            </a:r>
            <a:r>
              <a:rPr lang="nl-BE" altLang="nl-BE" sz="2500" err="1">
                <a:latin typeface="Calibri" panose="020F0502020204030204" pitchFamily="34" charset="0"/>
                <a:cs typeface="Arial" panose="020B0604020202020204" pitchFamily="34" charset="0"/>
              </a:rPr>
              <a:t>tss</a:t>
            </a:r>
            <a:r>
              <a:rPr lang="nl-BE" altLang="nl-BE" sz="2500">
                <a:latin typeface="Calibri" panose="020F0502020204030204" pitchFamily="34" charset="0"/>
                <a:cs typeface="Arial" panose="020B0604020202020204" pitchFamily="34" charset="0"/>
              </a:rPr>
              <a:t> WG en alle </a:t>
            </a:r>
            <a:r>
              <a:rPr lang="nl-BE" altLang="nl-BE" sz="2500" err="1">
                <a:latin typeface="Calibri" panose="020F0502020204030204" pitchFamily="34" charset="0"/>
                <a:cs typeface="Arial" panose="020B0604020202020204" pitchFamily="34" charset="0"/>
              </a:rPr>
              <a:t>repr</a:t>
            </a:r>
            <a:r>
              <a:rPr lang="nl-BE" altLang="nl-BE" sz="2500">
                <a:latin typeface="Calibri" panose="020F0502020204030204" pitchFamily="34" charset="0"/>
                <a:cs typeface="Arial" panose="020B0604020202020204" pitchFamily="34" charset="0"/>
              </a:rPr>
              <a:t>. </a:t>
            </a:r>
            <a:r>
              <a:rPr lang="nl-BE" altLang="nl-BE" sz="2500" err="1">
                <a:latin typeface="Calibri" panose="020F0502020204030204" pitchFamily="34" charset="0"/>
                <a:cs typeface="Arial" panose="020B0604020202020204" pitchFamily="34" charset="0"/>
              </a:rPr>
              <a:t>WNs</a:t>
            </a:r>
            <a:r>
              <a:rPr lang="nl-BE" altLang="nl-BE" sz="2500">
                <a:latin typeface="Calibri" panose="020F0502020204030204" pitchFamily="34" charset="0"/>
                <a:cs typeface="Arial" panose="020B0604020202020204" pitchFamily="34" charset="0"/>
              </a:rPr>
              <a:t> en kaderledenorganisaties die kandidaten hebben voorgedragen -  rechtzetting die invloed heeft op volgorde of ontslagbescherming is </a:t>
            </a:r>
            <a:r>
              <a:rPr lang="nl-BE" altLang="nl-BE" sz="2500" b="1">
                <a:latin typeface="Calibri" panose="020F0502020204030204" pitchFamily="34" charset="0"/>
                <a:cs typeface="Arial" panose="020B0604020202020204" pitchFamily="34" charset="0"/>
              </a:rPr>
              <a:t>geen</a:t>
            </a:r>
            <a:r>
              <a:rPr lang="nl-BE" altLang="nl-BE" sz="2500">
                <a:latin typeface="Calibri" panose="020F0502020204030204" pitchFamily="34" charset="0"/>
                <a:cs typeface="Arial" panose="020B0604020202020204" pitchFamily="34" charset="0"/>
              </a:rPr>
              <a:t> materiële vergissing – verbeterde PV verzenden naar de diverse bestemmelingen en verbeterde resultaten aan FOD WASO </a:t>
            </a:r>
          </a:p>
          <a:p>
            <a:pPr>
              <a:defRPr/>
            </a:pPr>
            <a:r>
              <a:rPr lang="nl-BE" altLang="nl-BE" sz="2900">
                <a:latin typeface="Calibri" panose="020F0502020204030204" pitchFamily="34" charset="0"/>
                <a:cs typeface="Arial" panose="020B0604020202020204" pitchFamily="34" charset="0"/>
              </a:rPr>
              <a:t>Beroep mogelijk door :</a:t>
            </a:r>
          </a:p>
          <a:p>
            <a:pPr lvl="2">
              <a:defRPr/>
            </a:pPr>
            <a:r>
              <a:rPr lang="nl-BE" altLang="nl-BE" sz="2600">
                <a:latin typeface="Calibri" panose="020F0502020204030204" pitchFamily="34" charset="0"/>
                <a:cs typeface="Arial" panose="020B0604020202020204" pitchFamily="34" charset="0"/>
              </a:rPr>
              <a:t>werkgever</a:t>
            </a:r>
          </a:p>
          <a:p>
            <a:pPr lvl="2">
              <a:defRPr/>
            </a:pPr>
            <a:r>
              <a:rPr lang="nl-BE" altLang="nl-BE" sz="2600">
                <a:latin typeface="Calibri" panose="020F0502020204030204" pitchFamily="34" charset="0"/>
                <a:cs typeface="Arial" panose="020B0604020202020204" pitchFamily="34" charset="0"/>
              </a:rPr>
              <a:t>werknemers</a:t>
            </a:r>
          </a:p>
          <a:p>
            <a:pPr lvl="2">
              <a:defRPr/>
            </a:pPr>
            <a:r>
              <a:rPr lang="nl-BE" altLang="nl-BE" sz="2600">
                <a:latin typeface="Calibri" panose="020F0502020204030204" pitchFamily="34" charset="0"/>
                <a:cs typeface="Arial" panose="020B0604020202020204" pitchFamily="34" charset="0"/>
              </a:rPr>
              <a:t>betrokken representatieve organisaties</a:t>
            </a:r>
          </a:p>
          <a:p>
            <a:pPr>
              <a:buNone/>
              <a:defRPr/>
            </a:pPr>
            <a:endParaRPr lang="nl-NL" altLang="nl-BE" b="1">
              <a:latin typeface="Calibri" panose="020F0502020204030204" pitchFamily="34" charset="0"/>
            </a:endParaRPr>
          </a:p>
          <a:p>
            <a:pPr marL="0" indent="0">
              <a:buNone/>
            </a:pPr>
            <a:endParaRPr lang="nl-BE"/>
          </a:p>
        </p:txBody>
      </p:sp>
      <p:pic>
        <p:nvPicPr>
          <p:cNvPr id="6" name="Graphic 5" descr="Vrouwelijke rechter met effen opvulling">
            <a:extLst>
              <a:ext uri="{FF2B5EF4-FFF2-40B4-BE49-F238E27FC236}">
                <a16:creationId xmlns:a16="http://schemas.microsoft.com/office/drawing/2014/main" id="{A4AACD52-F075-A3F9-CFC2-499116B57E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170334"/>
            <a:ext cx="457200" cy="457200"/>
          </a:xfrm>
          <a:prstGeom prst="rect">
            <a:avLst/>
          </a:prstGeom>
        </p:spPr>
      </p:pic>
      <p:pic>
        <p:nvPicPr>
          <p:cNvPr id="7" name="Afbeelding 6" descr="Afbeelding met clipart&#10;&#10;Automatisch gegenereerde beschrijving">
            <a:extLst>
              <a:ext uri="{FF2B5EF4-FFF2-40B4-BE49-F238E27FC236}">
                <a16:creationId xmlns:a16="http://schemas.microsoft.com/office/drawing/2014/main" id="{F11F2B7A-9041-CCFA-1A65-3EDBBFAAC976}"/>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183164087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Beroep tegen de verkiezingen</a:t>
            </a:r>
            <a:endParaRPr lang="nl-BE"/>
          </a:p>
        </p:txBody>
      </p:sp>
      <p:sp>
        <p:nvSpPr>
          <p:cNvPr id="3" name="Tijdelijke aanduiding voor tekst 2"/>
          <p:cNvSpPr>
            <a:spLocks noGrp="1"/>
          </p:cNvSpPr>
          <p:nvPr>
            <p:ph type="body" sz="quarter" idx="15"/>
          </p:nvPr>
        </p:nvSpPr>
        <p:spPr>
          <a:xfrm>
            <a:off x="467544" y="843558"/>
            <a:ext cx="8208912" cy="3888432"/>
          </a:xfrm>
        </p:spPr>
        <p:txBody>
          <a:bodyPr>
            <a:normAutofit fontScale="70000" lnSpcReduction="20000"/>
          </a:bodyPr>
          <a:lstStyle/>
          <a:p>
            <a:pPr>
              <a:defRPr/>
            </a:pPr>
            <a:r>
              <a:rPr lang="nl-BE" altLang="nl-BE" b="1">
                <a:solidFill>
                  <a:srgbClr val="009FDF"/>
                </a:solidFill>
                <a:latin typeface="Calibri" panose="020F0502020204030204" pitchFamily="34" charset="0"/>
              </a:rPr>
              <a:t>Y + 69 </a:t>
            </a:r>
            <a:r>
              <a:rPr lang="nl-BE" altLang="nl-BE" b="1">
                <a:latin typeface="Calibri" panose="020F0502020204030204" pitchFamily="34" charset="0"/>
              </a:rPr>
              <a:t>: </a:t>
            </a:r>
            <a:r>
              <a:rPr lang="nl-BE" altLang="nl-BE">
                <a:latin typeface="Calibri" panose="020F0502020204030204" pitchFamily="34" charset="0"/>
              </a:rPr>
              <a:t>uiterste datum voor de rechtbank om </a:t>
            </a:r>
            <a:r>
              <a:rPr lang="nl-BE" altLang="nl-BE" b="1">
                <a:latin typeface="Calibri" panose="020F0502020204030204" pitchFamily="34" charset="0"/>
              </a:rPr>
              <a:t>vonnis</a:t>
            </a:r>
            <a:r>
              <a:rPr lang="nl-BE" altLang="nl-BE">
                <a:latin typeface="Calibri" panose="020F0502020204030204" pitchFamily="34" charset="0"/>
              </a:rPr>
              <a:t> te vellen</a:t>
            </a:r>
          </a:p>
          <a:p>
            <a:pPr>
              <a:defRPr/>
            </a:pPr>
            <a:r>
              <a:rPr lang="nl-BE" altLang="nl-BE">
                <a:latin typeface="Calibri" panose="020F0502020204030204" pitchFamily="34" charset="0"/>
              </a:rPr>
              <a:t>Vonnis wordt ter kennis gebracht van :</a:t>
            </a:r>
          </a:p>
          <a:p>
            <a:pPr lvl="2">
              <a:defRPr/>
            </a:pPr>
            <a:r>
              <a:rPr lang="nl-BE" altLang="nl-BE" sz="2600">
                <a:latin typeface="Calibri" panose="020F0502020204030204" pitchFamily="34" charset="0"/>
              </a:rPr>
              <a:t>werkgever</a:t>
            </a:r>
          </a:p>
          <a:p>
            <a:pPr lvl="2">
              <a:defRPr/>
            </a:pPr>
            <a:r>
              <a:rPr lang="nl-BE" altLang="nl-BE" sz="2600">
                <a:latin typeface="Calibri" panose="020F0502020204030204" pitchFamily="34" charset="0"/>
              </a:rPr>
              <a:t>effectieven en plaatsvervangers</a:t>
            </a:r>
          </a:p>
          <a:p>
            <a:pPr lvl="2">
              <a:defRPr/>
            </a:pPr>
            <a:r>
              <a:rPr lang="nl-BE" altLang="nl-BE" sz="2600">
                <a:latin typeface="Calibri" panose="020F0502020204030204" pitchFamily="34" charset="0"/>
              </a:rPr>
              <a:t>betrokken representatieve organisaties</a:t>
            </a:r>
          </a:p>
          <a:p>
            <a:pPr lvl="2">
              <a:defRPr/>
            </a:pPr>
            <a:r>
              <a:rPr lang="nl-BE" altLang="nl-BE" sz="2600">
                <a:latin typeface="Calibri" panose="020F0502020204030204" pitchFamily="34" charset="0"/>
              </a:rPr>
              <a:t>directeur generaal van de ADTSW van de FOD WASO</a:t>
            </a:r>
          </a:p>
          <a:p>
            <a:pPr>
              <a:defRPr/>
            </a:pPr>
            <a:r>
              <a:rPr lang="nl-BE" altLang="nl-BE" b="1">
                <a:solidFill>
                  <a:srgbClr val="009FDF"/>
                </a:solidFill>
                <a:latin typeface="Calibri" panose="020F0502020204030204" pitchFamily="34" charset="0"/>
              </a:rPr>
              <a:t>Y + 84 </a:t>
            </a:r>
            <a:r>
              <a:rPr lang="nl-BE" altLang="nl-BE" b="1">
                <a:latin typeface="Calibri" panose="020F0502020204030204" pitchFamily="34" charset="0"/>
              </a:rPr>
              <a:t>: </a:t>
            </a:r>
            <a:r>
              <a:rPr lang="nl-BE" altLang="nl-BE">
                <a:latin typeface="Calibri" panose="020F0502020204030204" pitchFamily="34" charset="0"/>
              </a:rPr>
              <a:t>uiterste datum om </a:t>
            </a:r>
            <a:r>
              <a:rPr lang="nl-BE" altLang="nl-BE" b="1">
                <a:latin typeface="Calibri" panose="020F0502020204030204" pitchFamily="34" charset="0"/>
              </a:rPr>
              <a:t>in beroep te gaan</a:t>
            </a:r>
          </a:p>
          <a:p>
            <a:pPr>
              <a:defRPr/>
            </a:pPr>
            <a:r>
              <a:rPr lang="nl-BE" altLang="nl-BE" b="1">
                <a:solidFill>
                  <a:srgbClr val="009FDF"/>
                </a:solidFill>
                <a:latin typeface="Calibri" panose="020F0502020204030204" pitchFamily="34" charset="0"/>
              </a:rPr>
              <a:t>Y + 144 </a:t>
            </a:r>
            <a:r>
              <a:rPr lang="nl-BE" altLang="nl-BE" b="1">
                <a:latin typeface="Calibri" panose="020F0502020204030204" pitchFamily="34" charset="0"/>
              </a:rPr>
              <a:t>: </a:t>
            </a:r>
            <a:r>
              <a:rPr lang="nl-BE" altLang="nl-BE">
                <a:latin typeface="Calibri" panose="020F0502020204030204" pitchFamily="34" charset="0"/>
              </a:rPr>
              <a:t>uiterste datum voor het arbeidshof om een </a:t>
            </a:r>
            <a:r>
              <a:rPr lang="nl-BE" altLang="nl-BE" b="1">
                <a:latin typeface="Calibri" panose="020F0502020204030204" pitchFamily="34" charset="0"/>
              </a:rPr>
              <a:t>arrest</a:t>
            </a:r>
            <a:r>
              <a:rPr lang="nl-BE" altLang="nl-BE">
                <a:latin typeface="Calibri" panose="020F0502020204030204" pitchFamily="34" charset="0"/>
              </a:rPr>
              <a:t> 	      	      uit te spreken</a:t>
            </a:r>
          </a:p>
          <a:p>
            <a:pPr>
              <a:defRPr/>
            </a:pPr>
            <a:r>
              <a:rPr lang="nl-BE" altLang="nl-BE">
                <a:latin typeface="Calibri" panose="020F0502020204030204" pitchFamily="34" charset="0"/>
              </a:rPr>
              <a:t>Arrest wordt ter kennis gebracht van bovenvermelde betrokkenen</a:t>
            </a:r>
          </a:p>
          <a:p>
            <a:pPr>
              <a:defRPr/>
            </a:pPr>
            <a:r>
              <a:rPr lang="nl-BE" altLang="nl-BE">
                <a:latin typeface="Calibri" panose="020F0502020204030204" pitchFamily="34" charset="0"/>
              </a:rPr>
              <a:t>Opstarten nieuwe verkiezingsprocedure binnen 3 maanden na definitieve nietigverklaring verkiezingen</a:t>
            </a:r>
          </a:p>
          <a:p>
            <a:pPr>
              <a:buNone/>
              <a:defRPr/>
            </a:pPr>
            <a:endParaRPr lang="nl-NL" altLang="nl-BE" b="1">
              <a:latin typeface="Calibri" panose="020F0502020204030204" pitchFamily="34" charset="0"/>
            </a:endParaRPr>
          </a:p>
          <a:p>
            <a:pPr marL="0" indent="0">
              <a:buNone/>
            </a:pPr>
            <a:endParaRPr lang="nl-BE"/>
          </a:p>
        </p:txBody>
      </p:sp>
      <p:pic>
        <p:nvPicPr>
          <p:cNvPr id="6" name="Graphic 5" descr="Vrouwelijke rechter met effen opvulling">
            <a:extLst>
              <a:ext uri="{FF2B5EF4-FFF2-40B4-BE49-F238E27FC236}">
                <a16:creationId xmlns:a16="http://schemas.microsoft.com/office/drawing/2014/main" id="{E201143C-BB48-F972-3762-9555CD14CF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170334"/>
            <a:ext cx="457200" cy="457200"/>
          </a:xfrm>
          <a:prstGeom prst="rect">
            <a:avLst/>
          </a:prstGeom>
        </p:spPr>
      </p:pic>
      <p:pic>
        <p:nvPicPr>
          <p:cNvPr id="7" name="Afbeelding 6" descr="Afbeelding met clipart&#10;&#10;Automatisch gegenereerde beschrijving">
            <a:extLst>
              <a:ext uri="{FF2B5EF4-FFF2-40B4-BE49-F238E27FC236}">
                <a16:creationId xmlns:a16="http://schemas.microsoft.com/office/drawing/2014/main" id="{E7361118-5452-1E23-BD80-E1EA1FF344DD}"/>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79869958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DD960E59-74AF-D936-9439-5DB60CEEA6D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C4FA12-F751-46FB-82E8-89A74C31B5F4}" type="slidenum">
              <a:rPr kumimoji="0" lang="nl-BE" sz="1200" b="0" i="0" u="none" strike="noStrike" kern="1200" cap="none" spc="0" normalizeH="0" baseline="0" noProof="0" smtClean="0">
                <a:ln>
                  <a:noFill/>
                </a:ln>
                <a:solidFill>
                  <a:srgbClr val="009FD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a:t>
            </a:fld>
            <a:endParaRPr kumimoji="0" lang="nl-BE" sz="1200" b="0" i="0" u="none" strike="noStrike" kern="1200" cap="none" spc="0" normalizeH="0" baseline="0" noProof="0" dirty="0">
              <a:ln>
                <a:noFill/>
              </a:ln>
              <a:solidFill>
                <a:srgbClr val="009FDF"/>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88BAF8B3-F6EC-E318-CE2A-CD5303085360}"/>
              </a:ext>
            </a:extLst>
          </p:cNvPr>
          <p:cNvSpPr txBox="1"/>
          <p:nvPr/>
        </p:nvSpPr>
        <p:spPr>
          <a:xfrm>
            <a:off x="827584" y="1779662"/>
            <a:ext cx="71287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6000" b="1" spc="50" dirty="0">
                <a:ln w="9525" cmpd="sng">
                  <a:solidFill>
                    <a:srgbClr val="4A66AC"/>
                  </a:solidFill>
                  <a:prstDash val="solid"/>
                </a:ln>
                <a:solidFill>
                  <a:srgbClr val="0070C0"/>
                </a:solidFill>
                <a:effectLst>
                  <a:glow rad="38100">
                    <a:srgbClr val="4A66AC">
                      <a:alpha val="40000"/>
                    </a:srgbClr>
                  </a:glow>
                </a:effectLst>
                <a:latin typeface="Calibri" panose="020F0502020204030204"/>
              </a:rPr>
              <a:t>En verder…</a:t>
            </a:r>
          </a:p>
        </p:txBody>
      </p:sp>
      <p:pic>
        <p:nvPicPr>
          <p:cNvPr id="3" name="Afbeelding 2" descr="Afbeelding met clipart&#10;&#10;Automatisch gegenereerde beschrijving">
            <a:extLst>
              <a:ext uri="{FF2B5EF4-FFF2-40B4-BE49-F238E27FC236}">
                <a16:creationId xmlns:a16="http://schemas.microsoft.com/office/drawing/2014/main" id="{27278A38-B400-D5BE-5B03-A465C0101795}"/>
              </a:ext>
            </a:extLst>
          </p:cNvPr>
          <p:cNvPicPr>
            <a:picLocks noChangeAspect="1"/>
          </p:cNvPicPr>
          <p:nvPr/>
        </p:nvPicPr>
        <p:blipFill>
          <a:blip r:embed="rId3"/>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695884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Installatie nieuwe organen</a:t>
            </a:r>
          </a:p>
        </p:txBody>
      </p:sp>
      <p:sp>
        <p:nvSpPr>
          <p:cNvPr id="3" name="Tijdelijke aanduiding voor tekst 2"/>
          <p:cNvSpPr>
            <a:spLocks noGrp="1"/>
          </p:cNvSpPr>
          <p:nvPr>
            <p:ph type="body" sz="quarter" idx="15"/>
          </p:nvPr>
        </p:nvSpPr>
        <p:spPr>
          <a:xfrm>
            <a:off x="467544" y="1478235"/>
            <a:ext cx="8075038" cy="3528392"/>
          </a:xfrm>
        </p:spPr>
        <p:txBody>
          <a:bodyPr/>
          <a:lstStyle/>
          <a:p>
            <a:pPr>
              <a:defRPr/>
            </a:pPr>
            <a:r>
              <a:rPr lang="nl-BE" altLang="nl-BE" sz="2200">
                <a:latin typeface="Calibri" panose="020F0502020204030204" pitchFamily="34" charset="0"/>
              </a:rPr>
              <a:t> Uiterste datum </a:t>
            </a:r>
            <a:r>
              <a:rPr lang="nl-BE" altLang="nl-BE" sz="2200" b="1">
                <a:latin typeface="Calibri" panose="020F0502020204030204" pitchFamily="34" charset="0"/>
              </a:rPr>
              <a:t>eerste vergadering nieuwe organen</a:t>
            </a:r>
          </a:p>
          <a:p>
            <a:pPr lvl="1">
              <a:defRPr/>
            </a:pPr>
            <a:r>
              <a:rPr lang="nl-BE" altLang="nl-BE" sz="2000">
                <a:latin typeface="Calibri" panose="020F0502020204030204" pitchFamily="34" charset="0"/>
              </a:rPr>
              <a:t>Tenzij beroep bij arbeidsgerechten tot nietigverklaring verkiezingen, tot verbetering verkiezingsresultaten of tot nietigverklaring aanduiding van een werkgeversafgevaardigde </a:t>
            </a:r>
          </a:p>
          <a:p>
            <a:pPr lvl="1">
              <a:defRPr/>
            </a:pPr>
            <a:r>
              <a:rPr lang="nl-BE" altLang="nl-BE" sz="2000">
                <a:latin typeface="Calibri" panose="020F0502020204030204" pitchFamily="34" charset="0"/>
              </a:rPr>
              <a:t>Tenzij andere bepaling in het huishoudelijk reglement</a:t>
            </a:r>
          </a:p>
          <a:p>
            <a:pPr>
              <a:defRPr/>
            </a:pPr>
            <a:endParaRPr lang="nl-BE" altLang="nl-BE" sz="1800"/>
          </a:p>
          <a:p>
            <a:pPr marL="0" indent="0">
              <a:buNone/>
            </a:pPr>
            <a:endParaRPr lang="nl-BE"/>
          </a:p>
        </p:txBody>
      </p:sp>
      <p:pic>
        <p:nvPicPr>
          <p:cNvPr id="7" name="Graphic 6" descr="Vergadering met effen opvulling">
            <a:extLst>
              <a:ext uri="{FF2B5EF4-FFF2-40B4-BE49-F238E27FC236}">
                <a16:creationId xmlns:a16="http://schemas.microsoft.com/office/drawing/2014/main" id="{BCBF2D23-8521-4A6E-135D-1BF4BD455C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5979"/>
            <a:ext cx="457200" cy="457200"/>
          </a:xfrm>
          <a:prstGeom prst="rect">
            <a:avLst/>
          </a:prstGeom>
        </p:spPr>
      </p:pic>
      <p:sp>
        <p:nvSpPr>
          <p:cNvPr id="6" name="Rechthoek: afgeronde hoeken 5">
            <a:extLst>
              <a:ext uri="{FF2B5EF4-FFF2-40B4-BE49-F238E27FC236}">
                <a16:creationId xmlns:a16="http://schemas.microsoft.com/office/drawing/2014/main" id="{8749E943-548B-D574-3D97-E1E1E3FCCC80}"/>
              </a:ext>
            </a:extLst>
          </p:cNvPr>
          <p:cNvSpPr/>
          <p:nvPr/>
        </p:nvSpPr>
        <p:spPr>
          <a:xfrm>
            <a:off x="467544" y="854195"/>
            <a:ext cx="8075038" cy="552862"/>
          </a:xfrm>
          <a:prstGeom prst="roundRect">
            <a:avLst/>
          </a:prstGeom>
          <a:solidFill>
            <a:srgbClr val="8BDEFF"/>
          </a:solidFill>
          <a:ln>
            <a:solidFill>
              <a:srgbClr val="009F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a:ln>
                  <a:solidFill>
                    <a:srgbClr val="003478"/>
                  </a:solidFill>
                </a:ln>
                <a:solidFill>
                  <a:srgbClr val="003478"/>
                </a:solidFill>
              </a:rPr>
              <a:t>Y + 45</a:t>
            </a:r>
          </a:p>
        </p:txBody>
      </p:sp>
      <p:pic>
        <p:nvPicPr>
          <p:cNvPr id="8" name="Afbeelding 7" descr="Afbeelding met clipart&#10;&#10;Automatisch gegenereerde beschrijving">
            <a:extLst>
              <a:ext uri="{FF2B5EF4-FFF2-40B4-BE49-F238E27FC236}">
                <a16:creationId xmlns:a16="http://schemas.microsoft.com/office/drawing/2014/main" id="{9AC54396-6BF6-BFF4-6229-A62AEF0438EF}"/>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58987329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Nieuwe lijst leidinggevende	functies</a:t>
            </a:r>
          </a:p>
        </p:txBody>
      </p:sp>
      <p:sp>
        <p:nvSpPr>
          <p:cNvPr id="3" name="Tijdelijke aanduiding voor tekst 2"/>
          <p:cNvSpPr>
            <a:spLocks noGrp="1"/>
          </p:cNvSpPr>
          <p:nvPr>
            <p:ph type="body" sz="quarter" idx="15"/>
          </p:nvPr>
        </p:nvSpPr>
        <p:spPr>
          <a:xfrm>
            <a:off x="467544" y="843557"/>
            <a:ext cx="8208912" cy="4163069"/>
          </a:xfrm>
        </p:spPr>
        <p:txBody>
          <a:bodyPr>
            <a:normAutofit fontScale="92500"/>
          </a:bodyPr>
          <a:lstStyle/>
          <a:p>
            <a:r>
              <a:rPr lang="nl-BE" altLang="nl-BE" sz="2200">
                <a:latin typeface="Calibri" panose="020F0502020204030204" pitchFamily="34" charset="0"/>
              </a:rPr>
              <a:t>Indien na X-35 nieuwe LF gecreëerd worden moet WG procedure naleven:</a:t>
            </a:r>
          </a:p>
          <a:p>
            <a:pPr lvl="1"/>
            <a:r>
              <a:rPr lang="nl-BE" altLang="nl-BE" sz="1900">
                <a:latin typeface="Calibri" panose="020F0502020204030204" pitchFamily="34" charset="0"/>
              </a:rPr>
              <a:t>Schriftelijk voorstel tot aanpassing lijst LF + ter informatie namen voorleggen aan OR of CPBW</a:t>
            </a:r>
          </a:p>
          <a:p>
            <a:pPr lvl="1"/>
            <a:r>
              <a:rPr lang="nl-BE" altLang="nl-BE" sz="1900">
                <a:latin typeface="Calibri" panose="020F0502020204030204" pitchFamily="34" charset="0"/>
              </a:rPr>
              <a:t>OR of CPBW dient binnen de maand na overlegging voorstel opmerkingen te formuleren</a:t>
            </a:r>
          </a:p>
          <a:p>
            <a:pPr lvl="1"/>
            <a:r>
              <a:rPr lang="nl-BE" altLang="nl-BE" sz="1900">
                <a:latin typeface="Calibri" panose="020F0502020204030204" pitchFamily="34" charset="0"/>
              </a:rPr>
              <a:t>WG deelt schriftelijk beslissing mee aan OR of CPBW + aanplakking</a:t>
            </a:r>
          </a:p>
          <a:p>
            <a:r>
              <a:rPr lang="nl-BE" altLang="nl-BE" sz="2200">
                <a:latin typeface="Calibri" panose="020F0502020204030204" pitchFamily="34" charset="0"/>
              </a:rPr>
              <a:t>Beroep mogelijk binnen 7 dagen na aanplakking (</a:t>
            </a:r>
            <a:r>
              <a:rPr lang="nl-BE" altLang="nl-BE" sz="2200" err="1">
                <a:latin typeface="Calibri" panose="020F0502020204030204" pitchFamily="34" charset="0"/>
              </a:rPr>
              <a:t>cfr</a:t>
            </a:r>
            <a:r>
              <a:rPr lang="nl-BE" altLang="nl-BE" sz="2200">
                <a:latin typeface="Calibri" panose="020F0502020204030204" pitchFamily="34" charset="0"/>
              </a:rPr>
              <a:t> x -28)</a:t>
            </a:r>
          </a:p>
          <a:p>
            <a:r>
              <a:rPr lang="nl-BE" altLang="nl-BE" sz="2200">
                <a:latin typeface="Calibri" panose="020F0502020204030204" pitchFamily="34" charset="0"/>
              </a:rPr>
              <a:t>Gewijzigde lijst wordt bewaard tot volgende verkiezingen (plaats arbeidsreglement)</a:t>
            </a:r>
          </a:p>
          <a:p>
            <a:r>
              <a:rPr lang="nl-BE" altLang="nl-BE" sz="2200">
                <a:latin typeface="Calibri" panose="020F0502020204030204" pitchFamily="34" charset="0"/>
              </a:rPr>
              <a:t>Zo LF wegvalt kan een lid van een nieuwe LF die werd toegevoegd aan de op dag X -35 vastgestelde lijst als vervanger aangeduid worden</a:t>
            </a:r>
          </a:p>
          <a:p>
            <a:pPr marL="0" indent="0">
              <a:buNone/>
            </a:pPr>
            <a:endParaRPr lang="nl-BE" sz="2200"/>
          </a:p>
        </p:txBody>
      </p:sp>
      <p:pic>
        <p:nvPicPr>
          <p:cNvPr id="6" name="Graphic 5" descr="Vergadering met effen opvulling">
            <a:extLst>
              <a:ext uri="{FF2B5EF4-FFF2-40B4-BE49-F238E27FC236}">
                <a16:creationId xmlns:a16="http://schemas.microsoft.com/office/drawing/2014/main" id="{D6C1E79E-29A9-137C-7FB8-EE7C6B046C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5979"/>
            <a:ext cx="457200" cy="457200"/>
          </a:xfrm>
          <a:prstGeom prst="rect">
            <a:avLst/>
          </a:prstGeom>
        </p:spPr>
      </p:pic>
      <p:pic>
        <p:nvPicPr>
          <p:cNvPr id="7" name="Afbeelding 6" descr="Afbeelding met clipart&#10;&#10;Automatisch gegenereerde beschrijving">
            <a:extLst>
              <a:ext uri="{FF2B5EF4-FFF2-40B4-BE49-F238E27FC236}">
                <a16:creationId xmlns:a16="http://schemas.microsoft.com/office/drawing/2014/main" id="{769CED87-B802-1F55-CADF-082ECF234372}"/>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30351778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DD960E59-74AF-D936-9439-5DB60CEEA6D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C4FA12-F751-46FB-82E8-89A74C31B5F4}" type="slidenum">
              <a:rPr kumimoji="0" lang="nl-BE" sz="1200" b="0" i="0" u="none" strike="noStrike" kern="1200" cap="none" spc="0" normalizeH="0" baseline="0" noProof="0" smtClean="0">
                <a:ln>
                  <a:noFill/>
                </a:ln>
                <a:solidFill>
                  <a:srgbClr val="009FD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a:t>
            </a:fld>
            <a:endParaRPr kumimoji="0" lang="nl-BE" sz="1200" b="0" i="0" u="none" strike="noStrike" kern="1200" cap="none" spc="0" normalizeH="0" baseline="0" noProof="0" dirty="0">
              <a:ln>
                <a:noFill/>
              </a:ln>
              <a:solidFill>
                <a:srgbClr val="009FDF"/>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88BAF8B3-F6EC-E318-CE2A-CD5303085360}"/>
              </a:ext>
            </a:extLst>
          </p:cNvPr>
          <p:cNvSpPr txBox="1"/>
          <p:nvPr/>
        </p:nvSpPr>
        <p:spPr>
          <a:xfrm>
            <a:off x="827584" y="1779662"/>
            <a:ext cx="71287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6000" b="1" spc="50" dirty="0">
                <a:ln w="9525" cmpd="sng">
                  <a:solidFill>
                    <a:srgbClr val="4A66AC"/>
                  </a:solidFill>
                  <a:prstDash val="solid"/>
                </a:ln>
                <a:solidFill>
                  <a:srgbClr val="0070C0"/>
                </a:solidFill>
                <a:effectLst>
                  <a:glow rad="38100">
                    <a:srgbClr val="4A66AC">
                      <a:alpha val="40000"/>
                    </a:srgbClr>
                  </a:glow>
                </a:effectLst>
                <a:latin typeface="Calibri" panose="020F0502020204030204"/>
              </a:rPr>
              <a:t>Samengevat</a:t>
            </a:r>
          </a:p>
        </p:txBody>
      </p:sp>
      <p:pic>
        <p:nvPicPr>
          <p:cNvPr id="3" name="Afbeelding 2" descr="Afbeelding met clipart&#10;&#10;Automatisch gegenereerde beschrijving">
            <a:extLst>
              <a:ext uri="{FF2B5EF4-FFF2-40B4-BE49-F238E27FC236}">
                <a16:creationId xmlns:a16="http://schemas.microsoft.com/office/drawing/2014/main" id="{27278A38-B400-D5BE-5B03-A465C0101795}"/>
              </a:ext>
            </a:extLst>
          </p:cNvPr>
          <p:cNvPicPr>
            <a:picLocks noChangeAspect="1"/>
          </p:cNvPicPr>
          <p:nvPr/>
        </p:nvPicPr>
        <p:blipFill>
          <a:blip r:embed="rId3"/>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1293528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Voordragen van kandidaten</a:t>
            </a:r>
          </a:p>
        </p:txBody>
      </p:sp>
      <p:pic>
        <p:nvPicPr>
          <p:cNvPr id="8" name="Graphic 7" descr="Lijst silhouet">
            <a:extLst>
              <a:ext uri="{FF2B5EF4-FFF2-40B4-BE49-F238E27FC236}">
                <a16:creationId xmlns:a16="http://schemas.microsoft.com/office/drawing/2014/main" id="{02288331-D44E-7BCC-1884-B324ED6E86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9061" y="136873"/>
            <a:ext cx="576064" cy="576064"/>
          </a:xfrm>
          <a:prstGeom prst="rect">
            <a:avLst/>
          </a:prstGeom>
        </p:spPr>
      </p:pic>
      <p:sp>
        <p:nvSpPr>
          <p:cNvPr id="9" name="Tekstvak 8">
            <a:extLst>
              <a:ext uri="{FF2B5EF4-FFF2-40B4-BE49-F238E27FC236}">
                <a16:creationId xmlns:a16="http://schemas.microsoft.com/office/drawing/2014/main" id="{D6DE217B-EEE7-4ECE-A87F-79F694797D02}"/>
              </a:ext>
            </a:extLst>
          </p:cNvPr>
          <p:cNvSpPr txBox="1"/>
          <p:nvPr/>
        </p:nvSpPr>
        <p:spPr>
          <a:xfrm>
            <a:off x="193872" y="1874792"/>
            <a:ext cx="7951888" cy="2456057"/>
          </a:xfrm>
          <a:prstGeom prst="rect">
            <a:avLst/>
          </a:prstGeom>
          <a:noFill/>
        </p:spPr>
        <p:txBody>
          <a:bodyPr wrap="square" rtlCol="0">
            <a:spAutoFit/>
          </a:bodyPr>
          <a:lstStyle/>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nl-BE" sz="2200" b="1" i="0" u="none" strike="noStrike" kern="1200" cap="none" spc="0" normalizeH="0" baseline="0" noProof="0" dirty="0">
                <a:ln>
                  <a:noFill/>
                </a:ln>
                <a:solidFill>
                  <a:srgbClr val="003478"/>
                </a:solidFill>
                <a:effectLst/>
                <a:uLnTx/>
                <a:uFillTx/>
                <a:latin typeface="Calibri" panose="020F0502020204030204"/>
                <a:ea typeface="+mn-ea"/>
                <a:cs typeface="+mn-cs"/>
              </a:rPr>
              <a:t>Aanplakking</a:t>
            </a:r>
            <a:r>
              <a:rPr kumimoji="0" lang="nl-BE" sz="2200" b="0" i="0" u="none" strike="noStrike" kern="1200" cap="none" spc="0" normalizeH="0" baseline="0" noProof="0" dirty="0">
                <a:ln>
                  <a:noFill/>
                </a:ln>
                <a:solidFill>
                  <a:srgbClr val="003478"/>
                </a:solidFill>
                <a:effectLst/>
                <a:uLnTx/>
                <a:uFillTx/>
                <a:latin typeface="Calibri" panose="020F0502020204030204"/>
                <a:ea typeface="+mn-ea"/>
                <a:cs typeface="+mn-cs"/>
              </a:rPr>
              <a:t> van de kandidatenlijsten of elektronische kennisgeving</a:t>
            </a:r>
          </a:p>
          <a:p>
            <a:pPr marL="1200150" lvl="2" indent="-285750">
              <a:spcBef>
                <a:spcPct val="20000"/>
              </a:spcBef>
              <a:buFont typeface="Wingdings" pitchFamily="2" charset="2"/>
              <a:buChar char="§"/>
              <a:defRPr/>
            </a:pPr>
            <a:r>
              <a:rPr kumimoji="0" lang="nl-BE" sz="2000" b="0" i="0" u="none" strike="noStrike" kern="1200" cap="none" spc="0" normalizeH="0" baseline="0" noProof="0" dirty="0">
                <a:ln>
                  <a:noFill/>
                </a:ln>
                <a:solidFill>
                  <a:srgbClr val="003478"/>
                </a:solidFill>
                <a:effectLst/>
                <a:uLnTx/>
                <a:uFillTx/>
                <a:latin typeface="Calibri" panose="020F0502020204030204"/>
                <a:ea typeface="+mn-ea"/>
                <a:cs typeface="+mn-cs"/>
              </a:rPr>
              <a:t>Wat als lijst niet conform is?</a:t>
            </a:r>
          </a:p>
          <a:p>
            <a:pPr marL="1657350" lvl="3" indent="-285750">
              <a:spcBef>
                <a:spcPct val="20000"/>
              </a:spcBef>
              <a:buFont typeface="Courier New" panose="02070309020205020404" pitchFamily="49" charset="0"/>
              <a:buChar char="o"/>
              <a:defRPr/>
            </a:pPr>
            <a:r>
              <a:rPr kumimoji="0" lang="nl-BE" b="0" i="0" u="none" strike="noStrike" kern="1200" cap="none" spc="0" normalizeH="0" baseline="0" noProof="0" dirty="0">
                <a:ln>
                  <a:noFill/>
                </a:ln>
                <a:solidFill>
                  <a:srgbClr val="003478"/>
                </a:solidFill>
                <a:effectLst/>
                <a:uLnTx/>
                <a:uFillTx/>
                <a:latin typeface="Calibri" panose="020F0502020204030204"/>
                <a:ea typeface="+mn-ea"/>
                <a:cs typeface="+mn-cs"/>
              </a:rPr>
              <a:t>Verplichting voor WG ook indien lijst niet conform</a:t>
            </a:r>
          </a:p>
          <a:p>
            <a:pPr marL="1200150" lvl="2" indent="-285750">
              <a:spcBef>
                <a:spcPct val="20000"/>
              </a:spcBef>
              <a:buFont typeface="Wingdings" pitchFamily="2" charset="2"/>
              <a:buChar char="§"/>
              <a:defRPr/>
            </a:pPr>
            <a:r>
              <a:rPr kumimoji="0" lang="nl-BE" altLang="nl-BE" sz="2000" b="0" i="0" u="none" strike="noStrike" kern="1200" cap="none" spc="0" normalizeH="0" baseline="0" noProof="0" dirty="0">
                <a:ln>
                  <a:noFill/>
                </a:ln>
                <a:solidFill>
                  <a:srgbClr val="003478"/>
                </a:solidFill>
                <a:effectLst/>
                <a:uLnTx/>
                <a:uFillTx/>
                <a:latin typeface="Calibri" panose="020F0502020204030204"/>
                <a:ea typeface="+mn-ea"/>
                <a:cs typeface="+mn-cs"/>
              </a:rPr>
              <a:t>Rangschikking lijsten conform volgorde loting + namen kandidaten in volgorde voordracht gevolgd door de letter M, V of X</a:t>
            </a:r>
          </a:p>
        </p:txBody>
      </p:sp>
      <p:sp>
        <p:nvSpPr>
          <p:cNvPr id="12" name="Rechthoek: afgeronde hoeken 11">
            <a:extLst>
              <a:ext uri="{FF2B5EF4-FFF2-40B4-BE49-F238E27FC236}">
                <a16:creationId xmlns:a16="http://schemas.microsoft.com/office/drawing/2014/main" id="{8E21BCD8-D315-A9E8-DA74-F12A9010F5D6}"/>
              </a:ext>
            </a:extLst>
          </p:cNvPr>
          <p:cNvSpPr/>
          <p:nvPr/>
        </p:nvSpPr>
        <p:spPr>
          <a:xfrm>
            <a:off x="467544" y="891163"/>
            <a:ext cx="8208912" cy="720000"/>
          </a:xfrm>
          <a:prstGeom prst="roundRect">
            <a:avLst/>
          </a:prstGeom>
          <a:solidFill>
            <a:srgbClr val="8BDEFF"/>
          </a:solidFill>
          <a:ln>
            <a:solidFill>
              <a:srgbClr val="009F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ln>
                  <a:solidFill>
                    <a:srgbClr val="003478"/>
                  </a:solidFill>
                </a:ln>
                <a:solidFill>
                  <a:srgbClr val="003478"/>
                </a:solidFill>
              </a:rPr>
              <a:t>X + 40</a:t>
            </a:r>
          </a:p>
          <a:p>
            <a:pPr algn="ctr"/>
            <a:r>
              <a:rPr lang="nl-BE" dirty="0">
                <a:ln>
                  <a:solidFill>
                    <a:srgbClr val="003478"/>
                  </a:solidFill>
                </a:ln>
                <a:solidFill>
                  <a:srgbClr val="003478"/>
                </a:solidFill>
              </a:rPr>
              <a:t>Aanplakking kandidatenlijsten</a:t>
            </a:r>
          </a:p>
        </p:txBody>
      </p:sp>
      <p:pic>
        <p:nvPicPr>
          <p:cNvPr id="3" name="Afbeelding 2" descr="Afbeelding met clipart&#10;&#10;Automatisch gegenereerde beschrijving">
            <a:extLst>
              <a:ext uri="{FF2B5EF4-FFF2-40B4-BE49-F238E27FC236}">
                <a16:creationId xmlns:a16="http://schemas.microsoft.com/office/drawing/2014/main" id="{F58DE985-8C50-72B5-668B-2FC952CA2784}"/>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2392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7F6D65-F20B-9E8C-1318-776B2D41B737}"/>
              </a:ext>
            </a:extLst>
          </p:cNvPr>
          <p:cNvSpPr>
            <a:spLocks noGrp="1"/>
          </p:cNvSpPr>
          <p:nvPr>
            <p:ph type="title"/>
          </p:nvPr>
        </p:nvSpPr>
        <p:spPr/>
        <p:txBody>
          <a:bodyPr/>
          <a:lstStyle/>
          <a:p>
            <a:r>
              <a:rPr lang="nl-BE"/>
              <a:t>Tijdlijn verkiezingskalender – Deel 2</a:t>
            </a:r>
          </a:p>
        </p:txBody>
      </p:sp>
      <p:sp>
        <p:nvSpPr>
          <p:cNvPr id="6" name="Tekstvak 5">
            <a:extLst>
              <a:ext uri="{FF2B5EF4-FFF2-40B4-BE49-F238E27FC236}">
                <a16:creationId xmlns:a16="http://schemas.microsoft.com/office/drawing/2014/main" id="{BDE9FB84-A6EA-A951-2759-E46B8EA09E6C}"/>
              </a:ext>
            </a:extLst>
          </p:cNvPr>
          <p:cNvSpPr txBox="1"/>
          <p:nvPr/>
        </p:nvSpPr>
        <p:spPr>
          <a:xfrm>
            <a:off x="550819" y="797990"/>
            <a:ext cx="1152128"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a:t>X + 35</a:t>
            </a:r>
          </a:p>
        </p:txBody>
      </p:sp>
      <p:sp>
        <p:nvSpPr>
          <p:cNvPr id="7" name="Tekstvak 6">
            <a:extLst>
              <a:ext uri="{FF2B5EF4-FFF2-40B4-BE49-F238E27FC236}">
                <a16:creationId xmlns:a16="http://schemas.microsoft.com/office/drawing/2014/main" id="{9946F055-AA83-D797-583B-00F7A427BE8E}"/>
              </a:ext>
            </a:extLst>
          </p:cNvPr>
          <p:cNvSpPr txBox="1"/>
          <p:nvPr/>
        </p:nvSpPr>
        <p:spPr>
          <a:xfrm>
            <a:off x="550819" y="1270688"/>
            <a:ext cx="11521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a:t>X + 40	</a:t>
            </a:r>
          </a:p>
        </p:txBody>
      </p:sp>
      <p:sp>
        <p:nvSpPr>
          <p:cNvPr id="8" name="Tekstvak 7">
            <a:extLst>
              <a:ext uri="{FF2B5EF4-FFF2-40B4-BE49-F238E27FC236}">
                <a16:creationId xmlns:a16="http://schemas.microsoft.com/office/drawing/2014/main" id="{857935B0-9EAA-BCC3-6EF1-C639CED3C859}"/>
              </a:ext>
            </a:extLst>
          </p:cNvPr>
          <p:cNvSpPr txBox="1"/>
          <p:nvPr/>
        </p:nvSpPr>
        <p:spPr>
          <a:xfrm>
            <a:off x="550819" y="1743386"/>
            <a:ext cx="11521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a:t>X + 47	</a:t>
            </a:r>
          </a:p>
        </p:txBody>
      </p:sp>
      <p:sp>
        <p:nvSpPr>
          <p:cNvPr id="9" name="Tekstvak 8">
            <a:extLst>
              <a:ext uri="{FF2B5EF4-FFF2-40B4-BE49-F238E27FC236}">
                <a16:creationId xmlns:a16="http://schemas.microsoft.com/office/drawing/2014/main" id="{964200E4-8768-941E-05EE-FB22D652569F}"/>
              </a:ext>
            </a:extLst>
          </p:cNvPr>
          <p:cNvSpPr txBox="1"/>
          <p:nvPr/>
        </p:nvSpPr>
        <p:spPr>
          <a:xfrm>
            <a:off x="550260" y="2702023"/>
            <a:ext cx="11521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a:t>X + 52	</a:t>
            </a:r>
          </a:p>
        </p:txBody>
      </p:sp>
      <p:sp>
        <p:nvSpPr>
          <p:cNvPr id="10" name="Tekstvak 9">
            <a:extLst>
              <a:ext uri="{FF2B5EF4-FFF2-40B4-BE49-F238E27FC236}">
                <a16:creationId xmlns:a16="http://schemas.microsoft.com/office/drawing/2014/main" id="{5E3645F6-B050-A159-3784-BA8130A57008}"/>
              </a:ext>
            </a:extLst>
          </p:cNvPr>
          <p:cNvSpPr txBox="1"/>
          <p:nvPr/>
        </p:nvSpPr>
        <p:spPr>
          <a:xfrm>
            <a:off x="550260" y="3659106"/>
            <a:ext cx="11521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a:t>X + 56</a:t>
            </a:r>
          </a:p>
        </p:txBody>
      </p:sp>
      <p:sp>
        <p:nvSpPr>
          <p:cNvPr id="12" name="Tekstvak 11">
            <a:extLst>
              <a:ext uri="{FF2B5EF4-FFF2-40B4-BE49-F238E27FC236}">
                <a16:creationId xmlns:a16="http://schemas.microsoft.com/office/drawing/2014/main" id="{5C610C4A-0D71-30C6-9342-A4E42A46072B}"/>
              </a:ext>
            </a:extLst>
          </p:cNvPr>
          <p:cNvSpPr txBox="1"/>
          <p:nvPr/>
        </p:nvSpPr>
        <p:spPr>
          <a:xfrm>
            <a:off x="550260" y="4607166"/>
            <a:ext cx="11521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a:t>X + 61	</a:t>
            </a:r>
          </a:p>
        </p:txBody>
      </p:sp>
      <p:sp>
        <p:nvSpPr>
          <p:cNvPr id="14" name="Tekstvak 13">
            <a:extLst>
              <a:ext uri="{FF2B5EF4-FFF2-40B4-BE49-F238E27FC236}">
                <a16:creationId xmlns:a16="http://schemas.microsoft.com/office/drawing/2014/main" id="{859E59C2-7AD9-6137-8730-D7486588A96A}"/>
              </a:ext>
            </a:extLst>
          </p:cNvPr>
          <p:cNvSpPr txBox="1"/>
          <p:nvPr/>
        </p:nvSpPr>
        <p:spPr>
          <a:xfrm>
            <a:off x="1979553" y="797990"/>
            <a:ext cx="5184577" cy="369332"/>
          </a:xfrm>
          <a:prstGeom prst="rect">
            <a:avLst/>
          </a:prstGeom>
          <a:ln>
            <a:solidFill>
              <a:srgbClr val="00347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a:t>Neerlegging kandidatenlijsten</a:t>
            </a:r>
          </a:p>
        </p:txBody>
      </p:sp>
      <p:sp>
        <p:nvSpPr>
          <p:cNvPr id="15" name="Tekstvak 14">
            <a:extLst>
              <a:ext uri="{FF2B5EF4-FFF2-40B4-BE49-F238E27FC236}">
                <a16:creationId xmlns:a16="http://schemas.microsoft.com/office/drawing/2014/main" id="{81893C79-2BF1-0384-3372-FAF8B8ACCAC8}"/>
              </a:ext>
            </a:extLst>
          </p:cNvPr>
          <p:cNvSpPr txBox="1"/>
          <p:nvPr/>
        </p:nvSpPr>
        <p:spPr>
          <a:xfrm>
            <a:off x="1976296" y="1264379"/>
            <a:ext cx="5184577" cy="369332"/>
          </a:xfrm>
          <a:prstGeom prst="rect">
            <a:avLst/>
          </a:prstGeom>
          <a:ln>
            <a:solidFill>
              <a:srgbClr val="00347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a:t>Aanplakking kandidatenlijsten</a:t>
            </a:r>
          </a:p>
        </p:txBody>
      </p:sp>
      <p:sp>
        <p:nvSpPr>
          <p:cNvPr id="16" name="Tekstvak 15">
            <a:extLst>
              <a:ext uri="{FF2B5EF4-FFF2-40B4-BE49-F238E27FC236}">
                <a16:creationId xmlns:a16="http://schemas.microsoft.com/office/drawing/2014/main" id="{0C8D6D94-ADD5-7224-BF8F-71F983BDCAA4}"/>
              </a:ext>
            </a:extLst>
          </p:cNvPr>
          <p:cNvSpPr txBox="1"/>
          <p:nvPr/>
        </p:nvSpPr>
        <p:spPr>
          <a:xfrm>
            <a:off x="1976296" y="1743386"/>
            <a:ext cx="5187834" cy="369332"/>
          </a:xfrm>
          <a:prstGeom prst="rect">
            <a:avLst/>
          </a:prstGeom>
          <a:ln>
            <a:solidFill>
              <a:srgbClr val="00347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altLang="nl-BE" sz="1800">
                <a:latin typeface="Calibri" panose="020F0502020204030204" pitchFamily="34" charset="0"/>
                <a:cs typeface="Times New Roman" panose="02020603050405020304" pitchFamily="18" charset="0"/>
              </a:rPr>
              <a:t>Intrekking kandidatuur in strijd met de voorschriften</a:t>
            </a:r>
            <a:endParaRPr lang="nl-BE"/>
          </a:p>
        </p:txBody>
      </p:sp>
      <p:sp>
        <p:nvSpPr>
          <p:cNvPr id="17" name="Tekstvak 16">
            <a:extLst>
              <a:ext uri="{FF2B5EF4-FFF2-40B4-BE49-F238E27FC236}">
                <a16:creationId xmlns:a16="http://schemas.microsoft.com/office/drawing/2014/main" id="{EB0B39EC-581F-1EDA-0B19-9DD2B8BCEFAD}"/>
              </a:ext>
            </a:extLst>
          </p:cNvPr>
          <p:cNvSpPr txBox="1"/>
          <p:nvPr/>
        </p:nvSpPr>
        <p:spPr>
          <a:xfrm>
            <a:off x="1989884" y="2707164"/>
            <a:ext cx="5184577" cy="369332"/>
          </a:xfrm>
          <a:prstGeom prst="rect">
            <a:avLst/>
          </a:prstGeom>
          <a:ln>
            <a:solidFill>
              <a:srgbClr val="00347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a:t>Beroep werkgever bij arbeidsrechtbank</a:t>
            </a:r>
          </a:p>
        </p:txBody>
      </p:sp>
      <p:sp>
        <p:nvSpPr>
          <p:cNvPr id="18" name="Tekstvak 17">
            <a:extLst>
              <a:ext uri="{FF2B5EF4-FFF2-40B4-BE49-F238E27FC236}">
                <a16:creationId xmlns:a16="http://schemas.microsoft.com/office/drawing/2014/main" id="{1FA77DB8-6B80-A569-0671-DA26AAB12D1B}"/>
              </a:ext>
            </a:extLst>
          </p:cNvPr>
          <p:cNvSpPr txBox="1"/>
          <p:nvPr/>
        </p:nvSpPr>
        <p:spPr>
          <a:xfrm>
            <a:off x="1987517" y="3657938"/>
            <a:ext cx="5184577" cy="369332"/>
          </a:xfrm>
          <a:prstGeom prst="rect">
            <a:avLst/>
          </a:prstGeom>
          <a:ln>
            <a:solidFill>
              <a:srgbClr val="00347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a:t>Aanplakking ev. gewijzigde kandidatenlijsten</a:t>
            </a:r>
          </a:p>
        </p:txBody>
      </p:sp>
      <p:sp>
        <p:nvSpPr>
          <p:cNvPr id="19" name="Tekstvak 18">
            <a:extLst>
              <a:ext uri="{FF2B5EF4-FFF2-40B4-BE49-F238E27FC236}">
                <a16:creationId xmlns:a16="http://schemas.microsoft.com/office/drawing/2014/main" id="{C1A6ACBD-E706-9467-43EC-2DD128B125B6}"/>
              </a:ext>
            </a:extLst>
          </p:cNvPr>
          <p:cNvSpPr txBox="1"/>
          <p:nvPr/>
        </p:nvSpPr>
        <p:spPr>
          <a:xfrm>
            <a:off x="1987517" y="4132552"/>
            <a:ext cx="5184577" cy="369332"/>
          </a:xfrm>
          <a:prstGeom prst="rect">
            <a:avLst/>
          </a:prstGeom>
          <a:ln>
            <a:solidFill>
              <a:srgbClr val="00347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a:t>Akkoord stemming per brief</a:t>
            </a:r>
          </a:p>
        </p:txBody>
      </p:sp>
      <p:sp>
        <p:nvSpPr>
          <p:cNvPr id="20" name="Tekstvak 19">
            <a:extLst>
              <a:ext uri="{FF2B5EF4-FFF2-40B4-BE49-F238E27FC236}">
                <a16:creationId xmlns:a16="http://schemas.microsoft.com/office/drawing/2014/main" id="{8A4CCFB1-6E05-9C6E-423E-1A5CE397A245}"/>
              </a:ext>
            </a:extLst>
          </p:cNvPr>
          <p:cNvSpPr txBox="1"/>
          <p:nvPr/>
        </p:nvSpPr>
        <p:spPr>
          <a:xfrm>
            <a:off x="1978129" y="4607166"/>
            <a:ext cx="5193965" cy="369332"/>
          </a:xfrm>
          <a:prstGeom prst="rect">
            <a:avLst/>
          </a:prstGeom>
          <a:ln>
            <a:solidFill>
              <a:srgbClr val="00347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a:t>Beroep bij arbeidsrechtbank</a:t>
            </a:r>
          </a:p>
        </p:txBody>
      </p:sp>
      <p:sp>
        <p:nvSpPr>
          <p:cNvPr id="3" name="Tekstvak 2">
            <a:extLst>
              <a:ext uri="{FF2B5EF4-FFF2-40B4-BE49-F238E27FC236}">
                <a16:creationId xmlns:a16="http://schemas.microsoft.com/office/drawing/2014/main" id="{C513B9AA-26D1-554D-7E98-866CC22AFFD0}"/>
              </a:ext>
            </a:extLst>
          </p:cNvPr>
          <p:cNvSpPr txBox="1"/>
          <p:nvPr/>
        </p:nvSpPr>
        <p:spPr>
          <a:xfrm>
            <a:off x="1976295" y="2218000"/>
            <a:ext cx="5184577" cy="369332"/>
          </a:xfrm>
          <a:prstGeom prst="rect">
            <a:avLst/>
          </a:prstGeom>
          <a:ln>
            <a:solidFill>
              <a:srgbClr val="00347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a:t>Bezwaar tegen kandidatenlijsten</a:t>
            </a:r>
          </a:p>
        </p:txBody>
      </p:sp>
      <p:sp>
        <p:nvSpPr>
          <p:cNvPr id="27" name="Tekstvak 26">
            <a:extLst>
              <a:ext uri="{FF2B5EF4-FFF2-40B4-BE49-F238E27FC236}">
                <a16:creationId xmlns:a16="http://schemas.microsoft.com/office/drawing/2014/main" id="{19C28FBA-BD10-6245-E2AB-E3D3CE665970}"/>
              </a:ext>
            </a:extLst>
          </p:cNvPr>
          <p:cNvSpPr txBox="1"/>
          <p:nvPr/>
        </p:nvSpPr>
        <p:spPr>
          <a:xfrm>
            <a:off x="550260" y="3174721"/>
            <a:ext cx="11521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a:t>X + 54	</a:t>
            </a:r>
          </a:p>
        </p:txBody>
      </p:sp>
      <p:sp>
        <p:nvSpPr>
          <p:cNvPr id="28" name="Tekstvak 27">
            <a:extLst>
              <a:ext uri="{FF2B5EF4-FFF2-40B4-BE49-F238E27FC236}">
                <a16:creationId xmlns:a16="http://schemas.microsoft.com/office/drawing/2014/main" id="{E4996505-C7E3-1B39-D4A6-8A7C119095A0}"/>
              </a:ext>
            </a:extLst>
          </p:cNvPr>
          <p:cNvSpPr txBox="1"/>
          <p:nvPr/>
        </p:nvSpPr>
        <p:spPr>
          <a:xfrm>
            <a:off x="1992148" y="3177459"/>
            <a:ext cx="5184577" cy="369332"/>
          </a:xfrm>
          <a:prstGeom prst="rect">
            <a:avLst/>
          </a:prstGeom>
          <a:ln>
            <a:solidFill>
              <a:srgbClr val="00347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a:t>Samenstelling stembureau</a:t>
            </a:r>
          </a:p>
        </p:txBody>
      </p:sp>
      <p:pic>
        <p:nvPicPr>
          <p:cNvPr id="11" name="Afbeelding 10" descr="Afbeelding met clipart&#10;&#10;Automatisch gegenereerde beschrijving">
            <a:extLst>
              <a:ext uri="{FF2B5EF4-FFF2-40B4-BE49-F238E27FC236}">
                <a16:creationId xmlns:a16="http://schemas.microsoft.com/office/drawing/2014/main" id="{1DB23293-D07D-2AA5-D8A2-8AE851CFA2F3}"/>
              </a:ext>
            </a:extLst>
          </p:cNvPr>
          <p:cNvPicPr>
            <a:picLocks noChangeAspect="1"/>
          </p:cNvPicPr>
          <p:nvPr/>
        </p:nvPicPr>
        <p:blipFill>
          <a:blip r:embed="rId3"/>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410749210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7F6D65-F20B-9E8C-1318-776B2D41B737}"/>
              </a:ext>
            </a:extLst>
          </p:cNvPr>
          <p:cNvSpPr>
            <a:spLocks noGrp="1"/>
          </p:cNvSpPr>
          <p:nvPr>
            <p:ph type="title"/>
          </p:nvPr>
        </p:nvSpPr>
        <p:spPr/>
        <p:txBody>
          <a:bodyPr/>
          <a:lstStyle/>
          <a:p>
            <a:r>
              <a:rPr lang="nl-BE"/>
              <a:t>Tijdlijn verkiezingskalender – Deel 2</a:t>
            </a:r>
          </a:p>
        </p:txBody>
      </p:sp>
      <p:sp>
        <p:nvSpPr>
          <p:cNvPr id="6" name="Tekstvak 5">
            <a:extLst>
              <a:ext uri="{FF2B5EF4-FFF2-40B4-BE49-F238E27FC236}">
                <a16:creationId xmlns:a16="http://schemas.microsoft.com/office/drawing/2014/main" id="{BDE9FB84-A6EA-A951-2759-E46B8EA09E6C}"/>
              </a:ext>
            </a:extLst>
          </p:cNvPr>
          <p:cNvSpPr txBox="1"/>
          <p:nvPr/>
        </p:nvSpPr>
        <p:spPr>
          <a:xfrm>
            <a:off x="1170503" y="1203598"/>
            <a:ext cx="1152128"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a:t>X + 75</a:t>
            </a:r>
          </a:p>
        </p:txBody>
      </p:sp>
      <p:sp>
        <p:nvSpPr>
          <p:cNvPr id="7" name="Tekstvak 6">
            <a:extLst>
              <a:ext uri="{FF2B5EF4-FFF2-40B4-BE49-F238E27FC236}">
                <a16:creationId xmlns:a16="http://schemas.microsoft.com/office/drawing/2014/main" id="{9946F055-AA83-D797-583B-00F7A427BE8E}"/>
              </a:ext>
            </a:extLst>
          </p:cNvPr>
          <p:cNvSpPr txBox="1"/>
          <p:nvPr/>
        </p:nvSpPr>
        <p:spPr>
          <a:xfrm>
            <a:off x="1170503" y="2052304"/>
            <a:ext cx="11521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a:t>Y - 14	</a:t>
            </a:r>
          </a:p>
        </p:txBody>
      </p:sp>
      <p:sp>
        <p:nvSpPr>
          <p:cNvPr id="8" name="Tekstvak 7">
            <a:extLst>
              <a:ext uri="{FF2B5EF4-FFF2-40B4-BE49-F238E27FC236}">
                <a16:creationId xmlns:a16="http://schemas.microsoft.com/office/drawing/2014/main" id="{857935B0-9EAA-BCC3-6EF1-C639CED3C859}"/>
              </a:ext>
            </a:extLst>
          </p:cNvPr>
          <p:cNvSpPr txBox="1"/>
          <p:nvPr/>
        </p:nvSpPr>
        <p:spPr>
          <a:xfrm>
            <a:off x="1170503" y="2496591"/>
            <a:ext cx="11521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a:t>Y - 10</a:t>
            </a:r>
          </a:p>
        </p:txBody>
      </p:sp>
      <p:sp>
        <p:nvSpPr>
          <p:cNvPr id="9" name="Tekstvak 8">
            <a:extLst>
              <a:ext uri="{FF2B5EF4-FFF2-40B4-BE49-F238E27FC236}">
                <a16:creationId xmlns:a16="http://schemas.microsoft.com/office/drawing/2014/main" id="{964200E4-8768-941E-05EE-FB22D652569F}"/>
              </a:ext>
            </a:extLst>
          </p:cNvPr>
          <p:cNvSpPr txBox="1"/>
          <p:nvPr/>
        </p:nvSpPr>
        <p:spPr>
          <a:xfrm>
            <a:off x="1170909" y="2940611"/>
            <a:ext cx="11521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a:t>Y</a:t>
            </a:r>
          </a:p>
        </p:txBody>
      </p:sp>
      <p:sp>
        <p:nvSpPr>
          <p:cNvPr id="10" name="Tekstvak 9">
            <a:extLst>
              <a:ext uri="{FF2B5EF4-FFF2-40B4-BE49-F238E27FC236}">
                <a16:creationId xmlns:a16="http://schemas.microsoft.com/office/drawing/2014/main" id="{5E3645F6-B050-A159-3784-BA8130A57008}"/>
              </a:ext>
            </a:extLst>
          </p:cNvPr>
          <p:cNvSpPr txBox="1"/>
          <p:nvPr/>
        </p:nvSpPr>
        <p:spPr>
          <a:xfrm>
            <a:off x="1170503" y="3383065"/>
            <a:ext cx="11521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a:t>Y + 2</a:t>
            </a:r>
          </a:p>
        </p:txBody>
      </p:sp>
      <p:sp>
        <p:nvSpPr>
          <p:cNvPr id="11" name="Tekstvak 10">
            <a:extLst>
              <a:ext uri="{FF2B5EF4-FFF2-40B4-BE49-F238E27FC236}">
                <a16:creationId xmlns:a16="http://schemas.microsoft.com/office/drawing/2014/main" id="{92E3D873-BE05-E530-04D9-D09989AE3E4A}"/>
              </a:ext>
            </a:extLst>
          </p:cNvPr>
          <p:cNvSpPr txBox="1"/>
          <p:nvPr/>
        </p:nvSpPr>
        <p:spPr>
          <a:xfrm>
            <a:off x="1170503" y="3819988"/>
            <a:ext cx="11521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a:t>Y + 15</a:t>
            </a:r>
          </a:p>
        </p:txBody>
      </p:sp>
      <p:sp>
        <p:nvSpPr>
          <p:cNvPr id="12" name="Tekstvak 11">
            <a:extLst>
              <a:ext uri="{FF2B5EF4-FFF2-40B4-BE49-F238E27FC236}">
                <a16:creationId xmlns:a16="http://schemas.microsoft.com/office/drawing/2014/main" id="{5C610C4A-0D71-30C6-9342-A4E42A46072B}"/>
              </a:ext>
            </a:extLst>
          </p:cNvPr>
          <p:cNvSpPr txBox="1"/>
          <p:nvPr/>
        </p:nvSpPr>
        <p:spPr>
          <a:xfrm>
            <a:off x="1170503" y="4269539"/>
            <a:ext cx="11521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a:t>Y + 45</a:t>
            </a:r>
          </a:p>
        </p:txBody>
      </p:sp>
      <p:sp>
        <p:nvSpPr>
          <p:cNvPr id="14" name="Tekstvak 13">
            <a:extLst>
              <a:ext uri="{FF2B5EF4-FFF2-40B4-BE49-F238E27FC236}">
                <a16:creationId xmlns:a16="http://schemas.microsoft.com/office/drawing/2014/main" id="{859E59C2-7AD9-6137-8730-D7486588A96A}"/>
              </a:ext>
            </a:extLst>
          </p:cNvPr>
          <p:cNvSpPr txBox="1"/>
          <p:nvPr/>
        </p:nvSpPr>
        <p:spPr>
          <a:xfrm>
            <a:off x="2598372" y="1203598"/>
            <a:ext cx="4392487" cy="369332"/>
          </a:xfrm>
          <a:prstGeom prst="rect">
            <a:avLst/>
          </a:prstGeom>
          <a:ln>
            <a:solidFill>
              <a:srgbClr val="00347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a:t>Uitspraak arbeidsrechtbank</a:t>
            </a:r>
          </a:p>
        </p:txBody>
      </p:sp>
      <p:sp>
        <p:nvSpPr>
          <p:cNvPr id="15" name="Tekstvak 14">
            <a:extLst>
              <a:ext uri="{FF2B5EF4-FFF2-40B4-BE49-F238E27FC236}">
                <a16:creationId xmlns:a16="http://schemas.microsoft.com/office/drawing/2014/main" id="{81893C79-2BF1-0384-3372-FAF8B8ACCAC8}"/>
              </a:ext>
            </a:extLst>
          </p:cNvPr>
          <p:cNvSpPr txBox="1"/>
          <p:nvPr/>
        </p:nvSpPr>
        <p:spPr>
          <a:xfrm>
            <a:off x="2613283" y="2049581"/>
            <a:ext cx="4386354" cy="369332"/>
          </a:xfrm>
          <a:prstGeom prst="rect">
            <a:avLst/>
          </a:prstGeom>
          <a:ln>
            <a:solidFill>
              <a:srgbClr val="00347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a:t>Vervanging kandidaten</a:t>
            </a:r>
          </a:p>
        </p:txBody>
      </p:sp>
      <p:sp>
        <p:nvSpPr>
          <p:cNvPr id="16" name="Tekstvak 15">
            <a:extLst>
              <a:ext uri="{FF2B5EF4-FFF2-40B4-BE49-F238E27FC236}">
                <a16:creationId xmlns:a16="http://schemas.microsoft.com/office/drawing/2014/main" id="{0C8D6D94-ADD5-7224-BF8F-71F983BDCAA4}"/>
              </a:ext>
            </a:extLst>
          </p:cNvPr>
          <p:cNvSpPr txBox="1"/>
          <p:nvPr/>
        </p:nvSpPr>
        <p:spPr>
          <a:xfrm>
            <a:off x="2614788" y="2501671"/>
            <a:ext cx="4386355" cy="369332"/>
          </a:xfrm>
          <a:prstGeom prst="rect">
            <a:avLst/>
          </a:prstGeom>
          <a:ln>
            <a:solidFill>
              <a:srgbClr val="00347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a:t>Overhandiging oproepingsbrieven</a:t>
            </a:r>
          </a:p>
        </p:txBody>
      </p:sp>
      <p:sp>
        <p:nvSpPr>
          <p:cNvPr id="17" name="Tekstvak 16">
            <a:extLst>
              <a:ext uri="{FF2B5EF4-FFF2-40B4-BE49-F238E27FC236}">
                <a16:creationId xmlns:a16="http://schemas.microsoft.com/office/drawing/2014/main" id="{EB0B39EC-581F-1EDA-0B19-9DD2B8BCEFAD}"/>
              </a:ext>
            </a:extLst>
          </p:cNvPr>
          <p:cNvSpPr txBox="1"/>
          <p:nvPr/>
        </p:nvSpPr>
        <p:spPr>
          <a:xfrm>
            <a:off x="2613282" y="2937888"/>
            <a:ext cx="4386355" cy="369332"/>
          </a:xfrm>
          <a:prstGeom prst="rect">
            <a:avLst/>
          </a:prstGeom>
          <a:ln>
            <a:solidFill>
              <a:srgbClr val="00347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a:t>Datum verkiezingen</a:t>
            </a:r>
          </a:p>
        </p:txBody>
      </p:sp>
      <p:sp>
        <p:nvSpPr>
          <p:cNvPr id="18" name="Tekstvak 17">
            <a:extLst>
              <a:ext uri="{FF2B5EF4-FFF2-40B4-BE49-F238E27FC236}">
                <a16:creationId xmlns:a16="http://schemas.microsoft.com/office/drawing/2014/main" id="{1FA77DB8-6B80-A569-0671-DA26AAB12D1B}"/>
              </a:ext>
            </a:extLst>
          </p:cNvPr>
          <p:cNvSpPr txBox="1"/>
          <p:nvPr/>
        </p:nvSpPr>
        <p:spPr>
          <a:xfrm>
            <a:off x="2614819" y="3382104"/>
            <a:ext cx="4386355" cy="369332"/>
          </a:xfrm>
          <a:prstGeom prst="rect">
            <a:avLst/>
          </a:prstGeom>
          <a:ln>
            <a:solidFill>
              <a:srgbClr val="00347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a:t>Aanplakking verkiezingsuitslag</a:t>
            </a:r>
          </a:p>
        </p:txBody>
      </p:sp>
      <p:sp>
        <p:nvSpPr>
          <p:cNvPr id="19" name="Tekstvak 18">
            <a:extLst>
              <a:ext uri="{FF2B5EF4-FFF2-40B4-BE49-F238E27FC236}">
                <a16:creationId xmlns:a16="http://schemas.microsoft.com/office/drawing/2014/main" id="{C1A6ACBD-E706-9467-43EC-2DD128B125B6}"/>
              </a:ext>
            </a:extLst>
          </p:cNvPr>
          <p:cNvSpPr txBox="1"/>
          <p:nvPr/>
        </p:nvSpPr>
        <p:spPr>
          <a:xfrm>
            <a:off x="2614458" y="3826195"/>
            <a:ext cx="4386355" cy="369332"/>
          </a:xfrm>
          <a:prstGeom prst="rect">
            <a:avLst/>
          </a:prstGeom>
          <a:ln>
            <a:solidFill>
              <a:srgbClr val="00347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a:t>Beroep bij arbeidsrechtbank</a:t>
            </a:r>
          </a:p>
        </p:txBody>
      </p:sp>
      <p:sp>
        <p:nvSpPr>
          <p:cNvPr id="20" name="Tekstvak 19">
            <a:extLst>
              <a:ext uri="{FF2B5EF4-FFF2-40B4-BE49-F238E27FC236}">
                <a16:creationId xmlns:a16="http://schemas.microsoft.com/office/drawing/2014/main" id="{8A4CCFB1-6E05-9C6E-423E-1A5CE397A245}"/>
              </a:ext>
            </a:extLst>
          </p:cNvPr>
          <p:cNvSpPr txBox="1"/>
          <p:nvPr/>
        </p:nvSpPr>
        <p:spPr>
          <a:xfrm>
            <a:off x="2610215" y="4269539"/>
            <a:ext cx="4386355" cy="369332"/>
          </a:xfrm>
          <a:prstGeom prst="rect">
            <a:avLst/>
          </a:prstGeom>
          <a:ln>
            <a:solidFill>
              <a:srgbClr val="00347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a:t>Eerste vergadering nieuwe organen</a:t>
            </a:r>
          </a:p>
        </p:txBody>
      </p:sp>
      <p:sp>
        <p:nvSpPr>
          <p:cNvPr id="3" name="Tekstvak 2">
            <a:extLst>
              <a:ext uri="{FF2B5EF4-FFF2-40B4-BE49-F238E27FC236}">
                <a16:creationId xmlns:a16="http://schemas.microsoft.com/office/drawing/2014/main" id="{5800C9C3-2AC4-440A-4345-86DC21F8C237}"/>
              </a:ext>
            </a:extLst>
          </p:cNvPr>
          <p:cNvSpPr txBox="1"/>
          <p:nvPr/>
        </p:nvSpPr>
        <p:spPr>
          <a:xfrm>
            <a:off x="1170503" y="780833"/>
            <a:ext cx="11521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a:t>X + 70</a:t>
            </a:r>
          </a:p>
        </p:txBody>
      </p:sp>
      <p:sp>
        <p:nvSpPr>
          <p:cNvPr id="22" name="Tekstvak 21">
            <a:extLst>
              <a:ext uri="{FF2B5EF4-FFF2-40B4-BE49-F238E27FC236}">
                <a16:creationId xmlns:a16="http://schemas.microsoft.com/office/drawing/2014/main" id="{B06A7D73-C170-4D7D-710F-7472E1800ABF}"/>
              </a:ext>
            </a:extLst>
          </p:cNvPr>
          <p:cNvSpPr txBox="1"/>
          <p:nvPr/>
        </p:nvSpPr>
        <p:spPr>
          <a:xfrm>
            <a:off x="2598372" y="786011"/>
            <a:ext cx="4386355" cy="369332"/>
          </a:xfrm>
          <a:prstGeom prst="rect">
            <a:avLst/>
          </a:prstGeom>
          <a:ln>
            <a:solidFill>
              <a:srgbClr val="00347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a:t>Aanwijzing getuigen</a:t>
            </a:r>
          </a:p>
        </p:txBody>
      </p:sp>
      <p:sp>
        <p:nvSpPr>
          <p:cNvPr id="23" name="Tekstvak 22">
            <a:extLst>
              <a:ext uri="{FF2B5EF4-FFF2-40B4-BE49-F238E27FC236}">
                <a16:creationId xmlns:a16="http://schemas.microsoft.com/office/drawing/2014/main" id="{1691395D-7819-563E-1866-96179AEF07AE}"/>
              </a:ext>
            </a:extLst>
          </p:cNvPr>
          <p:cNvSpPr txBox="1"/>
          <p:nvPr/>
        </p:nvSpPr>
        <p:spPr>
          <a:xfrm>
            <a:off x="1170503" y="1622737"/>
            <a:ext cx="1152128"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a:t>X + 77</a:t>
            </a:r>
          </a:p>
        </p:txBody>
      </p:sp>
      <p:sp>
        <p:nvSpPr>
          <p:cNvPr id="24" name="Tekstvak 23">
            <a:extLst>
              <a:ext uri="{FF2B5EF4-FFF2-40B4-BE49-F238E27FC236}">
                <a16:creationId xmlns:a16="http://schemas.microsoft.com/office/drawing/2014/main" id="{94729CE0-5298-3759-EFF7-D7C644F18374}"/>
              </a:ext>
            </a:extLst>
          </p:cNvPr>
          <p:cNvSpPr txBox="1"/>
          <p:nvPr/>
        </p:nvSpPr>
        <p:spPr>
          <a:xfrm>
            <a:off x="2610215" y="1620010"/>
            <a:ext cx="4392487" cy="369332"/>
          </a:xfrm>
          <a:prstGeom prst="rect">
            <a:avLst/>
          </a:prstGeom>
          <a:ln>
            <a:solidFill>
              <a:srgbClr val="00347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a:t>Schrapping van de kiezerslijsten</a:t>
            </a:r>
          </a:p>
        </p:txBody>
      </p:sp>
      <p:pic>
        <p:nvPicPr>
          <p:cNvPr id="13" name="Afbeelding 12" descr="Afbeelding met clipart&#10;&#10;Automatisch gegenereerde beschrijving">
            <a:extLst>
              <a:ext uri="{FF2B5EF4-FFF2-40B4-BE49-F238E27FC236}">
                <a16:creationId xmlns:a16="http://schemas.microsoft.com/office/drawing/2014/main" id="{591BDA14-7ACD-0CB3-DEB1-163E6E8D10AD}"/>
              </a:ext>
            </a:extLst>
          </p:cNvPr>
          <p:cNvPicPr>
            <a:picLocks noChangeAspect="1"/>
          </p:cNvPicPr>
          <p:nvPr/>
        </p:nvPicPr>
        <p:blipFill>
          <a:blip r:embed="rId3"/>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3847324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718794" y="1800856"/>
            <a:ext cx="7426966" cy="3528392"/>
          </a:xfrm>
        </p:spPr>
        <p:txBody>
          <a:bodyPr>
            <a:normAutofit/>
          </a:bodyPr>
          <a:lstStyle/>
          <a:p>
            <a:r>
              <a:rPr lang="nl-BE" sz="2200" dirty="0"/>
              <a:t>Uiterste datum:</a:t>
            </a:r>
          </a:p>
          <a:p>
            <a:pPr lvl="1"/>
            <a:r>
              <a:rPr lang="nl-BE" sz="2000" dirty="0"/>
              <a:t>waarop kandidaten aan WG </a:t>
            </a:r>
            <a:r>
              <a:rPr lang="nl-BE" sz="2000" b="1" dirty="0"/>
              <a:t>de aan hun naam of voornaam </a:t>
            </a:r>
            <a:r>
              <a:rPr lang="nl-BE" sz="2000" dirty="0"/>
              <a:t>aan te brengen verbeteringen kunnen betekenen</a:t>
            </a:r>
          </a:p>
          <a:p>
            <a:pPr lvl="1"/>
            <a:r>
              <a:rPr lang="nl-BE" sz="2000" dirty="0"/>
              <a:t>waarop kandidaten aan WG elke wijziging aan hun </a:t>
            </a:r>
            <a:r>
              <a:rPr lang="nl-BE" sz="2000" b="1" dirty="0"/>
              <a:t>gebruikelijke voornaam</a:t>
            </a:r>
            <a:r>
              <a:rPr lang="nl-BE" sz="2000" dirty="0"/>
              <a:t> kunnen meedelen</a:t>
            </a:r>
          </a:p>
          <a:p>
            <a:pPr lvl="1"/>
            <a:r>
              <a:rPr lang="nl-BE" sz="2000" dirty="0"/>
              <a:t>waarop </a:t>
            </a:r>
            <a:r>
              <a:rPr lang="nl-BE" sz="2000" b="1" dirty="0"/>
              <a:t>gehuwde vrouwen/weduwen </a:t>
            </a:r>
            <a:r>
              <a:rPr lang="nl-BE" sz="2000" dirty="0"/>
              <a:t>die hun meisjesnaam lieten voorafgaan door de naam van hun echtgenoot of overleden echtgenoot aan WG elke wijziging hieraan kunnen meedelen</a:t>
            </a:r>
          </a:p>
          <a:p>
            <a:pPr lvl="1"/>
            <a:endParaRPr lang="nl-BE" altLang="nl-BE" sz="2000" b="1" dirty="0">
              <a:latin typeface="Calibri" panose="020F0502020204030204" pitchFamily="34" charset="0"/>
              <a:cs typeface="Times New Roman" panose="02020603050405020304" pitchFamily="18" charset="0"/>
            </a:endParaRPr>
          </a:p>
        </p:txBody>
      </p:sp>
      <p:sp>
        <p:nvSpPr>
          <p:cNvPr id="5" name="Titel 4"/>
          <p:cNvSpPr>
            <a:spLocks noGrp="1"/>
          </p:cNvSpPr>
          <p:nvPr>
            <p:ph type="title"/>
          </p:nvPr>
        </p:nvSpPr>
        <p:spPr/>
        <p:txBody>
          <a:bodyPr/>
          <a:lstStyle/>
          <a:p>
            <a:r>
              <a:rPr lang="nl-BE"/>
              <a:t>Voordragen van kandidaten</a:t>
            </a:r>
          </a:p>
        </p:txBody>
      </p:sp>
      <p:pic>
        <p:nvPicPr>
          <p:cNvPr id="7" name="Graphic 6" descr="Lijst silhouet">
            <a:extLst>
              <a:ext uri="{FF2B5EF4-FFF2-40B4-BE49-F238E27FC236}">
                <a16:creationId xmlns:a16="http://schemas.microsoft.com/office/drawing/2014/main" id="{7B7897EC-1641-680D-8F28-7B4F3F15E0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9061" y="136873"/>
            <a:ext cx="576064" cy="576064"/>
          </a:xfrm>
          <a:prstGeom prst="rect">
            <a:avLst/>
          </a:prstGeom>
        </p:spPr>
      </p:pic>
      <p:sp>
        <p:nvSpPr>
          <p:cNvPr id="8" name="Rechthoek: afgeronde hoeken 7">
            <a:extLst>
              <a:ext uri="{FF2B5EF4-FFF2-40B4-BE49-F238E27FC236}">
                <a16:creationId xmlns:a16="http://schemas.microsoft.com/office/drawing/2014/main" id="{FDB2D897-3F01-EA80-3C87-8C747997726F}"/>
              </a:ext>
            </a:extLst>
          </p:cNvPr>
          <p:cNvSpPr/>
          <p:nvPr/>
        </p:nvSpPr>
        <p:spPr>
          <a:xfrm>
            <a:off x="467544" y="854195"/>
            <a:ext cx="8075038" cy="720000"/>
          </a:xfrm>
          <a:prstGeom prst="roundRect">
            <a:avLst/>
          </a:prstGeom>
          <a:solidFill>
            <a:srgbClr val="8BDEFF"/>
          </a:solidFill>
          <a:ln>
            <a:solidFill>
              <a:srgbClr val="009F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ln>
                  <a:solidFill>
                    <a:srgbClr val="003478"/>
                  </a:solidFill>
                </a:ln>
                <a:solidFill>
                  <a:srgbClr val="003478"/>
                </a:solidFill>
              </a:rPr>
              <a:t>X + 47</a:t>
            </a:r>
          </a:p>
          <a:p>
            <a:pPr algn="ctr"/>
            <a:r>
              <a:rPr lang="nl-BE" dirty="0">
                <a:ln>
                  <a:solidFill>
                    <a:srgbClr val="003478"/>
                  </a:solidFill>
                </a:ln>
                <a:solidFill>
                  <a:srgbClr val="003478"/>
                </a:solidFill>
              </a:rPr>
              <a:t>Bezwaar tegen kandidatenlijsten</a:t>
            </a:r>
          </a:p>
        </p:txBody>
      </p:sp>
      <p:pic>
        <p:nvPicPr>
          <p:cNvPr id="6" name="Afbeelding 5" descr="Afbeelding met clipart&#10;&#10;Automatisch gegenereerde beschrijving">
            <a:extLst>
              <a:ext uri="{FF2B5EF4-FFF2-40B4-BE49-F238E27FC236}">
                <a16:creationId xmlns:a16="http://schemas.microsoft.com/office/drawing/2014/main" id="{425F1161-3331-AD6D-0E0B-AB69B0F72A5E}"/>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131686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718794" y="1805110"/>
            <a:ext cx="7426966" cy="3528392"/>
          </a:xfrm>
        </p:spPr>
        <p:txBody>
          <a:bodyPr>
            <a:normAutofit/>
          </a:bodyPr>
          <a:lstStyle/>
          <a:p>
            <a:r>
              <a:rPr lang="nl-BE" sz="2200" dirty="0"/>
              <a:t>Uiterste datum:</a:t>
            </a:r>
          </a:p>
          <a:p>
            <a:pPr lvl="1"/>
            <a:r>
              <a:rPr lang="nl-BE" altLang="nl-BE" sz="2000" dirty="0">
                <a:latin typeface="Calibri" panose="020F0502020204030204" pitchFamily="34" charset="0"/>
                <a:cs typeface="Times New Roman" panose="02020603050405020304" pitchFamily="18" charset="0"/>
              </a:rPr>
              <a:t>voor </a:t>
            </a:r>
            <a:r>
              <a:rPr lang="nl-BE" altLang="nl-BE" sz="2000" dirty="0" err="1">
                <a:latin typeface="Calibri" panose="020F0502020204030204" pitchFamily="34" charset="0"/>
                <a:cs typeface="Times New Roman" panose="02020603050405020304" pitchFamily="18" charset="0"/>
              </a:rPr>
              <a:t>WNs</a:t>
            </a:r>
            <a:r>
              <a:rPr lang="nl-BE" altLang="nl-BE" sz="2000" dirty="0">
                <a:latin typeface="Calibri" panose="020F0502020204030204" pitchFamily="34" charset="0"/>
                <a:cs typeface="Times New Roman" panose="02020603050405020304" pitchFamily="18" charset="0"/>
              </a:rPr>
              <a:t> om hun </a:t>
            </a:r>
            <a:r>
              <a:rPr lang="nl-BE" altLang="nl-BE" sz="2000" b="1" dirty="0">
                <a:latin typeface="Calibri" panose="020F0502020204030204" pitchFamily="34" charset="0"/>
                <a:cs typeface="Times New Roman" panose="02020603050405020304" pitchFamily="18" charset="0"/>
              </a:rPr>
              <a:t>kandidatuur</a:t>
            </a:r>
            <a:r>
              <a:rPr lang="nl-BE" altLang="nl-BE" sz="2000" dirty="0">
                <a:latin typeface="Calibri" panose="020F0502020204030204" pitchFamily="34" charset="0"/>
                <a:cs typeface="Times New Roman" panose="02020603050405020304" pitchFamily="18" charset="0"/>
              </a:rPr>
              <a:t> </a:t>
            </a:r>
            <a:r>
              <a:rPr lang="nl-BE" altLang="nl-BE" sz="2000" b="1" dirty="0">
                <a:latin typeface="Calibri" panose="020F0502020204030204" pitchFamily="34" charset="0"/>
                <a:cs typeface="Times New Roman" panose="02020603050405020304" pitchFamily="18" charset="0"/>
              </a:rPr>
              <a:t>of 1 of meerdere kandidaturen in strijd met de voorschriften in te trekken</a:t>
            </a:r>
          </a:p>
        </p:txBody>
      </p:sp>
      <p:sp>
        <p:nvSpPr>
          <p:cNvPr id="5" name="Titel 4"/>
          <p:cNvSpPr>
            <a:spLocks noGrp="1"/>
          </p:cNvSpPr>
          <p:nvPr>
            <p:ph type="title"/>
          </p:nvPr>
        </p:nvSpPr>
        <p:spPr/>
        <p:txBody>
          <a:bodyPr/>
          <a:lstStyle/>
          <a:p>
            <a:r>
              <a:rPr lang="nl-BE"/>
              <a:t>Voordragen van kandidaten</a:t>
            </a:r>
          </a:p>
        </p:txBody>
      </p:sp>
      <p:pic>
        <p:nvPicPr>
          <p:cNvPr id="7" name="Graphic 6" descr="Lijst silhouet">
            <a:extLst>
              <a:ext uri="{FF2B5EF4-FFF2-40B4-BE49-F238E27FC236}">
                <a16:creationId xmlns:a16="http://schemas.microsoft.com/office/drawing/2014/main" id="{7B7897EC-1641-680D-8F28-7B4F3F15E0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9061" y="136873"/>
            <a:ext cx="576064" cy="576064"/>
          </a:xfrm>
          <a:prstGeom prst="rect">
            <a:avLst/>
          </a:prstGeom>
        </p:spPr>
      </p:pic>
      <p:sp>
        <p:nvSpPr>
          <p:cNvPr id="8" name="Rechthoek: afgeronde hoeken 7">
            <a:extLst>
              <a:ext uri="{FF2B5EF4-FFF2-40B4-BE49-F238E27FC236}">
                <a16:creationId xmlns:a16="http://schemas.microsoft.com/office/drawing/2014/main" id="{FDB2D897-3F01-EA80-3C87-8C747997726F}"/>
              </a:ext>
            </a:extLst>
          </p:cNvPr>
          <p:cNvSpPr/>
          <p:nvPr/>
        </p:nvSpPr>
        <p:spPr>
          <a:xfrm>
            <a:off x="467544" y="854195"/>
            <a:ext cx="8075038" cy="720000"/>
          </a:xfrm>
          <a:prstGeom prst="roundRect">
            <a:avLst/>
          </a:prstGeom>
          <a:solidFill>
            <a:srgbClr val="8BDEFF"/>
          </a:solidFill>
          <a:ln>
            <a:solidFill>
              <a:srgbClr val="009F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ln>
                  <a:solidFill>
                    <a:srgbClr val="003478"/>
                  </a:solidFill>
                </a:ln>
                <a:solidFill>
                  <a:srgbClr val="003478"/>
                </a:solidFill>
              </a:rPr>
              <a:t>X + 47</a:t>
            </a:r>
          </a:p>
          <a:p>
            <a:pPr algn="ctr"/>
            <a:r>
              <a:rPr lang="nl-BE" dirty="0">
                <a:ln>
                  <a:solidFill>
                    <a:srgbClr val="003478"/>
                  </a:solidFill>
                </a:ln>
                <a:solidFill>
                  <a:srgbClr val="003478"/>
                </a:solidFill>
              </a:rPr>
              <a:t>Bezwaar tegen kandidatenlijsten</a:t>
            </a:r>
          </a:p>
        </p:txBody>
      </p:sp>
      <p:pic>
        <p:nvPicPr>
          <p:cNvPr id="6" name="Afbeelding 5" descr="Afbeelding met clipart&#10;&#10;Automatisch gegenereerde beschrijving">
            <a:extLst>
              <a:ext uri="{FF2B5EF4-FFF2-40B4-BE49-F238E27FC236}">
                <a16:creationId xmlns:a16="http://schemas.microsoft.com/office/drawing/2014/main" id="{E7683245-8673-F2AE-3C57-BD6F1172D8A5}"/>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151616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827584" y="1800856"/>
            <a:ext cx="7056784" cy="2070728"/>
          </a:xfrm>
        </p:spPr>
        <p:txBody>
          <a:bodyPr>
            <a:normAutofit/>
          </a:bodyPr>
          <a:lstStyle/>
          <a:p>
            <a:r>
              <a:rPr lang="nl-BE" altLang="nl-BE" sz="2200" dirty="0">
                <a:latin typeface="Calibri" panose="020F0502020204030204" pitchFamily="34" charset="0"/>
                <a:cs typeface="Times New Roman" panose="02020603050405020304" pitchFamily="18" charset="0"/>
              </a:rPr>
              <a:t>WG </a:t>
            </a:r>
            <a:r>
              <a:rPr lang="nl-BE" altLang="nl-BE" sz="2200" b="1" dirty="0">
                <a:latin typeface="Calibri" panose="020F0502020204030204" pitchFamily="34" charset="0"/>
                <a:cs typeface="Times New Roman" panose="02020603050405020304" pitchFamily="18" charset="0"/>
              </a:rPr>
              <a:t>legt de intrekking van de kandidatuur in strijd met de voorschriften voor </a:t>
            </a:r>
            <a:r>
              <a:rPr lang="nl-BE" altLang="nl-BE" sz="2200" dirty="0">
                <a:latin typeface="Calibri" panose="020F0502020204030204" pitchFamily="34" charset="0"/>
                <a:cs typeface="Times New Roman" panose="02020603050405020304" pitchFamily="18" charset="0"/>
              </a:rPr>
              <a:t>aan de betrokken </a:t>
            </a:r>
            <a:r>
              <a:rPr lang="nl-BE" altLang="nl-BE" sz="2200" dirty="0" err="1">
                <a:latin typeface="Calibri" panose="020F0502020204030204" pitchFamily="34" charset="0"/>
                <a:cs typeface="Times New Roman" panose="02020603050405020304" pitchFamily="18" charset="0"/>
              </a:rPr>
              <a:t>repr</a:t>
            </a:r>
            <a:r>
              <a:rPr lang="nl-BE" altLang="nl-BE" sz="2200" dirty="0">
                <a:latin typeface="Calibri" panose="020F0502020204030204" pitchFamily="34" charset="0"/>
                <a:cs typeface="Times New Roman" panose="02020603050405020304" pitchFamily="18" charset="0"/>
              </a:rPr>
              <a:t>. </a:t>
            </a:r>
            <a:r>
              <a:rPr lang="nl-BE" altLang="nl-BE" sz="2200" dirty="0" err="1">
                <a:latin typeface="Calibri" panose="020F0502020204030204" pitchFamily="34" charset="0"/>
                <a:cs typeface="Times New Roman" panose="02020603050405020304" pitchFamily="18" charset="0"/>
              </a:rPr>
              <a:t>org</a:t>
            </a:r>
            <a:r>
              <a:rPr lang="nl-BE" altLang="nl-BE" sz="2200" dirty="0">
                <a:latin typeface="Calibri" panose="020F0502020204030204" pitchFamily="34" charset="0"/>
                <a:cs typeface="Times New Roman" panose="02020603050405020304" pitchFamily="18" charset="0"/>
              </a:rPr>
              <a:t>/kaderleden (per post of elektronisch via webapplicatie) </a:t>
            </a:r>
          </a:p>
          <a:p>
            <a:pPr>
              <a:buFont typeface="Wingdings" panose="05000000000000000000" pitchFamily="2" charset="2"/>
              <a:buChar char="Ø"/>
            </a:pPr>
            <a:endParaRPr lang="nl-BE" altLang="nl-BE" dirty="0">
              <a:solidFill>
                <a:srgbClr val="FF0000"/>
              </a:solidFill>
              <a:latin typeface="Calibri" panose="020F0502020204030204" pitchFamily="34" charset="0"/>
              <a:cs typeface="Times New Roman" panose="02020603050405020304" pitchFamily="18" charset="0"/>
            </a:endParaRPr>
          </a:p>
          <a:p>
            <a:endParaRPr lang="nl-BE" dirty="0"/>
          </a:p>
        </p:txBody>
      </p:sp>
      <p:sp>
        <p:nvSpPr>
          <p:cNvPr id="5" name="Titel 4"/>
          <p:cNvSpPr>
            <a:spLocks noGrp="1"/>
          </p:cNvSpPr>
          <p:nvPr>
            <p:ph type="title"/>
          </p:nvPr>
        </p:nvSpPr>
        <p:spPr/>
        <p:txBody>
          <a:bodyPr/>
          <a:lstStyle/>
          <a:p>
            <a:r>
              <a:rPr lang="nl-BE"/>
              <a:t>Intrekking kandidatuur</a:t>
            </a:r>
          </a:p>
        </p:txBody>
      </p:sp>
      <p:pic>
        <p:nvPicPr>
          <p:cNvPr id="7" name="Graphic 6" descr="Lijn met pijl: Horizontale U-bocht silhouet">
            <a:extLst>
              <a:ext uri="{FF2B5EF4-FFF2-40B4-BE49-F238E27FC236}">
                <a16:creationId xmlns:a16="http://schemas.microsoft.com/office/drawing/2014/main" id="{F530BFAC-82D6-73A5-7EE9-6EBD779365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4368" y="-66445"/>
            <a:ext cx="914400" cy="914400"/>
          </a:xfrm>
          <a:prstGeom prst="rect">
            <a:avLst/>
          </a:prstGeom>
        </p:spPr>
      </p:pic>
      <p:sp>
        <p:nvSpPr>
          <p:cNvPr id="6" name="Rechthoek: afgeronde hoeken 5">
            <a:extLst>
              <a:ext uri="{FF2B5EF4-FFF2-40B4-BE49-F238E27FC236}">
                <a16:creationId xmlns:a16="http://schemas.microsoft.com/office/drawing/2014/main" id="{6BE9036C-63B1-4408-72C6-EEBC2CF5ACE5}"/>
              </a:ext>
            </a:extLst>
          </p:cNvPr>
          <p:cNvSpPr/>
          <p:nvPr/>
        </p:nvSpPr>
        <p:spPr>
          <a:xfrm>
            <a:off x="467544" y="854195"/>
            <a:ext cx="8075038" cy="720000"/>
          </a:xfrm>
          <a:prstGeom prst="roundRect">
            <a:avLst/>
          </a:prstGeom>
          <a:solidFill>
            <a:srgbClr val="8BDEFF"/>
          </a:solidFill>
          <a:ln>
            <a:solidFill>
              <a:srgbClr val="009F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ln>
                  <a:solidFill>
                    <a:srgbClr val="003478"/>
                  </a:solidFill>
                </a:ln>
                <a:solidFill>
                  <a:srgbClr val="003478"/>
                </a:solidFill>
              </a:rPr>
              <a:t>X + 48</a:t>
            </a:r>
          </a:p>
          <a:p>
            <a:pPr algn="ctr"/>
            <a:r>
              <a:rPr lang="nl-BE" dirty="0">
                <a:ln>
                  <a:solidFill>
                    <a:srgbClr val="003478"/>
                  </a:solidFill>
                </a:ln>
                <a:solidFill>
                  <a:srgbClr val="003478"/>
                </a:solidFill>
              </a:rPr>
              <a:t>Kennisgeving bezwaar aan vakorganisatie</a:t>
            </a:r>
          </a:p>
        </p:txBody>
      </p:sp>
      <p:pic>
        <p:nvPicPr>
          <p:cNvPr id="8" name="Afbeelding 7" descr="Afbeelding met clipart&#10;&#10;Automatisch gegenereerde beschrijving">
            <a:extLst>
              <a:ext uri="{FF2B5EF4-FFF2-40B4-BE49-F238E27FC236}">
                <a16:creationId xmlns:a16="http://schemas.microsoft.com/office/drawing/2014/main" id="{AF542217-8003-C8BD-F5FF-D5DC97695169}"/>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52974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Betwistingen kandidatenlijsten</a:t>
            </a:r>
          </a:p>
        </p:txBody>
      </p:sp>
      <p:sp>
        <p:nvSpPr>
          <p:cNvPr id="3" name="Tijdelijke aanduiding voor tekst 2"/>
          <p:cNvSpPr>
            <a:spLocks noGrp="1"/>
          </p:cNvSpPr>
          <p:nvPr>
            <p:ph type="body" sz="quarter" idx="15"/>
          </p:nvPr>
        </p:nvSpPr>
        <p:spPr>
          <a:xfrm>
            <a:off x="534480" y="1091936"/>
            <a:ext cx="8075038" cy="4207682"/>
          </a:xfrm>
        </p:spPr>
        <p:txBody>
          <a:bodyPr>
            <a:noAutofit/>
          </a:bodyPr>
          <a:lstStyle/>
          <a:p>
            <a:r>
              <a:rPr lang="nl-BE" sz="1400" b="1">
                <a:solidFill>
                  <a:srgbClr val="009FDF"/>
                </a:solidFill>
                <a:latin typeface="Calibri" panose="020F0502020204030204" pitchFamily="34" charset="0"/>
              </a:rPr>
              <a:t>X + 47:</a:t>
            </a:r>
            <a:r>
              <a:rPr lang="nl-BE" sz="1400" b="1"/>
              <a:t> indienen klacht bij WG </a:t>
            </a:r>
            <a:r>
              <a:rPr lang="nl-BE" sz="1400"/>
              <a:t>m.b.t. de kandidatenlijsten door:</a:t>
            </a:r>
            <a:br>
              <a:rPr lang="nl-BE" sz="1400"/>
            </a:br>
            <a:r>
              <a:rPr lang="nl-BE" sz="1400"/>
              <a:t>	</a:t>
            </a:r>
            <a:r>
              <a:rPr lang="nl-BE" sz="1400" b="1"/>
              <a:t>.</a:t>
            </a:r>
            <a:r>
              <a:rPr lang="nl-BE" sz="1400"/>
              <a:t> </a:t>
            </a:r>
            <a:r>
              <a:rPr lang="nl-BE" sz="1400" err="1"/>
              <a:t>WNs</a:t>
            </a:r>
            <a:r>
              <a:rPr lang="nl-BE" sz="1400"/>
              <a:t>/uitzendkrachten ingeschreven op de kiezerslijsten</a:t>
            </a:r>
            <a:br>
              <a:rPr lang="nl-BE" sz="1400"/>
            </a:br>
            <a:r>
              <a:rPr lang="nl-BE" sz="1400"/>
              <a:t>	</a:t>
            </a:r>
            <a:r>
              <a:rPr lang="nl-BE" sz="1400" b="1"/>
              <a:t>. </a:t>
            </a:r>
            <a:r>
              <a:rPr lang="nl-BE" sz="1400"/>
              <a:t>de betrokken </a:t>
            </a:r>
            <a:r>
              <a:rPr lang="nl-BE" sz="1400" err="1"/>
              <a:t>repr</a:t>
            </a:r>
            <a:r>
              <a:rPr lang="nl-BE" sz="1400"/>
              <a:t>. organisaties</a:t>
            </a:r>
          </a:p>
          <a:p>
            <a:r>
              <a:rPr lang="nl-BE" sz="1400" b="1">
                <a:solidFill>
                  <a:srgbClr val="009FDF"/>
                </a:solidFill>
                <a:latin typeface="Calibri" panose="020F0502020204030204" pitchFamily="34" charset="0"/>
              </a:rPr>
              <a:t>X + 48:  </a:t>
            </a:r>
            <a:r>
              <a:rPr lang="nl-BE" sz="1400"/>
              <a:t>WG </a:t>
            </a:r>
            <a:r>
              <a:rPr lang="nl-BE" sz="1400" b="1"/>
              <a:t>legt klachten voor </a:t>
            </a:r>
            <a:r>
              <a:rPr lang="nl-BE" sz="1400"/>
              <a:t>aan de betrokken </a:t>
            </a:r>
            <a:r>
              <a:rPr lang="nl-BE" sz="1400" err="1"/>
              <a:t>repr</a:t>
            </a:r>
            <a:r>
              <a:rPr lang="nl-BE" sz="1400"/>
              <a:t>. organisaties/kaderleden (per post of elektronisch via webapplicatie)</a:t>
            </a:r>
          </a:p>
          <a:p>
            <a:r>
              <a:rPr lang="nl-BE" sz="1400" b="1">
                <a:solidFill>
                  <a:srgbClr val="009FDF"/>
                </a:solidFill>
                <a:latin typeface="Calibri" panose="020F0502020204030204" pitchFamily="34" charset="0"/>
              </a:rPr>
              <a:t>X + 54: </a:t>
            </a:r>
            <a:r>
              <a:rPr lang="nl-BE" sz="1400" b="1"/>
              <a:t>uiterste datum wijziging kandidatenlijsten </a:t>
            </a:r>
            <a:r>
              <a:rPr lang="nl-BE" sz="1400"/>
              <a:t>door de betrokken organisaties/kaderleden</a:t>
            </a:r>
            <a:br>
              <a:rPr lang="nl-BE" sz="1400"/>
            </a:br>
            <a:r>
              <a:rPr lang="nl-BE" sz="1400" b="1"/>
              <a:t>! </a:t>
            </a:r>
            <a:r>
              <a:rPr lang="nl-BE" sz="1400"/>
              <a:t>kandidaat die voorwerp uitmaakt van klacht omdat hij niet voldoet aan de verkiesbaarheidsvoorwaarden kan niet vervangen worden zo hij geen WN was op X -30</a:t>
            </a:r>
          </a:p>
          <a:p>
            <a:r>
              <a:rPr lang="nl-BE" sz="1400" b="1">
                <a:solidFill>
                  <a:srgbClr val="009FDF"/>
                </a:solidFill>
                <a:latin typeface="Calibri" panose="020F0502020204030204" pitchFamily="34" charset="0"/>
              </a:rPr>
              <a:t>X + 56: </a:t>
            </a:r>
            <a:r>
              <a:rPr lang="nl-BE" sz="1400" b="1"/>
              <a:t>aanplakking</a:t>
            </a:r>
            <a:r>
              <a:rPr lang="nl-BE" sz="1400"/>
              <a:t> </a:t>
            </a:r>
            <a:r>
              <a:rPr lang="nl-BE" sz="1400" b="1"/>
              <a:t>door WG </a:t>
            </a:r>
            <a:r>
              <a:rPr lang="nl-BE" sz="1400"/>
              <a:t>van al dan niet gewijzigde kandidatenlijsten of  elektronische kennisgeving</a:t>
            </a:r>
          </a:p>
          <a:p>
            <a:r>
              <a:rPr lang="nl-BE" sz="1400" b="1">
                <a:solidFill>
                  <a:srgbClr val="009FDF"/>
                </a:solidFill>
                <a:latin typeface="Calibri" panose="020F0502020204030204" pitchFamily="34" charset="0"/>
              </a:rPr>
              <a:t>X + 61: </a:t>
            </a:r>
            <a:r>
              <a:rPr lang="nl-BE" sz="1400" b="1"/>
              <a:t>beroep bij de </a:t>
            </a:r>
            <a:r>
              <a:rPr lang="nl-BE" sz="1400" b="1" err="1"/>
              <a:t>arbrb</a:t>
            </a:r>
            <a:r>
              <a:rPr lang="nl-BE" sz="1400" b="1"/>
              <a:t>. </a:t>
            </a:r>
            <a:r>
              <a:rPr lang="nl-BE" sz="1400"/>
              <a:t>tegen kandidatenlijst door</a:t>
            </a:r>
            <a:br>
              <a:rPr lang="nl-BE" sz="1400"/>
            </a:br>
            <a:r>
              <a:rPr lang="nl-BE" sz="1400"/>
              <a:t>	</a:t>
            </a:r>
            <a:r>
              <a:rPr lang="nl-BE" sz="1400" b="1"/>
              <a:t>.</a:t>
            </a:r>
            <a:r>
              <a:rPr lang="nl-BE" sz="1400"/>
              <a:t> de betrokken </a:t>
            </a:r>
            <a:r>
              <a:rPr lang="nl-BE" sz="1400" err="1"/>
              <a:t>WNs</a:t>
            </a:r>
            <a:r>
              <a:rPr lang="nl-BE" sz="1400"/>
              <a:t>//uitzendkrachten</a:t>
            </a:r>
            <a:br>
              <a:rPr lang="nl-BE" sz="1400"/>
            </a:br>
            <a:r>
              <a:rPr lang="nl-BE" sz="1400"/>
              <a:t>	</a:t>
            </a:r>
            <a:r>
              <a:rPr lang="nl-BE" sz="1400" b="1"/>
              <a:t>.</a:t>
            </a:r>
            <a:r>
              <a:rPr lang="nl-BE" sz="1400"/>
              <a:t> de betrokken </a:t>
            </a:r>
            <a:r>
              <a:rPr lang="nl-BE" sz="1400" err="1"/>
              <a:t>repr</a:t>
            </a:r>
            <a:r>
              <a:rPr lang="nl-BE" sz="1400"/>
              <a:t>. organisaties</a:t>
            </a:r>
            <a:br>
              <a:rPr lang="nl-BE" sz="1400"/>
            </a:br>
            <a:r>
              <a:rPr lang="nl-BE" sz="1400"/>
              <a:t>	</a:t>
            </a:r>
            <a:r>
              <a:rPr lang="nl-BE" sz="1400" b="1"/>
              <a:t>.</a:t>
            </a:r>
            <a:r>
              <a:rPr lang="nl-BE" sz="1400"/>
              <a:t> de werkgevers</a:t>
            </a:r>
          </a:p>
          <a:p>
            <a:r>
              <a:rPr lang="nl-BE" sz="1400" b="1">
                <a:solidFill>
                  <a:srgbClr val="009FDF"/>
                </a:solidFill>
                <a:latin typeface="Calibri" panose="020F0502020204030204" pitchFamily="34" charset="0"/>
              </a:rPr>
              <a:t>X + 75: </a:t>
            </a:r>
            <a:r>
              <a:rPr lang="nl-BE" sz="1400" b="1"/>
              <a:t>vonnis </a:t>
            </a:r>
            <a:r>
              <a:rPr lang="nl-BE" sz="1400" b="1" err="1"/>
              <a:t>arbrb</a:t>
            </a:r>
            <a:r>
              <a:rPr lang="nl-BE" sz="1400" b="1"/>
              <a:t>.</a:t>
            </a:r>
            <a:r>
              <a:rPr lang="nl-BE" sz="1400"/>
              <a:t> - </a:t>
            </a:r>
            <a:r>
              <a:rPr lang="nl-BE" sz="1400" b="1">
                <a:solidFill>
                  <a:srgbClr val="009FDF"/>
                </a:solidFill>
              </a:rPr>
              <a:t>!</a:t>
            </a:r>
            <a:r>
              <a:rPr lang="nl-BE" sz="1400" b="1"/>
              <a:t> </a:t>
            </a:r>
            <a:r>
              <a:rPr lang="nl-BE" sz="1400"/>
              <a:t>kandidaat waarvan </a:t>
            </a:r>
            <a:r>
              <a:rPr lang="nl-BE" sz="1400" err="1"/>
              <a:t>arbrb</a:t>
            </a:r>
            <a:r>
              <a:rPr lang="nl-BE" sz="1400"/>
              <a:t>. oordeelt dat hij niet voldoet aan de verkiesbaarheidsvoorwaarden kan niet vervangen worden zo hij geen WN was op X -30 </a:t>
            </a:r>
            <a:r>
              <a:rPr lang="nl-BE" sz="1400" b="1">
                <a:solidFill>
                  <a:srgbClr val="009FDF"/>
                </a:solidFill>
              </a:rPr>
              <a:t>!</a:t>
            </a:r>
            <a:endParaRPr lang="nl-BE" sz="1400"/>
          </a:p>
        </p:txBody>
      </p:sp>
      <p:pic>
        <p:nvPicPr>
          <p:cNvPr id="7" name="Graphic 6" descr="Klembord met alleen kruizen silhouet">
            <a:extLst>
              <a:ext uri="{FF2B5EF4-FFF2-40B4-BE49-F238E27FC236}">
                <a16:creationId xmlns:a16="http://schemas.microsoft.com/office/drawing/2014/main" id="{5E7F15E7-CDFA-5BCD-CDA3-B92A95C3E6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5760" y="87474"/>
            <a:ext cx="648072" cy="648072"/>
          </a:xfrm>
          <a:prstGeom prst="rect">
            <a:avLst/>
          </a:prstGeom>
        </p:spPr>
      </p:pic>
      <p:sp>
        <p:nvSpPr>
          <p:cNvPr id="6" name="Rechthoek: afgeronde hoeken 5">
            <a:extLst>
              <a:ext uri="{FF2B5EF4-FFF2-40B4-BE49-F238E27FC236}">
                <a16:creationId xmlns:a16="http://schemas.microsoft.com/office/drawing/2014/main" id="{5A56191B-607E-532C-7608-03610C873D59}"/>
              </a:ext>
            </a:extLst>
          </p:cNvPr>
          <p:cNvSpPr/>
          <p:nvPr/>
        </p:nvSpPr>
        <p:spPr>
          <a:xfrm>
            <a:off x="534481" y="772776"/>
            <a:ext cx="8075038" cy="281930"/>
          </a:xfrm>
          <a:prstGeom prst="roundRect">
            <a:avLst/>
          </a:prstGeom>
          <a:solidFill>
            <a:srgbClr val="003478"/>
          </a:solidFill>
          <a:ln>
            <a:solidFill>
              <a:srgbClr val="0034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1600">
                <a:ln>
                  <a:solidFill>
                    <a:schemeClr val="bg1"/>
                  </a:solidFill>
                </a:ln>
                <a:solidFill>
                  <a:schemeClr val="bg1"/>
                </a:solidFill>
              </a:rPr>
              <a:t>Procedure 1: Voorafgaande interne klacht</a:t>
            </a:r>
          </a:p>
        </p:txBody>
      </p:sp>
      <p:pic>
        <p:nvPicPr>
          <p:cNvPr id="8" name="Afbeelding 7" descr="Afbeelding met clipart&#10;&#10;Automatisch gegenereerde beschrijving">
            <a:extLst>
              <a:ext uri="{FF2B5EF4-FFF2-40B4-BE49-F238E27FC236}">
                <a16:creationId xmlns:a16="http://schemas.microsoft.com/office/drawing/2014/main" id="{21E2EC72-7BB4-6898-C649-10514FE8FE50}"/>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95344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Betwistingen kandidatenlijsten</a:t>
            </a:r>
          </a:p>
        </p:txBody>
      </p:sp>
      <p:sp>
        <p:nvSpPr>
          <p:cNvPr id="3" name="Tijdelijke aanduiding voor tekst 2"/>
          <p:cNvSpPr>
            <a:spLocks noGrp="1"/>
          </p:cNvSpPr>
          <p:nvPr>
            <p:ph type="body" sz="quarter" idx="15"/>
          </p:nvPr>
        </p:nvSpPr>
        <p:spPr>
          <a:xfrm>
            <a:off x="497158" y="1435215"/>
            <a:ext cx="8208912" cy="3744416"/>
          </a:xfrm>
        </p:spPr>
        <p:txBody>
          <a:bodyPr>
            <a:normAutofit/>
          </a:bodyPr>
          <a:lstStyle/>
          <a:p>
            <a:pPr>
              <a:lnSpc>
                <a:spcPct val="80000"/>
              </a:lnSpc>
              <a:defRPr/>
            </a:pPr>
            <a:r>
              <a:rPr lang="nl-BE" altLang="nl-BE" sz="2400" b="1">
                <a:solidFill>
                  <a:srgbClr val="009FDF"/>
                </a:solidFill>
                <a:latin typeface="Calibri" panose="020F0502020204030204" pitchFamily="34" charset="0"/>
                <a:cs typeface="Times New Roman" panose="02020603050405020304" pitchFamily="18" charset="0"/>
              </a:rPr>
              <a:t>X + 47</a:t>
            </a:r>
            <a:r>
              <a:rPr lang="nl-BE" altLang="nl-BE" sz="2400">
                <a:latin typeface="Calibri" panose="020F0502020204030204" pitchFamily="34" charset="0"/>
                <a:cs typeface="Times New Roman" panose="02020603050405020304" pitchFamily="18" charset="0"/>
              </a:rPr>
              <a:t>:</a:t>
            </a:r>
            <a:r>
              <a:rPr lang="nl-BE" altLang="nl-BE" sz="2400" b="1">
                <a:latin typeface="Calibri" panose="020F0502020204030204" pitchFamily="34" charset="0"/>
                <a:cs typeface="Times New Roman" panose="02020603050405020304" pitchFamily="18" charset="0"/>
              </a:rPr>
              <a:t> geen interne klacht </a:t>
            </a:r>
            <a:r>
              <a:rPr lang="nl-BE" altLang="nl-BE" sz="2400">
                <a:latin typeface="Calibri" panose="020F0502020204030204" pitchFamily="34" charset="0"/>
                <a:cs typeface="Times New Roman" panose="02020603050405020304" pitchFamily="18" charset="0"/>
              </a:rPr>
              <a:t>bij WG</a:t>
            </a:r>
          </a:p>
          <a:p>
            <a:pPr>
              <a:lnSpc>
                <a:spcPct val="80000"/>
              </a:lnSpc>
              <a:defRPr/>
            </a:pPr>
            <a:r>
              <a:rPr lang="nl-BE" altLang="nl-BE" sz="2400" b="1">
                <a:solidFill>
                  <a:srgbClr val="009FDF"/>
                </a:solidFill>
                <a:latin typeface="Calibri" panose="020F0502020204030204" pitchFamily="34" charset="0"/>
              </a:rPr>
              <a:t>X + 52</a:t>
            </a:r>
            <a:r>
              <a:rPr lang="nl-BE" altLang="nl-BE" sz="2400">
                <a:latin typeface="Calibri" panose="020F0502020204030204" pitchFamily="34" charset="0"/>
              </a:rPr>
              <a:t>: </a:t>
            </a:r>
            <a:r>
              <a:rPr lang="nl-BE" altLang="nl-BE" sz="2400" b="1">
                <a:latin typeface="Calibri" panose="020F0502020204030204" pitchFamily="34" charset="0"/>
              </a:rPr>
              <a:t>beroep door de WG </a:t>
            </a:r>
            <a:r>
              <a:rPr lang="nl-BE" altLang="nl-BE" sz="2400">
                <a:latin typeface="Calibri" panose="020F0502020204030204" pitchFamily="34" charset="0"/>
              </a:rPr>
              <a:t>bij de </a:t>
            </a:r>
            <a:r>
              <a:rPr lang="nl-BE" altLang="nl-BE" sz="2400" err="1">
                <a:latin typeface="Calibri" panose="020F0502020204030204" pitchFamily="34" charset="0"/>
              </a:rPr>
              <a:t>arbrb</a:t>
            </a:r>
            <a:r>
              <a:rPr lang="nl-BE" altLang="nl-BE" sz="2400">
                <a:latin typeface="Calibri" panose="020F0502020204030204" pitchFamily="34" charset="0"/>
              </a:rPr>
              <a:t>. </a:t>
            </a:r>
          </a:p>
          <a:p>
            <a:pPr>
              <a:lnSpc>
                <a:spcPct val="80000"/>
              </a:lnSpc>
              <a:defRPr/>
            </a:pPr>
            <a:r>
              <a:rPr lang="nl-BE" sz="2400" b="1">
                <a:solidFill>
                  <a:srgbClr val="009FDF"/>
                </a:solidFill>
                <a:latin typeface="Calibri" panose="020F0502020204030204" pitchFamily="34" charset="0"/>
              </a:rPr>
              <a:t>X + 66</a:t>
            </a:r>
            <a:r>
              <a:rPr lang="nl-BE" sz="2400">
                <a:latin typeface="Calibri" panose="020F0502020204030204" pitchFamily="34" charset="0"/>
              </a:rPr>
              <a:t>: </a:t>
            </a:r>
            <a:r>
              <a:rPr lang="nl-BE" sz="2400" b="1">
                <a:latin typeface="Calibri" panose="020F0502020204030204" pitchFamily="34" charset="0"/>
              </a:rPr>
              <a:t>vonnis</a:t>
            </a:r>
            <a:r>
              <a:rPr lang="nl-BE" sz="2400">
                <a:latin typeface="Calibri" panose="020F0502020204030204" pitchFamily="34" charset="0"/>
              </a:rPr>
              <a:t> </a:t>
            </a:r>
            <a:r>
              <a:rPr lang="nl-BE" sz="2400" err="1">
                <a:latin typeface="Calibri" panose="020F0502020204030204" pitchFamily="34" charset="0"/>
              </a:rPr>
              <a:t>arbrb</a:t>
            </a:r>
            <a:r>
              <a:rPr lang="nl-BE" sz="2400">
                <a:latin typeface="Calibri" panose="020F0502020204030204" pitchFamily="34" charset="0"/>
              </a:rPr>
              <a:t>.</a:t>
            </a:r>
            <a:r>
              <a:rPr lang="nl-BE" altLang="nl-BE" sz="2400" b="1">
                <a:solidFill>
                  <a:srgbClr val="009FDF"/>
                </a:solidFill>
                <a:latin typeface="Calibri" panose="020F0502020204030204" pitchFamily="34" charset="0"/>
              </a:rPr>
              <a:t>	</a:t>
            </a:r>
            <a:br>
              <a:rPr lang="nl-BE" altLang="nl-BE" sz="2400" b="1">
                <a:solidFill>
                  <a:srgbClr val="009FDF"/>
                </a:solidFill>
                <a:latin typeface="Calibri" panose="020F0502020204030204" pitchFamily="34" charset="0"/>
              </a:rPr>
            </a:br>
            <a:endParaRPr lang="nl-BE" altLang="nl-BE" sz="2400" b="1">
              <a:solidFill>
                <a:srgbClr val="009FDF"/>
              </a:solidFill>
              <a:latin typeface="Calibri" panose="020F0502020204030204" pitchFamily="34" charset="0"/>
            </a:endParaRPr>
          </a:p>
          <a:p>
            <a:pPr marL="457200" lvl="1" indent="0">
              <a:lnSpc>
                <a:spcPct val="80000"/>
              </a:lnSpc>
              <a:buNone/>
              <a:defRPr/>
            </a:pPr>
            <a:r>
              <a:rPr lang="nl-BE" altLang="nl-BE" sz="2000" b="1">
                <a:solidFill>
                  <a:srgbClr val="009FDF"/>
                </a:solidFill>
                <a:latin typeface="Calibri" panose="020F0502020204030204" pitchFamily="34" charset="0"/>
              </a:rPr>
              <a:t>!</a:t>
            </a:r>
            <a:r>
              <a:rPr lang="nl-BE" altLang="nl-BE" sz="2000">
                <a:latin typeface="Calibri" panose="020F0502020204030204" pitchFamily="34" charset="0"/>
              </a:rPr>
              <a:t> kandidaat waarvan </a:t>
            </a:r>
            <a:r>
              <a:rPr lang="nl-BE" altLang="nl-BE" sz="2000" err="1">
                <a:latin typeface="Calibri" panose="020F0502020204030204" pitchFamily="34" charset="0"/>
              </a:rPr>
              <a:t>arbrb</a:t>
            </a:r>
            <a:r>
              <a:rPr lang="nl-BE" altLang="nl-BE" sz="2000">
                <a:latin typeface="Calibri" panose="020F0502020204030204" pitchFamily="34" charset="0"/>
              </a:rPr>
              <a:t>. oordeelt dat hij niet voldoet aan de verkiesbaarheidsvoorwaarden kan niet vervangen worden zo hij geen WN was op X -30</a:t>
            </a:r>
            <a:r>
              <a:rPr lang="nl-BE" altLang="nl-BE" sz="2000" b="1">
                <a:solidFill>
                  <a:srgbClr val="009FDF"/>
                </a:solidFill>
                <a:latin typeface="Calibri" panose="020F0502020204030204" pitchFamily="34" charset="0"/>
              </a:rPr>
              <a:t> !</a:t>
            </a:r>
            <a:endParaRPr lang="nl-BE" altLang="nl-BE" sz="2000">
              <a:latin typeface="Calibri" panose="020F0502020204030204" pitchFamily="34" charset="0"/>
            </a:endParaRPr>
          </a:p>
          <a:p>
            <a:pPr marL="457200" lvl="1" indent="0">
              <a:lnSpc>
                <a:spcPct val="80000"/>
              </a:lnSpc>
              <a:buNone/>
              <a:defRPr/>
            </a:pPr>
            <a:endParaRPr lang="nl-BE"/>
          </a:p>
        </p:txBody>
      </p:sp>
      <p:pic>
        <p:nvPicPr>
          <p:cNvPr id="6" name="Graphic 5" descr="Klembord met alleen kruizen silhouet">
            <a:extLst>
              <a:ext uri="{FF2B5EF4-FFF2-40B4-BE49-F238E27FC236}">
                <a16:creationId xmlns:a16="http://schemas.microsoft.com/office/drawing/2014/main" id="{4FEF8DA6-0186-9276-B196-2BCF203A37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5760" y="87474"/>
            <a:ext cx="648072" cy="648072"/>
          </a:xfrm>
          <a:prstGeom prst="rect">
            <a:avLst/>
          </a:prstGeom>
        </p:spPr>
      </p:pic>
      <p:sp>
        <p:nvSpPr>
          <p:cNvPr id="7" name="Rechthoek: afgeronde hoeken 6">
            <a:extLst>
              <a:ext uri="{FF2B5EF4-FFF2-40B4-BE49-F238E27FC236}">
                <a16:creationId xmlns:a16="http://schemas.microsoft.com/office/drawing/2014/main" id="{EA26C82E-30FD-6FA4-CC36-C97167C0AD30}"/>
              </a:ext>
            </a:extLst>
          </p:cNvPr>
          <p:cNvSpPr/>
          <p:nvPr/>
        </p:nvSpPr>
        <p:spPr>
          <a:xfrm>
            <a:off x="491141" y="746039"/>
            <a:ext cx="8075038" cy="516172"/>
          </a:xfrm>
          <a:prstGeom prst="roundRect">
            <a:avLst/>
          </a:prstGeom>
          <a:solidFill>
            <a:srgbClr val="003478"/>
          </a:solidFill>
          <a:ln>
            <a:solidFill>
              <a:srgbClr val="0034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a:ln>
                  <a:solidFill>
                    <a:schemeClr val="bg1"/>
                  </a:solidFill>
                </a:ln>
                <a:solidFill>
                  <a:schemeClr val="bg1"/>
                </a:solidFill>
              </a:rPr>
              <a:t>Procedure 2: Geen voorafgaande interne klacht</a:t>
            </a:r>
          </a:p>
        </p:txBody>
      </p:sp>
      <p:pic>
        <p:nvPicPr>
          <p:cNvPr id="8" name="Afbeelding 7" descr="Afbeelding met clipart&#10;&#10;Automatisch gegenereerde beschrijving">
            <a:extLst>
              <a:ext uri="{FF2B5EF4-FFF2-40B4-BE49-F238E27FC236}">
                <a16:creationId xmlns:a16="http://schemas.microsoft.com/office/drawing/2014/main" id="{847B7B83-757F-E4A6-C335-D36A6D124A6E}"/>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08322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Vervanging van een kandidaat</a:t>
            </a:r>
          </a:p>
        </p:txBody>
      </p:sp>
      <p:sp>
        <p:nvSpPr>
          <p:cNvPr id="3" name="Tijdelijke aanduiding voor tekst 2"/>
          <p:cNvSpPr>
            <a:spLocks noGrp="1"/>
          </p:cNvSpPr>
          <p:nvPr>
            <p:ph type="body" sz="quarter" idx="15"/>
          </p:nvPr>
        </p:nvSpPr>
        <p:spPr>
          <a:xfrm>
            <a:off x="467544" y="1581592"/>
            <a:ext cx="8208912" cy="3888432"/>
          </a:xfrm>
        </p:spPr>
        <p:txBody>
          <a:bodyPr>
            <a:normAutofit/>
          </a:bodyPr>
          <a:lstStyle/>
          <a:p>
            <a:pPr>
              <a:lnSpc>
                <a:spcPct val="80000"/>
              </a:lnSpc>
              <a:defRPr/>
            </a:pPr>
            <a:r>
              <a:rPr lang="nl-BE" altLang="nl-BE" sz="2200">
                <a:latin typeface="Calibri" panose="020F0502020204030204" pitchFamily="34" charset="0"/>
              </a:rPr>
              <a:t>Uiterste datum voor </a:t>
            </a:r>
            <a:r>
              <a:rPr lang="nl-BE" altLang="nl-BE" sz="2200" b="1">
                <a:latin typeface="Calibri" panose="020F0502020204030204" pitchFamily="34" charset="0"/>
              </a:rPr>
              <a:t>vervanging van een kandidaat</a:t>
            </a:r>
          </a:p>
          <a:p>
            <a:pPr>
              <a:lnSpc>
                <a:spcPct val="80000"/>
              </a:lnSpc>
              <a:defRPr/>
            </a:pPr>
            <a:r>
              <a:rPr lang="nl-BE" altLang="nl-BE" sz="2200">
                <a:latin typeface="Calibri" panose="020F0502020204030204" pitchFamily="34" charset="0"/>
              </a:rPr>
              <a:t>In welke gevallen kan een kandidaat vervangen worden?</a:t>
            </a:r>
          </a:p>
          <a:p>
            <a:pPr lvl="1">
              <a:lnSpc>
                <a:spcPct val="80000"/>
              </a:lnSpc>
              <a:defRPr/>
            </a:pPr>
            <a:r>
              <a:rPr lang="nl-BE" altLang="nl-BE" sz="2000">
                <a:latin typeface="Calibri" panose="020F0502020204030204" pitchFamily="34" charset="0"/>
              </a:rPr>
              <a:t>Een kandidaat die voorkomt op de op X +56 aangeplakte lijsten omwille van :</a:t>
            </a:r>
          </a:p>
          <a:p>
            <a:pPr lvl="2">
              <a:lnSpc>
                <a:spcPct val="80000"/>
              </a:lnSpc>
              <a:buFont typeface="Arial" panose="020B0604020202020204" pitchFamily="34" charset="0"/>
              <a:buChar char="•"/>
              <a:defRPr/>
            </a:pPr>
            <a:r>
              <a:rPr lang="nl-BE" altLang="nl-BE" sz="1800">
                <a:latin typeface="Calibri" panose="020F0502020204030204" pitchFamily="34" charset="0"/>
                <a:cs typeface="Times New Roman" panose="02020603050405020304" pitchFamily="18" charset="0"/>
              </a:rPr>
              <a:t> overlijden kandidaat</a:t>
            </a:r>
          </a:p>
          <a:p>
            <a:pPr lvl="2">
              <a:lnSpc>
                <a:spcPct val="80000"/>
              </a:lnSpc>
              <a:buFont typeface="Arial" panose="020B0604020202020204" pitchFamily="34" charset="0"/>
              <a:buChar char="•"/>
              <a:defRPr/>
            </a:pPr>
            <a:r>
              <a:rPr lang="nl-BE" altLang="nl-BE" sz="1800">
                <a:latin typeface="Calibri" panose="020F0502020204030204" pitchFamily="34" charset="0"/>
                <a:cs typeface="Times New Roman" panose="02020603050405020304" pitchFamily="18" charset="0"/>
              </a:rPr>
              <a:t> ontslag uit zijn betrekking in de onderneming</a:t>
            </a:r>
          </a:p>
          <a:p>
            <a:pPr lvl="2">
              <a:lnSpc>
                <a:spcPct val="80000"/>
              </a:lnSpc>
              <a:buFont typeface="Arial" panose="020B0604020202020204" pitchFamily="34" charset="0"/>
              <a:buChar char="•"/>
              <a:defRPr/>
            </a:pPr>
            <a:r>
              <a:rPr lang="nl-BE" altLang="nl-BE" sz="1800">
                <a:latin typeface="Calibri" panose="020F0502020204030204" pitchFamily="34" charset="0"/>
                <a:cs typeface="Times New Roman" panose="02020603050405020304" pitchFamily="18" charset="0"/>
              </a:rPr>
              <a:t> ontslag uit de organisatie die hem heeft voorgedragen</a:t>
            </a:r>
          </a:p>
          <a:p>
            <a:pPr lvl="2">
              <a:lnSpc>
                <a:spcPct val="80000"/>
              </a:lnSpc>
              <a:buFont typeface="Arial" panose="020B0604020202020204" pitchFamily="34" charset="0"/>
              <a:buChar char="•"/>
              <a:defRPr/>
            </a:pPr>
            <a:r>
              <a:rPr lang="nl-BE" altLang="nl-BE" sz="1800">
                <a:latin typeface="Calibri" panose="020F0502020204030204" pitchFamily="34" charset="0"/>
                <a:cs typeface="Times New Roman" panose="02020603050405020304" pitchFamily="18" charset="0"/>
              </a:rPr>
              <a:t> wijziging van categorie</a:t>
            </a:r>
          </a:p>
          <a:p>
            <a:pPr lvl="1">
              <a:lnSpc>
                <a:spcPct val="80000"/>
              </a:lnSpc>
              <a:defRPr/>
            </a:pPr>
            <a:r>
              <a:rPr lang="nl-BE" altLang="nl-BE" sz="2000">
                <a:latin typeface="Calibri" panose="020F0502020204030204" pitchFamily="34" charset="0"/>
                <a:cs typeface="Times New Roman" panose="02020603050405020304" pitchFamily="18" charset="0"/>
              </a:rPr>
              <a:t>Een kandidaat die van de lijst geschrapt werd omdat hij zijn kandidatuur ingetrokken heeft uiterlijk op X + 47</a:t>
            </a:r>
          </a:p>
        </p:txBody>
      </p:sp>
      <p:pic>
        <p:nvPicPr>
          <p:cNvPr id="7" name="Graphic 6" descr="Overdracht met effen opvulling">
            <a:extLst>
              <a:ext uri="{FF2B5EF4-FFF2-40B4-BE49-F238E27FC236}">
                <a16:creationId xmlns:a16="http://schemas.microsoft.com/office/drawing/2014/main" id="{842F1176-D240-0EFE-F945-A52BB05E0C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5979"/>
            <a:ext cx="457200" cy="457200"/>
          </a:xfrm>
          <a:prstGeom prst="rect">
            <a:avLst/>
          </a:prstGeom>
        </p:spPr>
      </p:pic>
      <p:sp>
        <p:nvSpPr>
          <p:cNvPr id="6" name="Rechthoek: afgeronde hoeken 5">
            <a:extLst>
              <a:ext uri="{FF2B5EF4-FFF2-40B4-BE49-F238E27FC236}">
                <a16:creationId xmlns:a16="http://schemas.microsoft.com/office/drawing/2014/main" id="{C41372D6-5009-B2DE-3384-EB112E942432}"/>
              </a:ext>
            </a:extLst>
          </p:cNvPr>
          <p:cNvSpPr/>
          <p:nvPr/>
        </p:nvSpPr>
        <p:spPr>
          <a:xfrm>
            <a:off x="467544" y="854195"/>
            <a:ext cx="8075038" cy="552862"/>
          </a:xfrm>
          <a:prstGeom prst="roundRect">
            <a:avLst/>
          </a:prstGeom>
          <a:solidFill>
            <a:srgbClr val="8BDEFF"/>
          </a:solidFill>
          <a:ln>
            <a:solidFill>
              <a:srgbClr val="009F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a:ln>
                  <a:solidFill>
                    <a:srgbClr val="003478"/>
                  </a:solidFill>
                </a:ln>
                <a:solidFill>
                  <a:srgbClr val="003478"/>
                </a:solidFill>
              </a:rPr>
              <a:t>Y-14 (X + 76)</a:t>
            </a:r>
          </a:p>
        </p:txBody>
      </p:sp>
      <p:pic>
        <p:nvPicPr>
          <p:cNvPr id="8" name="Afbeelding 7" descr="Afbeelding met clipart&#10;&#10;Automatisch gegenereerde beschrijving">
            <a:extLst>
              <a:ext uri="{FF2B5EF4-FFF2-40B4-BE49-F238E27FC236}">
                <a16:creationId xmlns:a16="http://schemas.microsoft.com/office/drawing/2014/main" id="{04C0319D-A7D3-453C-545E-AF888A0D5ACC}"/>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368761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A985B2-DDF7-05F0-A277-21190FDC17DA}"/>
              </a:ext>
            </a:extLst>
          </p:cNvPr>
          <p:cNvSpPr>
            <a:spLocks noGrp="1"/>
          </p:cNvSpPr>
          <p:nvPr>
            <p:ph type="title"/>
          </p:nvPr>
        </p:nvSpPr>
        <p:spPr/>
        <p:txBody>
          <a:bodyPr/>
          <a:lstStyle/>
          <a:p>
            <a:r>
              <a:rPr lang="nl-BE"/>
              <a:t>Line-up</a:t>
            </a:r>
          </a:p>
        </p:txBody>
      </p:sp>
      <p:sp>
        <p:nvSpPr>
          <p:cNvPr id="3" name="Tijdelijke aanduiding voor tekst 2">
            <a:extLst>
              <a:ext uri="{FF2B5EF4-FFF2-40B4-BE49-F238E27FC236}">
                <a16:creationId xmlns:a16="http://schemas.microsoft.com/office/drawing/2014/main" id="{FA483B92-65B0-C96B-F232-2B28C91F5384}"/>
              </a:ext>
            </a:extLst>
          </p:cNvPr>
          <p:cNvSpPr>
            <a:spLocks noGrp="1"/>
          </p:cNvSpPr>
          <p:nvPr>
            <p:ph type="body" sz="quarter" idx="15"/>
          </p:nvPr>
        </p:nvSpPr>
        <p:spPr/>
        <p:txBody>
          <a:bodyPr>
            <a:normAutofit/>
          </a:bodyPr>
          <a:lstStyle/>
          <a:p>
            <a:r>
              <a:rPr lang="nl-BE"/>
              <a:t> Voornaam</a:t>
            </a:r>
          </a:p>
          <a:p>
            <a:r>
              <a:rPr lang="nl-BE"/>
              <a:t> Wanneer voor het eerst kandidaat?</a:t>
            </a:r>
          </a:p>
          <a:p>
            <a:r>
              <a:rPr lang="nl-BE"/>
              <a:t> Kandidaat voor OR of CPBW?</a:t>
            </a:r>
          </a:p>
          <a:p>
            <a:r>
              <a:rPr lang="nl-BE"/>
              <a:t> Kandidaat / Plaatsvervanger / Effectief  verkozene</a:t>
            </a:r>
          </a:p>
          <a:p>
            <a:r>
              <a:rPr lang="nl-BE"/>
              <a:t> Deel 1 van de opleiding gevolgd?</a:t>
            </a:r>
          </a:p>
        </p:txBody>
      </p:sp>
      <p:pic>
        <p:nvPicPr>
          <p:cNvPr id="6" name="Afbeelding 5" descr="Afbeelding met clipart&#10;&#10;Automatisch gegenereerde beschrijving">
            <a:extLst>
              <a:ext uri="{FF2B5EF4-FFF2-40B4-BE49-F238E27FC236}">
                <a16:creationId xmlns:a16="http://schemas.microsoft.com/office/drawing/2014/main" id="{0407AF10-10F9-D423-537D-2A63A8E64FBD}"/>
              </a:ext>
            </a:extLst>
          </p:cNvPr>
          <p:cNvPicPr>
            <a:picLocks noChangeAspect="1"/>
          </p:cNvPicPr>
          <p:nvPr/>
        </p:nvPicPr>
        <p:blipFill>
          <a:blip r:embed="rId3"/>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924147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Vervanging van een kandidaat</a:t>
            </a:r>
          </a:p>
        </p:txBody>
      </p:sp>
      <p:sp>
        <p:nvSpPr>
          <p:cNvPr id="3" name="Tijdelijke aanduiding voor tekst 2"/>
          <p:cNvSpPr>
            <a:spLocks noGrp="1"/>
          </p:cNvSpPr>
          <p:nvPr>
            <p:ph type="body" sz="quarter" idx="15"/>
          </p:nvPr>
        </p:nvSpPr>
        <p:spPr>
          <a:xfrm>
            <a:off x="467544" y="1598073"/>
            <a:ext cx="8208912" cy="3133917"/>
          </a:xfrm>
        </p:spPr>
        <p:txBody>
          <a:bodyPr>
            <a:normAutofit/>
          </a:bodyPr>
          <a:lstStyle/>
          <a:p>
            <a:pPr>
              <a:lnSpc>
                <a:spcPct val="80000"/>
              </a:lnSpc>
              <a:defRPr/>
            </a:pPr>
            <a:r>
              <a:rPr lang="nl-BE" altLang="nl-BE" sz="2200">
                <a:latin typeface="Calibri" panose="020F0502020204030204" pitchFamily="34" charset="0"/>
              </a:rPr>
              <a:t>Waar komt de </a:t>
            </a:r>
            <a:r>
              <a:rPr lang="nl-BE" altLang="nl-BE" sz="2200" b="1">
                <a:latin typeface="Calibri" panose="020F0502020204030204" pitchFamily="34" charset="0"/>
              </a:rPr>
              <a:t>nieuwe kandidaat </a:t>
            </a:r>
            <a:r>
              <a:rPr lang="nl-BE" altLang="nl-BE" sz="2200">
                <a:latin typeface="Calibri" panose="020F0502020204030204" pitchFamily="34" charset="0"/>
              </a:rPr>
              <a:t>op de lijst?</a:t>
            </a:r>
          </a:p>
          <a:p>
            <a:pPr lvl="1">
              <a:lnSpc>
                <a:spcPct val="80000"/>
              </a:lnSpc>
              <a:defRPr/>
            </a:pPr>
            <a:r>
              <a:rPr lang="nl-BE" altLang="nl-BE" sz="2000">
                <a:latin typeface="Calibri" panose="020F0502020204030204" pitchFamily="34" charset="0"/>
                <a:cs typeface="Times New Roman" panose="02020603050405020304" pitchFamily="18" charset="0"/>
              </a:rPr>
              <a:t>Op zelfde plaats als kandidaat die hij vervangt</a:t>
            </a:r>
          </a:p>
          <a:p>
            <a:pPr lvl="1">
              <a:lnSpc>
                <a:spcPct val="80000"/>
              </a:lnSpc>
              <a:defRPr/>
            </a:pPr>
            <a:r>
              <a:rPr lang="nl-BE" altLang="nl-BE" sz="2000">
                <a:latin typeface="Calibri" panose="020F0502020204030204" pitchFamily="34" charset="0"/>
                <a:cs typeface="Times New Roman" panose="02020603050405020304" pitchFamily="18" charset="0"/>
              </a:rPr>
              <a:t>Als laatste kandidaat aan het einde van de lijst</a:t>
            </a:r>
            <a:endParaRPr lang="nl-NL" altLang="nl-BE" sz="2000">
              <a:latin typeface="Calibri" panose="020F0502020204030204" pitchFamily="34" charset="0"/>
            </a:endParaRPr>
          </a:p>
        </p:txBody>
      </p:sp>
      <p:pic>
        <p:nvPicPr>
          <p:cNvPr id="6" name="Graphic 5" descr="Overdracht met effen opvulling">
            <a:extLst>
              <a:ext uri="{FF2B5EF4-FFF2-40B4-BE49-F238E27FC236}">
                <a16:creationId xmlns:a16="http://schemas.microsoft.com/office/drawing/2014/main" id="{099E4EAD-CC0C-DC9B-EFB3-9DF2424475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5979"/>
            <a:ext cx="457200" cy="457200"/>
          </a:xfrm>
          <a:prstGeom prst="rect">
            <a:avLst/>
          </a:prstGeom>
        </p:spPr>
      </p:pic>
      <p:sp>
        <p:nvSpPr>
          <p:cNvPr id="7" name="Rechthoek: afgeronde hoeken 6">
            <a:extLst>
              <a:ext uri="{FF2B5EF4-FFF2-40B4-BE49-F238E27FC236}">
                <a16:creationId xmlns:a16="http://schemas.microsoft.com/office/drawing/2014/main" id="{6F2EFAA5-279D-2799-DD72-6FDC495143B5}"/>
              </a:ext>
            </a:extLst>
          </p:cNvPr>
          <p:cNvSpPr/>
          <p:nvPr/>
        </p:nvSpPr>
        <p:spPr>
          <a:xfrm>
            <a:off x="467544" y="854195"/>
            <a:ext cx="8075038" cy="552862"/>
          </a:xfrm>
          <a:prstGeom prst="roundRect">
            <a:avLst/>
          </a:prstGeom>
          <a:solidFill>
            <a:srgbClr val="8BDEFF"/>
          </a:solidFill>
          <a:ln>
            <a:solidFill>
              <a:srgbClr val="009F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a:ln>
                  <a:solidFill>
                    <a:srgbClr val="003478"/>
                  </a:solidFill>
                </a:ln>
                <a:solidFill>
                  <a:srgbClr val="003478"/>
                </a:solidFill>
              </a:rPr>
              <a:t>Y-14 (X + 76)</a:t>
            </a:r>
          </a:p>
        </p:txBody>
      </p:sp>
      <p:pic>
        <p:nvPicPr>
          <p:cNvPr id="8" name="Afbeelding 7" descr="Afbeelding met clipart&#10;&#10;Automatisch gegenereerde beschrijving">
            <a:extLst>
              <a:ext uri="{FF2B5EF4-FFF2-40B4-BE49-F238E27FC236}">
                <a16:creationId xmlns:a16="http://schemas.microsoft.com/office/drawing/2014/main" id="{0B7F1F3C-E2AF-00D6-06E9-F684148F3001}"/>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92944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Vervanging van een kandidaat</a:t>
            </a:r>
          </a:p>
        </p:txBody>
      </p:sp>
      <p:sp>
        <p:nvSpPr>
          <p:cNvPr id="3" name="Tijdelijke aanduiding voor tekst 2"/>
          <p:cNvSpPr>
            <a:spLocks noGrp="1"/>
          </p:cNvSpPr>
          <p:nvPr>
            <p:ph type="body" sz="quarter" idx="15"/>
          </p:nvPr>
        </p:nvSpPr>
        <p:spPr>
          <a:xfrm>
            <a:off x="467544" y="1598073"/>
            <a:ext cx="8208912" cy="3133917"/>
          </a:xfrm>
        </p:spPr>
        <p:txBody>
          <a:bodyPr>
            <a:normAutofit/>
          </a:bodyPr>
          <a:lstStyle/>
          <a:p>
            <a:pPr>
              <a:defRPr/>
            </a:pPr>
            <a:r>
              <a:rPr lang="nl-BE" altLang="nl-BE" sz="2200" b="1">
                <a:latin typeface="Calibri" panose="020F0502020204030204" pitchFamily="34" charset="0"/>
                <a:cs typeface="Times New Roman" panose="02020603050405020304" pitchFamily="18" charset="0"/>
              </a:rPr>
              <a:t>Aanplakking</a:t>
            </a:r>
            <a:r>
              <a:rPr lang="nl-BE" altLang="nl-BE" sz="2200">
                <a:latin typeface="Calibri" panose="020F0502020204030204" pitchFamily="34" charset="0"/>
                <a:cs typeface="Times New Roman" panose="02020603050405020304" pitchFamily="18" charset="0"/>
              </a:rPr>
              <a:t> door WG van al dan niet gewijzigde kandidatenlijsten of elektronische kennisgeving</a:t>
            </a:r>
            <a:endParaRPr lang="nl-NL" altLang="nl-BE" sz="2200" strike="sngStrike">
              <a:latin typeface="Calibri" panose="020F0502020204030204" pitchFamily="34" charset="0"/>
            </a:endParaRPr>
          </a:p>
          <a:p>
            <a:pPr>
              <a:defRPr/>
            </a:pPr>
            <a:r>
              <a:rPr lang="nl-BE" altLang="nl-BE" sz="2200">
                <a:latin typeface="Calibri" panose="020F0502020204030204" pitchFamily="34" charset="0"/>
              </a:rPr>
              <a:t>Geen wijzigingen meer mogelijk van de kandidatenlijsten + verplichte aanplakking of elektronisch ter beschikking stellen door WG van de al dan niet gewijzigde kandidatenlijsten</a:t>
            </a:r>
            <a:endParaRPr lang="nl-NL" altLang="nl-BE" sz="2200">
              <a:latin typeface="Calibri" panose="020F0502020204030204" pitchFamily="34" charset="0"/>
            </a:endParaRPr>
          </a:p>
          <a:p>
            <a:pPr marL="0" indent="0">
              <a:buNone/>
            </a:pPr>
            <a:endParaRPr lang="nl-BE" sz="2400"/>
          </a:p>
        </p:txBody>
      </p:sp>
      <p:pic>
        <p:nvPicPr>
          <p:cNvPr id="6" name="Graphic 5" descr="Overdracht met effen opvulling">
            <a:extLst>
              <a:ext uri="{FF2B5EF4-FFF2-40B4-BE49-F238E27FC236}">
                <a16:creationId xmlns:a16="http://schemas.microsoft.com/office/drawing/2014/main" id="{099E4EAD-CC0C-DC9B-EFB3-9DF2424475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5979"/>
            <a:ext cx="457200" cy="457200"/>
          </a:xfrm>
          <a:prstGeom prst="rect">
            <a:avLst/>
          </a:prstGeom>
        </p:spPr>
      </p:pic>
      <p:sp>
        <p:nvSpPr>
          <p:cNvPr id="7" name="Rechthoek: afgeronde hoeken 6">
            <a:extLst>
              <a:ext uri="{FF2B5EF4-FFF2-40B4-BE49-F238E27FC236}">
                <a16:creationId xmlns:a16="http://schemas.microsoft.com/office/drawing/2014/main" id="{6F2EFAA5-279D-2799-DD72-6FDC495143B5}"/>
              </a:ext>
            </a:extLst>
          </p:cNvPr>
          <p:cNvSpPr/>
          <p:nvPr/>
        </p:nvSpPr>
        <p:spPr>
          <a:xfrm>
            <a:off x="467544" y="854195"/>
            <a:ext cx="8075038" cy="552862"/>
          </a:xfrm>
          <a:prstGeom prst="roundRect">
            <a:avLst/>
          </a:prstGeom>
          <a:solidFill>
            <a:srgbClr val="8BDEFF"/>
          </a:solidFill>
          <a:ln>
            <a:solidFill>
              <a:srgbClr val="009F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a:ln>
                  <a:solidFill>
                    <a:srgbClr val="003478"/>
                  </a:solidFill>
                </a:ln>
                <a:solidFill>
                  <a:srgbClr val="003478"/>
                </a:solidFill>
              </a:rPr>
              <a:t>Y-13 (X + 77)</a:t>
            </a:r>
          </a:p>
        </p:txBody>
      </p:sp>
      <p:pic>
        <p:nvPicPr>
          <p:cNvPr id="8" name="Afbeelding 7" descr="Afbeelding met clipart&#10;&#10;Automatisch gegenereerde beschrijving">
            <a:extLst>
              <a:ext uri="{FF2B5EF4-FFF2-40B4-BE49-F238E27FC236}">
                <a16:creationId xmlns:a16="http://schemas.microsoft.com/office/drawing/2014/main" id="{C8950F19-5311-A1DD-B039-39D20734FD65}"/>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4148784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DD960E59-74AF-D936-9439-5DB60CEEA6D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C4FA12-F751-46FB-82E8-89A74C31B5F4}" type="slidenum">
              <a:rPr kumimoji="0" lang="nl-BE" sz="1200" b="0" i="0" u="none" strike="noStrike" kern="1200" cap="none" spc="0" normalizeH="0" baseline="0" noProof="0" smtClean="0">
                <a:ln>
                  <a:noFill/>
                </a:ln>
                <a:solidFill>
                  <a:srgbClr val="009FD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nl-BE" sz="1200" b="0" i="0" u="none" strike="noStrike" kern="1200" cap="none" spc="0" normalizeH="0" baseline="0" noProof="0" dirty="0">
              <a:ln>
                <a:noFill/>
              </a:ln>
              <a:solidFill>
                <a:srgbClr val="009FDF"/>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88BAF8B3-F6EC-E318-CE2A-CD5303085360}"/>
              </a:ext>
            </a:extLst>
          </p:cNvPr>
          <p:cNvSpPr txBox="1"/>
          <p:nvPr/>
        </p:nvSpPr>
        <p:spPr>
          <a:xfrm>
            <a:off x="827584" y="1779662"/>
            <a:ext cx="71287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6000" b="1" spc="50" dirty="0">
                <a:ln w="9525" cmpd="sng">
                  <a:solidFill>
                    <a:srgbClr val="4A66AC"/>
                  </a:solidFill>
                  <a:prstDash val="solid"/>
                </a:ln>
                <a:solidFill>
                  <a:srgbClr val="0070C0"/>
                </a:solidFill>
                <a:effectLst>
                  <a:glow rad="38100">
                    <a:srgbClr val="4A66AC">
                      <a:alpha val="40000"/>
                    </a:srgbClr>
                  </a:glow>
                </a:effectLst>
                <a:latin typeface="Calibri" panose="020F0502020204030204"/>
              </a:rPr>
              <a:t>Stembureaus</a:t>
            </a:r>
          </a:p>
        </p:txBody>
      </p:sp>
      <p:pic>
        <p:nvPicPr>
          <p:cNvPr id="3" name="Afbeelding 2" descr="Afbeelding met clipart&#10;&#10;Automatisch gegenereerde beschrijving">
            <a:extLst>
              <a:ext uri="{FF2B5EF4-FFF2-40B4-BE49-F238E27FC236}">
                <a16:creationId xmlns:a16="http://schemas.microsoft.com/office/drawing/2014/main" id="{27278A38-B400-D5BE-5B03-A465C0101795}"/>
              </a:ext>
            </a:extLst>
          </p:cNvPr>
          <p:cNvPicPr>
            <a:picLocks noChangeAspect="1"/>
          </p:cNvPicPr>
          <p:nvPr/>
        </p:nvPicPr>
        <p:blipFill>
          <a:blip r:embed="rId3"/>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193200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Stembureaus</a:t>
            </a:r>
          </a:p>
        </p:txBody>
      </p:sp>
      <p:sp>
        <p:nvSpPr>
          <p:cNvPr id="3" name="Tijdelijke aanduiding voor tekst 2"/>
          <p:cNvSpPr>
            <a:spLocks noGrp="1"/>
          </p:cNvSpPr>
          <p:nvPr>
            <p:ph type="body" sz="quarter" idx="15"/>
          </p:nvPr>
        </p:nvSpPr>
        <p:spPr>
          <a:xfrm>
            <a:off x="467544" y="843558"/>
            <a:ext cx="8208912" cy="3888432"/>
          </a:xfrm>
        </p:spPr>
        <p:txBody>
          <a:bodyPr>
            <a:noAutofit/>
          </a:bodyPr>
          <a:lstStyle/>
          <a:p>
            <a:r>
              <a:rPr lang="nl-BE" altLang="nl-BE" sz="2200">
                <a:latin typeface="Calibri" panose="020F0502020204030204" pitchFamily="34" charset="0"/>
              </a:rPr>
              <a:t>1 stembureau per kiescollege – meerdere mogelijk</a:t>
            </a:r>
          </a:p>
          <a:p>
            <a:pPr>
              <a:lnSpc>
                <a:spcPct val="110000"/>
              </a:lnSpc>
            </a:pPr>
            <a:r>
              <a:rPr lang="nl-BE" altLang="nl-BE" sz="2200">
                <a:latin typeface="Calibri" panose="020F0502020204030204" pitchFamily="34" charset="0"/>
              </a:rPr>
              <a:t>Afzonderlijke kiescolleges</a:t>
            </a:r>
          </a:p>
          <a:p>
            <a:pPr lvl="1">
              <a:lnSpc>
                <a:spcPct val="110000"/>
              </a:lnSpc>
            </a:pPr>
            <a:r>
              <a:rPr lang="nl-BE" altLang="nl-BE" sz="2200">
                <a:latin typeface="Calibri" panose="020F0502020204030204" pitchFamily="34" charset="0"/>
              </a:rPr>
              <a:t>Arbeiders : indien minstens 25	</a:t>
            </a:r>
          </a:p>
          <a:p>
            <a:pPr lvl="1">
              <a:lnSpc>
                <a:spcPct val="110000"/>
              </a:lnSpc>
            </a:pPr>
            <a:r>
              <a:rPr lang="nl-BE" altLang="nl-BE" sz="2200">
                <a:latin typeface="Calibri" panose="020F0502020204030204" pitchFamily="34" charset="0"/>
              </a:rPr>
              <a:t>Bedienden : indien minstens 25</a:t>
            </a:r>
          </a:p>
          <a:p>
            <a:pPr lvl="1">
              <a:lnSpc>
                <a:spcPct val="110000"/>
              </a:lnSpc>
            </a:pPr>
            <a:r>
              <a:rPr lang="nl-BE" altLang="nl-BE" sz="2200">
                <a:latin typeface="Calibri" panose="020F0502020204030204" pitchFamily="34" charset="0"/>
              </a:rPr>
              <a:t>Kaderleden: indien minstens 15 (enkel ondernemingsraad)</a:t>
            </a:r>
          </a:p>
          <a:p>
            <a:pPr lvl="1">
              <a:lnSpc>
                <a:spcPct val="110000"/>
              </a:lnSpc>
            </a:pPr>
            <a:r>
              <a:rPr lang="nl-BE" altLang="nl-BE" sz="2200">
                <a:latin typeface="Calibri" panose="020F0502020204030204" pitchFamily="34" charset="0"/>
              </a:rPr>
              <a:t>Jeugdige werknemers: indien minstens 25</a:t>
            </a:r>
          </a:p>
          <a:p>
            <a:pPr>
              <a:lnSpc>
                <a:spcPct val="110000"/>
              </a:lnSpc>
            </a:pPr>
            <a:r>
              <a:rPr lang="nl-BE" altLang="nl-BE" sz="2200">
                <a:latin typeface="Calibri" panose="020F0502020204030204" pitchFamily="34" charset="0"/>
              </a:rPr>
              <a:t>Sanctie niet-naleving regels m.b.t. kiescolleges</a:t>
            </a:r>
          </a:p>
          <a:p>
            <a:r>
              <a:rPr lang="nl-BE" altLang="nl-BE" sz="2200">
                <a:latin typeface="Calibri" panose="020F0502020204030204" pitchFamily="34" charset="0"/>
              </a:rPr>
              <a:t>Uiterste datum samenstelling : </a:t>
            </a:r>
            <a:r>
              <a:rPr lang="nl-BE" altLang="nl-BE" sz="2200">
                <a:solidFill>
                  <a:srgbClr val="009FDF"/>
                </a:solidFill>
                <a:latin typeface="Calibri" panose="020F0502020204030204" pitchFamily="34" charset="0"/>
              </a:rPr>
              <a:t>X + 54</a:t>
            </a:r>
          </a:p>
          <a:p>
            <a:pPr marL="914400" lvl="2" indent="0">
              <a:buNone/>
            </a:pPr>
            <a:endParaRPr lang="nl-BE" altLang="nl-BE" sz="2200">
              <a:latin typeface="Calibri" panose="020F0502020204030204" pitchFamily="34" charset="0"/>
              <a:cs typeface="Times New Roman" panose="02020603050405020304" pitchFamily="18" charset="0"/>
            </a:endParaRPr>
          </a:p>
          <a:p>
            <a:pPr>
              <a:buNone/>
            </a:pPr>
            <a:r>
              <a:rPr lang="nl-BE" altLang="nl-BE" sz="2200">
                <a:solidFill>
                  <a:schemeClr val="tx2"/>
                </a:solidFill>
                <a:latin typeface="Calibri" panose="020F0502020204030204" pitchFamily="34" charset="0"/>
                <a:cs typeface="Times New Roman" panose="02020603050405020304" pitchFamily="18" charset="0"/>
              </a:rPr>
              <a:t>		</a:t>
            </a:r>
            <a:endParaRPr lang="nl-NL" altLang="nl-BE" sz="2200">
              <a:solidFill>
                <a:schemeClr val="tx2"/>
              </a:solidFill>
              <a:latin typeface="Calibri" panose="020F0502020204030204" pitchFamily="34" charset="0"/>
            </a:endParaRPr>
          </a:p>
          <a:p>
            <a:pPr marL="0" indent="0">
              <a:buNone/>
            </a:pPr>
            <a:endParaRPr lang="nl-BE" sz="2200"/>
          </a:p>
        </p:txBody>
      </p:sp>
      <p:pic>
        <p:nvPicPr>
          <p:cNvPr id="7" name="Graphic 6" descr="Bureau silhouet">
            <a:extLst>
              <a:ext uri="{FF2B5EF4-FFF2-40B4-BE49-F238E27FC236}">
                <a16:creationId xmlns:a16="http://schemas.microsoft.com/office/drawing/2014/main" id="{4D5B80F3-1609-B1B2-42FC-6C1BB04AB2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61845" y="104204"/>
            <a:ext cx="614611" cy="614611"/>
          </a:xfrm>
          <a:prstGeom prst="rect">
            <a:avLst/>
          </a:prstGeom>
        </p:spPr>
      </p:pic>
      <p:pic>
        <p:nvPicPr>
          <p:cNvPr id="6" name="Afbeelding 5" descr="Afbeelding met clipart&#10;&#10;Automatisch gegenereerde beschrijving">
            <a:extLst>
              <a:ext uri="{FF2B5EF4-FFF2-40B4-BE49-F238E27FC236}">
                <a16:creationId xmlns:a16="http://schemas.microsoft.com/office/drawing/2014/main" id="{608F5FE2-BD81-B255-CA0D-63EE1D7CFAC1}"/>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4114562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Stembureaus</a:t>
            </a:r>
          </a:p>
        </p:txBody>
      </p:sp>
      <p:sp>
        <p:nvSpPr>
          <p:cNvPr id="3" name="Tijdelijke aanduiding voor tekst 2"/>
          <p:cNvSpPr>
            <a:spLocks noGrp="1"/>
          </p:cNvSpPr>
          <p:nvPr>
            <p:ph type="body" sz="quarter" idx="15"/>
          </p:nvPr>
        </p:nvSpPr>
        <p:spPr/>
        <p:txBody>
          <a:bodyPr>
            <a:normAutofit fontScale="92500" lnSpcReduction="10000"/>
          </a:bodyPr>
          <a:lstStyle/>
          <a:p>
            <a:r>
              <a:rPr lang="nl-BE" altLang="nl-BE" sz="2400">
                <a:latin typeface="Calibri" panose="020F0502020204030204" pitchFamily="34" charset="0"/>
              </a:rPr>
              <a:t>Samenstelling</a:t>
            </a:r>
          </a:p>
          <a:p>
            <a:pPr lvl="1"/>
            <a:r>
              <a:rPr lang="nl-BE" altLang="nl-BE" sz="2400">
                <a:latin typeface="Calibri" panose="020F0502020204030204" pitchFamily="34" charset="0"/>
              </a:rPr>
              <a:t>1 voorzitter</a:t>
            </a:r>
          </a:p>
          <a:p>
            <a:pPr lvl="1"/>
            <a:r>
              <a:rPr lang="nl-BE" altLang="nl-BE" sz="2400">
                <a:latin typeface="Calibri" panose="020F0502020204030204" pitchFamily="34" charset="0"/>
              </a:rPr>
              <a:t>1 secretaris</a:t>
            </a:r>
          </a:p>
          <a:p>
            <a:pPr lvl="1"/>
            <a:r>
              <a:rPr lang="nl-BE" altLang="nl-BE" sz="2400">
                <a:latin typeface="Calibri" panose="020F0502020204030204" pitchFamily="34" charset="0"/>
              </a:rPr>
              <a:t>4 bijzitters</a:t>
            </a:r>
          </a:p>
          <a:p>
            <a:r>
              <a:rPr lang="nl-BE" altLang="nl-BE" sz="2400">
                <a:latin typeface="Calibri" panose="020F0502020204030204" pitchFamily="34" charset="0"/>
                <a:cs typeface="Times New Roman" panose="02020603050405020304" pitchFamily="18" charset="0"/>
              </a:rPr>
              <a:t>Aanplakking samenstelling bureaus en indeling van kiezers per bureau : X + 60</a:t>
            </a:r>
          </a:p>
          <a:p>
            <a:r>
              <a:rPr lang="nl-BE" altLang="nl-BE" sz="2400">
                <a:latin typeface="Calibri" panose="020F0502020204030204" pitchFamily="34" charset="0"/>
                <a:cs typeface="Times New Roman" panose="02020603050405020304" pitchFamily="18" charset="0"/>
              </a:rPr>
              <a:t>Sanctie voor onvolledige stembureaus?</a:t>
            </a:r>
          </a:p>
          <a:p>
            <a:r>
              <a:rPr lang="nl-BE" altLang="nl-BE" sz="2400">
                <a:latin typeface="Calibri" panose="020F0502020204030204" pitchFamily="34" charset="0"/>
                <a:cs typeface="Times New Roman" panose="02020603050405020304" pitchFamily="18" charset="0"/>
              </a:rPr>
              <a:t>Bezoldiging taken leden stembureau</a:t>
            </a:r>
          </a:p>
          <a:p>
            <a:r>
              <a:rPr lang="nl-BE" altLang="nl-BE" sz="2400">
                <a:latin typeface="Calibri" panose="020F0502020204030204" pitchFamily="34" charset="0"/>
                <a:cs typeface="Times New Roman" panose="02020603050405020304" pitchFamily="18" charset="0"/>
              </a:rPr>
              <a:t>1 getuige </a:t>
            </a:r>
          </a:p>
          <a:p>
            <a:endParaRPr lang="nl-BE" altLang="nl-BE"/>
          </a:p>
          <a:p>
            <a:pPr marL="0" indent="0">
              <a:buNone/>
            </a:pPr>
            <a:endParaRPr lang="nl-BE"/>
          </a:p>
        </p:txBody>
      </p:sp>
      <p:pic>
        <p:nvPicPr>
          <p:cNvPr id="6" name="Graphic 5" descr="Bureau silhouet">
            <a:extLst>
              <a:ext uri="{FF2B5EF4-FFF2-40B4-BE49-F238E27FC236}">
                <a16:creationId xmlns:a16="http://schemas.microsoft.com/office/drawing/2014/main" id="{E14C074F-D8EE-84DB-91AF-7935565CA8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61845" y="104204"/>
            <a:ext cx="614611" cy="614611"/>
          </a:xfrm>
          <a:prstGeom prst="rect">
            <a:avLst/>
          </a:prstGeom>
        </p:spPr>
      </p:pic>
      <p:pic>
        <p:nvPicPr>
          <p:cNvPr id="7" name="Afbeelding 6" descr="Afbeelding met clipart&#10;&#10;Automatisch gegenereerde beschrijving">
            <a:extLst>
              <a:ext uri="{FF2B5EF4-FFF2-40B4-BE49-F238E27FC236}">
                <a16:creationId xmlns:a16="http://schemas.microsoft.com/office/drawing/2014/main" id="{41ACE318-7D91-E546-D8AD-B6F7C468EC73}"/>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214835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Stembureaus</a:t>
            </a:r>
          </a:p>
        </p:txBody>
      </p:sp>
      <p:sp>
        <p:nvSpPr>
          <p:cNvPr id="3" name="Tijdelijke aanduiding voor tekst 2"/>
          <p:cNvSpPr>
            <a:spLocks noGrp="1"/>
          </p:cNvSpPr>
          <p:nvPr>
            <p:ph type="body" sz="quarter" idx="15"/>
          </p:nvPr>
        </p:nvSpPr>
        <p:spPr/>
        <p:txBody>
          <a:bodyPr>
            <a:normAutofit/>
          </a:bodyPr>
          <a:lstStyle/>
          <a:p>
            <a:r>
              <a:rPr lang="nl-BE" altLang="nl-BE" sz="2200">
                <a:latin typeface="Calibri" panose="020F0502020204030204" pitchFamily="34" charset="0"/>
              </a:rPr>
              <a:t> Voorzitter (</a:t>
            </a:r>
            <a:r>
              <a:rPr lang="nl-BE" altLang="nl-BE" sz="2200">
                <a:solidFill>
                  <a:srgbClr val="009FDF"/>
                </a:solidFill>
                <a:latin typeface="Calibri" panose="020F0502020204030204" pitchFamily="34" charset="0"/>
              </a:rPr>
              <a:t>X+ 40</a:t>
            </a:r>
            <a:r>
              <a:rPr lang="nl-BE" altLang="nl-BE" sz="2200">
                <a:latin typeface="Calibri" panose="020F0502020204030204" pitchFamily="34" charset="0"/>
              </a:rPr>
              <a:t>) + plaatsvervanger</a:t>
            </a:r>
          </a:p>
          <a:p>
            <a:pPr lvl="1"/>
            <a:r>
              <a:rPr lang="nl-BE" altLang="nl-BE" sz="2000">
                <a:latin typeface="Calibri" panose="020F0502020204030204" pitchFamily="34" charset="0"/>
              </a:rPr>
              <a:t>Aanduiding door OR of CPBW of bij gebrek daaraan WG in akkoord met SD of bij gebrek daaraan WG in akkoord met betrokken </a:t>
            </a:r>
            <a:r>
              <a:rPr lang="nl-BE" altLang="nl-BE" sz="2000" err="1">
                <a:latin typeface="Calibri" panose="020F0502020204030204" pitchFamily="34" charset="0"/>
              </a:rPr>
              <a:t>repr</a:t>
            </a:r>
            <a:r>
              <a:rPr lang="nl-BE" altLang="nl-BE" sz="2000">
                <a:latin typeface="Calibri" panose="020F0502020204030204" pitchFamily="34" charset="0"/>
              </a:rPr>
              <a:t>. </a:t>
            </a:r>
            <a:r>
              <a:rPr lang="nl-BE" altLang="nl-BE" sz="2000" err="1">
                <a:latin typeface="Calibri" panose="020F0502020204030204" pitchFamily="34" charset="0"/>
              </a:rPr>
              <a:t>WNsorganisaties</a:t>
            </a:r>
            <a:endParaRPr lang="nl-BE" altLang="nl-BE" sz="2000">
              <a:latin typeface="Calibri" panose="020F0502020204030204" pitchFamily="34" charset="0"/>
            </a:endParaRPr>
          </a:p>
          <a:p>
            <a:pPr lvl="1"/>
            <a:r>
              <a:rPr lang="nl-BE" altLang="nl-BE" sz="2000">
                <a:latin typeface="Calibri" panose="020F0502020204030204" pitchFamily="34" charset="0"/>
              </a:rPr>
              <a:t>Geen akkoord → ADTSW </a:t>
            </a:r>
            <a:endParaRPr lang="nl-BE" altLang="nl-BE" sz="2000" strike="sngStrike">
              <a:latin typeface="Calibri" panose="020F0502020204030204" pitchFamily="34" charset="0"/>
            </a:endParaRPr>
          </a:p>
          <a:p>
            <a:pPr lvl="1"/>
            <a:r>
              <a:rPr lang="nl-BE" altLang="nl-BE" sz="2000">
                <a:latin typeface="Calibri" panose="020F0502020204030204" pitchFamily="34" charset="0"/>
              </a:rPr>
              <a:t>Moet personeel van de onderneming zijn</a:t>
            </a:r>
          </a:p>
          <a:p>
            <a:pPr lvl="1"/>
            <a:r>
              <a:rPr lang="nl-BE" altLang="nl-BE" sz="2000">
                <a:latin typeface="Calibri" panose="020F0502020204030204" pitchFamily="34" charset="0"/>
              </a:rPr>
              <a:t>Moet niet behoren tot de categorie</a:t>
            </a:r>
          </a:p>
          <a:p>
            <a:pPr lvl="1"/>
            <a:r>
              <a:rPr lang="nl-BE" altLang="nl-BE" sz="2000">
                <a:latin typeface="Calibri" panose="020F0502020204030204" pitchFamily="34" charset="0"/>
              </a:rPr>
              <a:t>Mag geen kandidaat zijn</a:t>
            </a:r>
          </a:p>
          <a:p>
            <a:pPr marL="457200" lvl="1" indent="0">
              <a:buNone/>
            </a:pPr>
            <a:endParaRPr lang="nl-BE" altLang="nl-BE" sz="2200" strike="sngStrike">
              <a:latin typeface="Calibri" panose="020F0502020204030204" pitchFamily="34" charset="0"/>
            </a:endParaRPr>
          </a:p>
          <a:p>
            <a:pPr lvl="1"/>
            <a:endParaRPr lang="nl-BE" altLang="nl-BE"/>
          </a:p>
          <a:p>
            <a:pPr lvl="1"/>
            <a:endParaRPr lang="nl-BE" altLang="nl-BE"/>
          </a:p>
          <a:p>
            <a:endParaRPr lang="nl-BE" altLang="nl-BE"/>
          </a:p>
          <a:p>
            <a:pPr marL="0" indent="0">
              <a:buNone/>
            </a:pPr>
            <a:endParaRPr lang="nl-BE"/>
          </a:p>
        </p:txBody>
      </p:sp>
      <p:pic>
        <p:nvPicPr>
          <p:cNvPr id="6" name="Graphic 5" descr="Bureau silhouet">
            <a:extLst>
              <a:ext uri="{FF2B5EF4-FFF2-40B4-BE49-F238E27FC236}">
                <a16:creationId xmlns:a16="http://schemas.microsoft.com/office/drawing/2014/main" id="{4DE2CA25-5EA8-634E-DF56-47F85228BE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61845" y="104204"/>
            <a:ext cx="614611" cy="614611"/>
          </a:xfrm>
          <a:prstGeom prst="rect">
            <a:avLst/>
          </a:prstGeom>
        </p:spPr>
      </p:pic>
      <p:pic>
        <p:nvPicPr>
          <p:cNvPr id="7" name="Afbeelding 6" descr="Afbeelding met clipart&#10;&#10;Automatisch gegenereerde beschrijving">
            <a:extLst>
              <a:ext uri="{FF2B5EF4-FFF2-40B4-BE49-F238E27FC236}">
                <a16:creationId xmlns:a16="http://schemas.microsoft.com/office/drawing/2014/main" id="{E6B3B358-DAEC-92C5-1E20-79428478A5DE}"/>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771543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Stembureaus</a:t>
            </a:r>
          </a:p>
        </p:txBody>
      </p:sp>
      <p:sp>
        <p:nvSpPr>
          <p:cNvPr id="3" name="Tijdelijke aanduiding voor tekst 2"/>
          <p:cNvSpPr>
            <a:spLocks noGrp="1"/>
          </p:cNvSpPr>
          <p:nvPr>
            <p:ph type="body" sz="quarter" idx="15"/>
          </p:nvPr>
        </p:nvSpPr>
        <p:spPr/>
        <p:txBody>
          <a:bodyPr/>
          <a:lstStyle/>
          <a:p>
            <a:pPr>
              <a:defRPr/>
            </a:pPr>
            <a:r>
              <a:rPr lang="nl-BE" altLang="nl-BE" sz="2200">
                <a:latin typeface="Calibri" panose="020F0502020204030204" pitchFamily="34" charset="0"/>
              </a:rPr>
              <a:t> Secretaris (</a:t>
            </a:r>
            <a:r>
              <a:rPr lang="nl-BE" altLang="nl-BE" sz="2200">
                <a:solidFill>
                  <a:srgbClr val="009FDF"/>
                </a:solidFill>
                <a:latin typeface="Calibri" panose="020F0502020204030204" pitchFamily="34" charset="0"/>
              </a:rPr>
              <a:t>X+ 54</a:t>
            </a:r>
            <a:r>
              <a:rPr lang="nl-BE" altLang="nl-BE" sz="2200">
                <a:latin typeface="Calibri" panose="020F0502020204030204" pitchFamily="34" charset="0"/>
              </a:rPr>
              <a:t>) + plaatsvervanger</a:t>
            </a:r>
          </a:p>
          <a:p>
            <a:pPr lvl="1">
              <a:defRPr/>
            </a:pPr>
            <a:r>
              <a:rPr lang="nl-BE" altLang="nl-BE" sz="2000">
                <a:latin typeface="Calibri" panose="020F0502020204030204" pitchFamily="34" charset="0"/>
              </a:rPr>
              <a:t>Aanduiding door voorzitter stembureau </a:t>
            </a:r>
          </a:p>
          <a:p>
            <a:pPr lvl="1">
              <a:defRPr/>
            </a:pPr>
            <a:r>
              <a:rPr lang="nl-BE" altLang="nl-BE" sz="2000">
                <a:latin typeface="Calibri" panose="020F0502020204030204" pitchFamily="34" charset="0"/>
              </a:rPr>
              <a:t>Moet personeel van de onderneming zijn</a:t>
            </a:r>
          </a:p>
          <a:p>
            <a:pPr lvl="1">
              <a:defRPr/>
            </a:pPr>
            <a:r>
              <a:rPr lang="nl-BE" altLang="nl-BE" sz="2000">
                <a:latin typeface="Calibri" panose="020F0502020204030204" pitchFamily="34" charset="0"/>
              </a:rPr>
              <a:t>Moet voorkomen op kiezerslijst van hun categorie (</a:t>
            </a:r>
            <a:r>
              <a:rPr lang="nl-BE" altLang="nl-BE" sz="2000" err="1">
                <a:latin typeface="Calibri" panose="020F0502020204030204" pitchFamily="34" charset="0"/>
              </a:rPr>
              <a:t>uitz</a:t>
            </a:r>
            <a:r>
              <a:rPr lang="nl-BE" altLang="nl-BE" sz="2000">
                <a:latin typeface="Calibri" panose="020F0502020204030204" pitchFamily="34" charset="0"/>
              </a:rPr>
              <a:t>. akkoord </a:t>
            </a:r>
            <a:r>
              <a:rPr lang="nl-BE" altLang="nl-BE" sz="2000" err="1">
                <a:latin typeface="Calibri" panose="020F0502020204030204" pitchFamily="34" charset="0"/>
              </a:rPr>
              <a:t>WNsafgevaardigden</a:t>
            </a:r>
            <a:r>
              <a:rPr lang="nl-BE" altLang="nl-BE" sz="2000">
                <a:latin typeface="Calibri" panose="020F0502020204030204" pitchFamily="34" charset="0"/>
              </a:rPr>
              <a:t> of </a:t>
            </a:r>
            <a:r>
              <a:rPr lang="nl-BE" altLang="nl-BE" sz="2000" err="1">
                <a:latin typeface="Calibri" panose="020F0502020204030204" pitchFamily="34" charset="0"/>
              </a:rPr>
              <a:t>repr</a:t>
            </a:r>
            <a:r>
              <a:rPr lang="nl-BE" altLang="nl-BE" sz="2000">
                <a:latin typeface="Calibri" panose="020F0502020204030204" pitchFamily="34" charset="0"/>
              </a:rPr>
              <a:t>. </a:t>
            </a:r>
            <a:r>
              <a:rPr lang="nl-BE" altLang="nl-BE" sz="2000" err="1">
                <a:latin typeface="Calibri" panose="020F0502020204030204" pitchFamily="34" charset="0"/>
              </a:rPr>
              <a:t>WNsorganisaties</a:t>
            </a:r>
            <a:r>
              <a:rPr lang="nl-BE" altLang="nl-BE" sz="2000">
                <a:latin typeface="Calibri" panose="020F0502020204030204" pitchFamily="34" charset="0"/>
              </a:rPr>
              <a:t>)</a:t>
            </a:r>
          </a:p>
          <a:p>
            <a:pPr lvl="1">
              <a:defRPr/>
            </a:pPr>
            <a:r>
              <a:rPr lang="nl-BE" altLang="nl-BE" sz="2000">
                <a:latin typeface="Calibri" panose="020F0502020204030204" pitchFamily="34" charset="0"/>
              </a:rPr>
              <a:t>Mag geen kandidaat zijn</a:t>
            </a:r>
          </a:p>
          <a:p>
            <a:pPr marL="457200" lvl="1" indent="0">
              <a:buFont typeface="Arial" panose="020B0604020202020204" pitchFamily="34" charset="0"/>
              <a:buNone/>
              <a:defRPr/>
            </a:pPr>
            <a:endParaRPr lang="nl-BE" altLang="nl-BE"/>
          </a:p>
          <a:p>
            <a:pPr lvl="1">
              <a:defRPr/>
            </a:pPr>
            <a:endParaRPr lang="nl-BE" altLang="nl-BE"/>
          </a:p>
          <a:p>
            <a:pPr>
              <a:defRPr/>
            </a:pPr>
            <a:endParaRPr lang="nl-BE" altLang="nl-BE"/>
          </a:p>
        </p:txBody>
      </p:sp>
      <p:pic>
        <p:nvPicPr>
          <p:cNvPr id="6" name="Graphic 5" descr="Bureau silhouet">
            <a:extLst>
              <a:ext uri="{FF2B5EF4-FFF2-40B4-BE49-F238E27FC236}">
                <a16:creationId xmlns:a16="http://schemas.microsoft.com/office/drawing/2014/main" id="{461F4CAD-7029-11AA-1B77-9BB9FEFC4F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61845" y="104204"/>
            <a:ext cx="614611" cy="614611"/>
          </a:xfrm>
          <a:prstGeom prst="rect">
            <a:avLst/>
          </a:prstGeom>
        </p:spPr>
      </p:pic>
      <p:pic>
        <p:nvPicPr>
          <p:cNvPr id="7" name="Afbeelding 6" descr="Afbeelding met clipart&#10;&#10;Automatisch gegenereerde beschrijving">
            <a:extLst>
              <a:ext uri="{FF2B5EF4-FFF2-40B4-BE49-F238E27FC236}">
                <a16:creationId xmlns:a16="http://schemas.microsoft.com/office/drawing/2014/main" id="{758F18B3-E932-A89B-7B7C-11AA41843914}"/>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3614836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Stembureaus</a:t>
            </a:r>
          </a:p>
        </p:txBody>
      </p:sp>
      <p:sp>
        <p:nvSpPr>
          <p:cNvPr id="3" name="Tijdelijke aanduiding voor tekst 2"/>
          <p:cNvSpPr>
            <a:spLocks noGrp="1"/>
          </p:cNvSpPr>
          <p:nvPr>
            <p:ph type="body" sz="quarter" idx="15"/>
          </p:nvPr>
        </p:nvSpPr>
        <p:spPr/>
        <p:txBody>
          <a:bodyPr>
            <a:normAutofit/>
          </a:bodyPr>
          <a:lstStyle/>
          <a:p>
            <a:pPr>
              <a:defRPr/>
            </a:pPr>
            <a:r>
              <a:rPr lang="nl-BE" altLang="nl-BE" sz="2600">
                <a:latin typeface="Calibri" panose="020F0502020204030204" pitchFamily="34" charset="0"/>
              </a:rPr>
              <a:t> Bijzitters (</a:t>
            </a:r>
            <a:r>
              <a:rPr lang="nl-BE" altLang="nl-BE" sz="2600">
                <a:solidFill>
                  <a:srgbClr val="009FDF"/>
                </a:solidFill>
                <a:latin typeface="Calibri" panose="020F0502020204030204" pitchFamily="34" charset="0"/>
              </a:rPr>
              <a:t>X+ 54</a:t>
            </a:r>
            <a:r>
              <a:rPr lang="nl-BE" altLang="nl-BE" sz="2600">
                <a:latin typeface="Calibri" panose="020F0502020204030204" pitchFamily="34" charset="0"/>
              </a:rPr>
              <a:t>) </a:t>
            </a:r>
          </a:p>
          <a:p>
            <a:pPr lvl="1">
              <a:defRPr/>
            </a:pPr>
            <a:r>
              <a:rPr lang="nl-BE" altLang="nl-BE" sz="2400">
                <a:latin typeface="Calibri" panose="020F0502020204030204" pitchFamily="34" charset="0"/>
              </a:rPr>
              <a:t>Aanduiding door OR of CPBW </a:t>
            </a:r>
          </a:p>
          <a:p>
            <a:pPr lvl="1">
              <a:defRPr/>
            </a:pPr>
            <a:r>
              <a:rPr lang="nl-BE" altLang="nl-BE" sz="2400">
                <a:latin typeface="Calibri" panose="020F0502020204030204" pitchFamily="34" charset="0"/>
              </a:rPr>
              <a:t>Geen beslissing OR of CPBW </a:t>
            </a:r>
            <a:r>
              <a:rPr lang="nl-BE" altLang="nl-BE" sz="2400">
                <a:latin typeface="Calibri" panose="020F0502020204030204" pitchFamily="34" charset="0"/>
                <a:sym typeface="Wingdings" panose="05000000000000000000" pitchFamily="2" charset="2"/>
              </a:rPr>
              <a:t> </a:t>
            </a:r>
            <a:r>
              <a:rPr lang="nl-BE" altLang="nl-BE" sz="2400">
                <a:latin typeface="Calibri" panose="020F0502020204030204" pitchFamily="34" charset="0"/>
              </a:rPr>
              <a:t>aanduiding door ADTSW </a:t>
            </a:r>
            <a:endParaRPr lang="nl-BE" altLang="nl-BE" sz="2400" strike="sngStrike">
              <a:latin typeface="Calibri" panose="020F0502020204030204" pitchFamily="34" charset="0"/>
            </a:endParaRPr>
          </a:p>
          <a:p>
            <a:pPr lvl="1">
              <a:defRPr/>
            </a:pPr>
            <a:r>
              <a:rPr lang="nl-BE" altLang="nl-BE" sz="2400">
                <a:latin typeface="Calibri" panose="020F0502020204030204" pitchFamily="34" charset="0"/>
              </a:rPr>
              <a:t>Geen OR of CPBW </a:t>
            </a:r>
            <a:r>
              <a:rPr lang="nl-BE" altLang="nl-BE" sz="2400">
                <a:latin typeface="Calibri" panose="020F0502020204030204" pitchFamily="34" charset="0"/>
                <a:sym typeface="Wingdings" panose="05000000000000000000" pitchFamily="2" charset="2"/>
              </a:rPr>
              <a:t> </a:t>
            </a:r>
            <a:r>
              <a:rPr lang="nl-BE" altLang="nl-BE" sz="2400">
                <a:latin typeface="Calibri" panose="020F0502020204030204" pitchFamily="34" charset="0"/>
              </a:rPr>
              <a:t>aanduiding door voorzitter</a:t>
            </a:r>
          </a:p>
          <a:p>
            <a:pPr lvl="1">
              <a:defRPr/>
            </a:pPr>
            <a:r>
              <a:rPr lang="nl-BE" altLang="nl-BE" sz="2400">
                <a:latin typeface="Calibri" panose="020F0502020204030204" pitchFamily="34" charset="0"/>
              </a:rPr>
              <a:t>Moeten personeel van de onderneming zijn</a:t>
            </a:r>
          </a:p>
          <a:p>
            <a:pPr lvl="1">
              <a:defRPr/>
            </a:pPr>
            <a:r>
              <a:rPr lang="nl-BE" altLang="nl-BE" sz="2400">
                <a:latin typeface="Calibri" panose="020F0502020204030204" pitchFamily="34" charset="0"/>
              </a:rPr>
              <a:t>Moeten voorkomen op kiezerslijst van hun categorie (</a:t>
            </a:r>
            <a:r>
              <a:rPr lang="nl-BE" altLang="nl-BE" sz="2400" err="1">
                <a:latin typeface="Calibri" panose="020F0502020204030204" pitchFamily="34" charset="0"/>
              </a:rPr>
              <a:t>uitz</a:t>
            </a:r>
            <a:r>
              <a:rPr lang="nl-BE" altLang="nl-BE" sz="2400">
                <a:latin typeface="Calibri" panose="020F0502020204030204" pitchFamily="34" charset="0"/>
              </a:rPr>
              <a:t>. akkoord </a:t>
            </a:r>
            <a:r>
              <a:rPr lang="nl-BE" altLang="nl-BE" sz="2400" err="1">
                <a:latin typeface="Calibri" panose="020F0502020204030204" pitchFamily="34" charset="0"/>
              </a:rPr>
              <a:t>WNsafgevaardigden</a:t>
            </a:r>
            <a:r>
              <a:rPr lang="nl-BE" altLang="nl-BE" sz="2400">
                <a:latin typeface="Calibri" panose="020F0502020204030204" pitchFamily="34" charset="0"/>
              </a:rPr>
              <a:t> of </a:t>
            </a:r>
            <a:r>
              <a:rPr lang="nl-BE" altLang="nl-BE" sz="2400" err="1">
                <a:latin typeface="Calibri" panose="020F0502020204030204" pitchFamily="34" charset="0"/>
              </a:rPr>
              <a:t>repr</a:t>
            </a:r>
            <a:r>
              <a:rPr lang="nl-BE" altLang="nl-BE" sz="2400">
                <a:latin typeface="Calibri" panose="020F0502020204030204" pitchFamily="34" charset="0"/>
              </a:rPr>
              <a:t>. </a:t>
            </a:r>
            <a:r>
              <a:rPr lang="nl-BE" altLang="nl-BE" sz="2400" err="1">
                <a:latin typeface="Calibri" panose="020F0502020204030204" pitchFamily="34" charset="0"/>
              </a:rPr>
              <a:t>WNsorganisaties</a:t>
            </a:r>
            <a:r>
              <a:rPr lang="nl-BE" altLang="nl-BE" sz="2400">
                <a:latin typeface="Calibri" panose="020F0502020204030204" pitchFamily="34" charset="0"/>
              </a:rPr>
              <a:t>)</a:t>
            </a:r>
          </a:p>
          <a:p>
            <a:pPr lvl="1">
              <a:defRPr/>
            </a:pPr>
            <a:r>
              <a:rPr lang="nl-BE" altLang="nl-BE" sz="2400">
                <a:latin typeface="Calibri" panose="020F0502020204030204" pitchFamily="34" charset="0"/>
              </a:rPr>
              <a:t>Mogen geen kandidaat zijn</a:t>
            </a:r>
          </a:p>
          <a:p>
            <a:pPr marL="457200" lvl="1" indent="0">
              <a:buFont typeface="Arial" panose="020B0604020202020204" pitchFamily="34" charset="0"/>
              <a:buNone/>
              <a:defRPr/>
            </a:pPr>
            <a:endParaRPr lang="nl-BE" altLang="nl-BE"/>
          </a:p>
          <a:p>
            <a:pPr lvl="1">
              <a:defRPr/>
            </a:pPr>
            <a:endParaRPr lang="nl-BE" altLang="nl-BE"/>
          </a:p>
          <a:p>
            <a:pPr>
              <a:defRPr/>
            </a:pPr>
            <a:endParaRPr lang="nl-BE" altLang="nl-BE"/>
          </a:p>
          <a:p>
            <a:pPr marL="0" indent="0">
              <a:buNone/>
            </a:pPr>
            <a:endParaRPr lang="nl-BE"/>
          </a:p>
        </p:txBody>
      </p:sp>
      <p:pic>
        <p:nvPicPr>
          <p:cNvPr id="6" name="Graphic 5" descr="Bureau silhouet">
            <a:extLst>
              <a:ext uri="{FF2B5EF4-FFF2-40B4-BE49-F238E27FC236}">
                <a16:creationId xmlns:a16="http://schemas.microsoft.com/office/drawing/2014/main" id="{EFD11455-F142-27B3-AE9F-F49238493E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61845" y="104204"/>
            <a:ext cx="614611" cy="614611"/>
          </a:xfrm>
          <a:prstGeom prst="rect">
            <a:avLst/>
          </a:prstGeom>
        </p:spPr>
      </p:pic>
      <p:pic>
        <p:nvPicPr>
          <p:cNvPr id="7" name="Afbeelding 6" descr="Afbeelding met clipart&#10;&#10;Automatisch gegenereerde beschrijving">
            <a:extLst>
              <a:ext uri="{FF2B5EF4-FFF2-40B4-BE49-F238E27FC236}">
                <a16:creationId xmlns:a16="http://schemas.microsoft.com/office/drawing/2014/main" id="{03732A90-9FD2-8F16-8FF0-A3FD4FEDA53B}"/>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437036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Stembureaus</a:t>
            </a:r>
          </a:p>
        </p:txBody>
      </p:sp>
      <p:sp>
        <p:nvSpPr>
          <p:cNvPr id="3" name="Tijdelijke aanduiding voor tekst 2"/>
          <p:cNvSpPr>
            <a:spLocks noGrp="1"/>
          </p:cNvSpPr>
          <p:nvPr>
            <p:ph type="body" sz="quarter" idx="15"/>
          </p:nvPr>
        </p:nvSpPr>
        <p:spPr/>
        <p:txBody>
          <a:bodyPr/>
          <a:lstStyle/>
          <a:p>
            <a:pPr>
              <a:defRPr/>
            </a:pPr>
            <a:r>
              <a:rPr lang="nl-BE" altLang="nl-BE" sz="2200">
                <a:latin typeface="Calibri" panose="020F0502020204030204" pitchFamily="34" charset="0"/>
              </a:rPr>
              <a:t> Getuige (</a:t>
            </a:r>
            <a:r>
              <a:rPr lang="nl-BE" altLang="nl-BE" sz="2200">
                <a:solidFill>
                  <a:srgbClr val="009FDF"/>
                </a:solidFill>
                <a:latin typeface="Calibri" panose="020F0502020204030204" pitchFamily="34" charset="0"/>
              </a:rPr>
              <a:t>X+ 70</a:t>
            </a:r>
            <a:r>
              <a:rPr lang="nl-BE" altLang="nl-BE" sz="2200">
                <a:latin typeface="Calibri" panose="020F0502020204030204" pitchFamily="34" charset="0"/>
              </a:rPr>
              <a:t>) + plaatsvervanger</a:t>
            </a:r>
          </a:p>
          <a:p>
            <a:pPr lvl="1">
              <a:defRPr/>
            </a:pPr>
            <a:r>
              <a:rPr lang="nl-BE" altLang="nl-BE" sz="2000">
                <a:latin typeface="Calibri" panose="020F0502020204030204" pitchFamily="34" charset="0"/>
              </a:rPr>
              <a:t>Evenveel als er stembureaus zijn</a:t>
            </a:r>
          </a:p>
          <a:p>
            <a:pPr lvl="1">
              <a:defRPr/>
            </a:pPr>
            <a:r>
              <a:rPr lang="nl-BE" altLang="nl-BE" sz="2000">
                <a:latin typeface="Calibri" panose="020F0502020204030204" pitchFamily="34" charset="0"/>
              </a:rPr>
              <a:t>Aangeduid door de betrokken representatieve organisaties</a:t>
            </a:r>
            <a:r>
              <a:rPr lang="nl-BE" altLang="nl-BE" sz="2000">
                <a:solidFill>
                  <a:srgbClr val="FF0000"/>
                </a:solidFill>
                <a:latin typeface="Calibri" panose="020F0502020204030204" pitchFamily="34" charset="0"/>
              </a:rPr>
              <a:t> </a:t>
            </a:r>
            <a:r>
              <a:rPr lang="nl-BE" altLang="nl-BE" sz="2000">
                <a:latin typeface="Calibri" panose="020F0502020204030204" pitchFamily="34" charset="0"/>
              </a:rPr>
              <a:t>(huislijsten?)</a:t>
            </a:r>
          </a:p>
          <a:p>
            <a:pPr lvl="1">
              <a:defRPr/>
            </a:pPr>
            <a:r>
              <a:rPr lang="nl-BE" altLang="nl-BE" sz="2000">
                <a:latin typeface="Calibri" panose="020F0502020204030204" pitchFamily="34" charset="0"/>
              </a:rPr>
              <a:t>Mag behoren tot een andere categorie</a:t>
            </a:r>
          </a:p>
          <a:p>
            <a:pPr lvl="1">
              <a:defRPr/>
            </a:pPr>
            <a:r>
              <a:rPr lang="nl-BE" altLang="nl-BE" sz="2000">
                <a:latin typeface="Calibri" panose="020F0502020204030204" pitchFamily="34" charset="0"/>
              </a:rPr>
              <a:t>Moet personeel van de onderneming zijn</a:t>
            </a:r>
          </a:p>
          <a:p>
            <a:pPr lvl="1">
              <a:defRPr/>
            </a:pPr>
            <a:r>
              <a:rPr lang="nl-BE" altLang="nl-BE" sz="2000">
                <a:latin typeface="Calibri" panose="020F0502020204030204" pitchFamily="34" charset="0"/>
              </a:rPr>
              <a:t>Verloning getuigen-uren </a:t>
            </a:r>
          </a:p>
          <a:p>
            <a:pPr marL="457200" lvl="1" indent="0">
              <a:buFont typeface="Arial" panose="020B0604020202020204" pitchFamily="34" charset="0"/>
              <a:buNone/>
              <a:defRPr/>
            </a:pPr>
            <a:endParaRPr lang="nl-BE" altLang="nl-BE"/>
          </a:p>
          <a:p>
            <a:pPr lvl="1">
              <a:defRPr/>
            </a:pPr>
            <a:endParaRPr lang="nl-BE" altLang="nl-BE"/>
          </a:p>
          <a:p>
            <a:pPr>
              <a:defRPr/>
            </a:pPr>
            <a:endParaRPr lang="nl-BE" altLang="nl-BE"/>
          </a:p>
          <a:p>
            <a:pPr marL="0" indent="0">
              <a:buNone/>
            </a:pPr>
            <a:endParaRPr lang="nl-BE"/>
          </a:p>
        </p:txBody>
      </p:sp>
      <p:pic>
        <p:nvPicPr>
          <p:cNvPr id="6" name="Graphic 5" descr="Bureau silhouet">
            <a:extLst>
              <a:ext uri="{FF2B5EF4-FFF2-40B4-BE49-F238E27FC236}">
                <a16:creationId xmlns:a16="http://schemas.microsoft.com/office/drawing/2014/main" id="{7C92C9B4-A322-D9CC-D403-A3F5F862C1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61845" y="104204"/>
            <a:ext cx="614611" cy="614611"/>
          </a:xfrm>
          <a:prstGeom prst="rect">
            <a:avLst/>
          </a:prstGeom>
        </p:spPr>
      </p:pic>
      <p:pic>
        <p:nvPicPr>
          <p:cNvPr id="7" name="Afbeelding 6" descr="Afbeelding met clipart&#10;&#10;Automatisch gegenereerde beschrijving">
            <a:extLst>
              <a:ext uri="{FF2B5EF4-FFF2-40B4-BE49-F238E27FC236}">
                <a16:creationId xmlns:a16="http://schemas.microsoft.com/office/drawing/2014/main" id="{D6A4E3C5-4506-F8DB-4612-260388A43D4E}"/>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359506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DD960E59-74AF-D936-9439-5DB60CEEA6D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C4FA12-F751-46FB-82E8-89A74C31B5F4}" type="slidenum">
              <a:rPr kumimoji="0" lang="nl-BE" sz="1200" b="0" i="0" u="none" strike="noStrike" kern="1200" cap="none" spc="0" normalizeH="0" baseline="0" noProof="0" smtClean="0">
                <a:ln>
                  <a:noFill/>
                </a:ln>
                <a:solidFill>
                  <a:srgbClr val="009FD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nl-BE" sz="1200" b="0" i="0" u="none" strike="noStrike" kern="1200" cap="none" spc="0" normalizeH="0" baseline="0" noProof="0" dirty="0">
              <a:ln>
                <a:noFill/>
              </a:ln>
              <a:solidFill>
                <a:srgbClr val="009FDF"/>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88BAF8B3-F6EC-E318-CE2A-CD5303085360}"/>
              </a:ext>
            </a:extLst>
          </p:cNvPr>
          <p:cNvSpPr txBox="1"/>
          <p:nvPr/>
        </p:nvSpPr>
        <p:spPr>
          <a:xfrm>
            <a:off x="827584" y="1779662"/>
            <a:ext cx="7128792" cy="1015663"/>
          </a:xfrm>
          <a:prstGeom prst="rect">
            <a:avLst/>
          </a:prstGeom>
          <a:noFill/>
        </p:spPr>
        <p:txBody>
          <a:bodyPr wrap="square" rtlCol="0">
            <a:spAutoFit/>
          </a:bodyPr>
          <a:lstStyle/>
          <a:p>
            <a:pPr algn="ctr">
              <a:defRPr/>
            </a:pPr>
            <a:r>
              <a:rPr lang="nl-BE" sz="6000" b="1" spc="50" dirty="0">
                <a:ln w="9525" cmpd="sng">
                  <a:solidFill>
                    <a:srgbClr val="4A66AC"/>
                  </a:solidFill>
                  <a:prstDash val="solid"/>
                </a:ln>
                <a:solidFill>
                  <a:srgbClr val="0070C0"/>
                </a:solidFill>
                <a:effectLst>
                  <a:glow rad="38100">
                    <a:srgbClr val="4A66AC">
                      <a:alpha val="40000"/>
                    </a:srgbClr>
                  </a:glow>
                </a:effectLst>
                <a:latin typeface="Calibri" panose="020F0502020204030204"/>
              </a:rPr>
              <a:t>Stemming</a:t>
            </a:r>
          </a:p>
        </p:txBody>
      </p:sp>
      <p:pic>
        <p:nvPicPr>
          <p:cNvPr id="3" name="Afbeelding 2" descr="Afbeelding met clipart&#10;&#10;Automatisch gegenereerde beschrijving">
            <a:extLst>
              <a:ext uri="{FF2B5EF4-FFF2-40B4-BE49-F238E27FC236}">
                <a16:creationId xmlns:a16="http://schemas.microsoft.com/office/drawing/2014/main" id="{27278A38-B400-D5BE-5B03-A465C0101795}"/>
              </a:ext>
            </a:extLst>
          </p:cNvPr>
          <p:cNvPicPr>
            <a:picLocks noChangeAspect="1"/>
          </p:cNvPicPr>
          <p:nvPr/>
        </p:nvPicPr>
        <p:blipFill>
          <a:blip r:embed="rId3"/>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3297815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7F6D65-F20B-9E8C-1318-776B2D41B737}"/>
              </a:ext>
            </a:extLst>
          </p:cNvPr>
          <p:cNvSpPr>
            <a:spLocks noGrp="1"/>
          </p:cNvSpPr>
          <p:nvPr>
            <p:ph type="title"/>
          </p:nvPr>
        </p:nvSpPr>
        <p:spPr/>
        <p:txBody>
          <a:bodyPr/>
          <a:lstStyle/>
          <a:p>
            <a:r>
              <a:rPr lang="nl-BE"/>
              <a:t>Tijdlijn verkiezingskalender – Deel 1</a:t>
            </a:r>
          </a:p>
        </p:txBody>
      </p:sp>
      <p:sp>
        <p:nvSpPr>
          <p:cNvPr id="6" name="Tekstvak 5">
            <a:extLst>
              <a:ext uri="{FF2B5EF4-FFF2-40B4-BE49-F238E27FC236}">
                <a16:creationId xmlns:a16="http://schemas.microsoft.com/office/drawing/2014/main" id="{BDE9FB84-A6EA-A951-2759-E46B8EA09E6C}"/>
              </a:ext>
            </a:extLst>
          </p:cNvPr>
          <p:cNvSpPr txBox="1"/>
          <p:nvPr/>
        </p:nvSpPr>
        <p:spPr>
          <a:xfrm>
            <a:off x="406961" y="915566"/>
            <a:ext cx="1152128"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a:t>X - 60</a:t>
            </a:r>
          </a:p>
        </p:txBody>
      </p:sp>
      <p:sp>
        <p:nvSpPr>
          <p:cNvPr id="7" name="Tekstvak 6">
            <a:extLst>
              <a:ext uri="{FF2B5EF4-FFF2-40B4-BE49-F238E27FC236}">
                <a16:creationId xmlns:a16="http://schemas.microsoft.com/office/drawing/2014/main" id="{9946F055-AA83-D797-583B-00F7A427BE8E}"/>
              </a:ext>
            </a:extLst>
          </p:cNvPr>
          <p:cNvSpPr txBox="1"/>
          <p:nvPr/>
        </p:nvSpPr>
        <p:spPr>
          <a:xfrm>
            <a:off x="406961" y="1388264"/>
            <a:ext cx="11521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a:t>X - 35</a:t>
            </a:r>
          </a:p>
        </p:txBody>
      </p:sp>
      <p:sp>
        <p:nvSpPr>
          <p:cNvPr id="8" name="Tekstvak 7">
            <a:extLst>
              <a:ext uri="{FF2B5EF4-FFF2-40B4-BE49-F238E27FC236}">
                <a16:creationId xmlns:a16="http://schemas.microsoft.com/office/drawing/2014/main" id="{857935B0-9EAA-BCC3-6EF1-C639CED3C859}"/>
              </a:ext>
            </a:extLst>
          </p:cNvPr>
          <p:cNvSpPr txBox="1"/>
          <p:nvPr/>
        </p:nvSpPr>
        <p:spPr>
          <a:xfrm>
            <a:off x="406961" y="1860962"/>
            <a:ext cx="11521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a:t>X - 30</a:t>
            </a:r>
          </a:p>
        </p:txBody>
      </p:sp>
      <p:sp>
        <p:nvSpPr>
          <p:cNvPr id="9" name="Tekstvak 8">
            <a:extLst>
              <a:ext uri="{FF2B5EF4-FFF2-40B4-BE49-F238E27FC236}">
                <a16:creationId xmlns:a16="http://schemas.microsoft.com/office/drawing/2014/main" id="{964200E4-8768-941E-05EE-FB22D652569F}"/>
              </a:ext>
            </a:extLst>
          </p:cNvPr>
          <p:cNvSpPr txBox="1"/>
          <p:nvPr/>
        </p:nvSpPr>
        <p:spPr>
          <a:xfrm>
            <a:off x="404570" y="2333660"/>
            <a:ext cx="11521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a:t>X - 28</a:t>
            </a:r>
          </a:p>
        </p:txBody>
      </p:sp>
      <p:sp>
        <p:nvSpPr>
          <p:cNvPr id="10" name="Tekstvak 9">
            <a:extLst>
              <a:ext uri="{FF2B5EF4-FFF2-40B4-BE49-F238E27FC236}">
                <a16:creationId xmlns:a16="http://schemas.microsoft.com/office/drawing/2014/main" id="{5E3645F6-B050-A159-3784-BA8130A57008}"/>
              </a:ext>
            </a:extLst>
          </p:cNvPr>
          <p:cNvSpPr txBox="1"/>
          <p:nvPr/>
        </p:nvSpPr>
        <p:spPr>
          <a:xfrm>
            <a:off x="404570" y="2806358"/>
            <a:ext cx="11521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a:t>X</a:t>
            </a:r>
          </a:p>
        </p:txBody>
      </p:sp>
      <p:sp>
        <p:nvSpPr>
          <p:cNvPr id="11" name="Tekstvak 10">
            <a:extLst>
              <a:ext uri="{FF2B5EF4-FFF2-40B4-BE49-F238E27FC236}">
                <a16:creationId xmlns:a16="http://schemas.microsoft.com/office/drawing/2014/main" id="{92E3D873-BE05-E530-04D9-D09989AE3E4A}"/>
              </a:ext>
            </a:extLst>
          </p:cNvPr>
          <p:cNvSpPr txBox="1"/>
          <p:nvPr/>
        </p:nvSpPr>
        <p:spPr>
          <a:xfrm>
            <a:off x="404570" y="3279056"/>
            <a:ext cx="11521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a:t>X + 7</a:t>
            </a:r>
          </a:p>
        </p:txBody>
      </p:sp>
      <p:sp>
        <p:nvSpPr>
          <p:cNvPr id="12" name="Tekstvak 11">
            <a:extLst>
              <a:ext uri="{FF2B5EF4-FFF2-40B4-BE49-F238E27FC236}">
                <a16:creationId xmlns:a16="http://schemas.microsoft.com/office/drawing/2014/main" id="{5C610C4A-0D71-30C6-9342-A4E42A46072B}"/>
              </a:ext>
            </a:extLst>
          </p:cNvPr>
          <p:cNvSpPr txBox="1"/>
          <p:nvPr/>
        </p:nvSpPr>
        <p:spPr>
          <a:xfrm>
            <a:off x="404570" y="3754418"/>
            <a:ext cx="11521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a:t>X + 21</a:t>
            </a:r>
          </a:p>
        </p:txBody>
      </p:sp>
      <p:sp>
        <p:nvSpPr>
          <p:cNvPr id="13" name="Tekstvak 12">
            <a:extLst>
              <a:ext uri="{FF2B5EF4-FFF2-40B4-BE49-F238E27FC236}">
                <a16:creationId xmlns:a16="http://schemas.microsoft.com/office/drawing/2014/main" id="{2099D092-A92C-C83D-D8B0-6E9325FF376E}"/>
              </a:ext>
            </a:extLst>
          </p:cNvPr>
          <p:cNvSpPr txBox="1"/>
          <p:nvPr/>
        </p:nvSpPr>
        <p:spPr>
          <a:xfrm>
            <a:off x="404570" y="4227934"/>
            <a:ext cx="11521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a:t>X + 35</a:t>
            </a:r>
          </a:p>
        </p:txBody>
      </p:sp>
      <p:sp>
        <p:nvSpPr>
          <p:cNvPr id="14" name="Tekstvak 13">
            <a:extLst>
              <a:ext uri="{FF2B5EF4-FFF2-40B4-BE49-F238E27FC236}">
                <a16:creationId xmlns:a16="http://schemas.microsoft.com/office/drawing/2014/main" id="{859E59C2-7AD9-6137-8730-D7486588A96A}"/>
              </a:ext>
            </a:extLst>
          </p:cNvPr>
          <p:cNvSpPr txBox="1"/>
          <p:nvPr/>
        </p:nvSpPr>
        <p:spPr>
          <a:xfrm>
            <a:off x="1835695" y="915566"/>
            <a:ext cx="4392487" cy="369332"/>
          </a:xfrm>
          <a:prstGeom prst="rect">
            <a:avLst/>
          </a:prstGeom>
          <a:ln>
            <a:solidFill>
              <a:srgbClr val="00347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a:t>Informatie m.b.t. TBE en functies</a:t>
            </a:r>
          </a:p>
        </p:txBody>
      </p:sp>
      <p:sp>
        <p:nvSpPr>
          <p:cNvPr id="15" name="Tekstvak 14">
            <a:extLst>
              <a:ext uri="{FF2B5EF4-FFF2-40B4-BE49-F238E27FC236}">
                <a16:creationId xmlns:a16="http://schemas.microsoft.com/office/drawing/2014/main" id="{81893C79-2BF1-0384-3372-FAF8B8ACCAC8}"/>
              </a:ext>
            </a:extLst>
          </p:cNvPr>
          <p:cNvSpPr txBox="1"/>
          <p:nvPr/>
        </p:nvSpPr>
        <p:spPr>
          <a:xfrm>
            <a:off x="1832439" y="1381955"/>
            <a:ext cx="4386354" cy="369332"/>
          </a:xfrm>
          <a:prstGeom prst="rect">
            <a:avLst/>
          </a:prstGeom>
          <a:ln>
            <a:solidFill>
              <a:srgbClr val="00347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a:t>Beslissing m.b.t. TBE en functies</a:t>
            </a:r>
          </a:p>
        </p:txBody>
      </p:sp>
      <p:sp>
        <p:nvSpPr>
          <p:cNvPr id="16" name="Tekstvak 15">
            <a:extLst>
              <a:ext uri="{FF2B5EF4-FFF2-40B4-BE49-F238E27FC236}">
                <a16:creationId xmlns:a16="http://schemas.microsoft.com/office/drawing/2014/main" id="{0C8D6D94-ADD5-7224-BF8F-71F983BDCAA4}"/>
              </a:ext>
            </a:extLst>
          </p:cNvPr>
          <p:cNvSpPr txBox="1"/>
          <p:nvPr/>
        </p:nvSpPr>
        <p:spPr>
          <a:xfrm>
            <a:off x="1841827" y="1864416"/>
            <a:ext cx="4386355" cy="369332"/>
          </a:xfrm>
          <a:prstGeom prst="rect">
            <a:avLst/>
          </a:prstGeom>
          <a:ln>
            <a:solidFill>
              <a:srgbClr val="00347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a:t>Begin van de bescherming van de kandidaten</a:t>
            </a:r>
          </a:p>
        </p:txBody>
      </p:sp>
      <p:sp>
        <p:nvSpPr>
          <p:cNvPr id="17" name="Tekstvak 16">
            <a:extLst>
              <a:ext uri="{FF2B5EF4-FFF2-40B4-BE49-F238E27FC236}">
                <a16:creationId xmlns:a16="http://schemas.microsoft.com/office/drawing/2014/main" id="{EB0B39EC-581F-1EDA-0B19-9DD2B8BCEFAD}"/>
              </a:ext>
            </a:extLst>
          </p:cNvPr>
          <p:cNvSpPr txBox="1"/>
          <p:nvPr/>
        </p:nvSpPr>
        <p:spPr>
          <a:xfrm>
            <a:off x="1844194" y="2338801"/>
            <a:ext cx="4386355" cy="369332"/>
          </a:xfrm>
          <a:prstGeom prst="rect">
            <a:avLst/>
          </a:prstGeom>
          <a:ln>
            <a:solidFill>
              <a:srgbClr val="00347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a:t>Beroep bij de arbeidsrechtbank</a:t>
            </a:r>
          </a:p>
        </p:txBody>
      </p:sp>
      <p:sp>
        <p:nvSpPr>
          <p:cNvPr id="18" name="Tekstvak 17">
            <a:extLst>
              <a:ext uri="{FF2B5EF4-FFF2-40B4-BE49-F238E27FC236}">
                <a16:creationId xmlns:a16="http://schemas.microsoft.com/office/drawing/2014/main" id="{1FA77DB8-6B80-A569-0671-DA26AAB12D1B}"/>
              </a:ext>
            </a:extLst>
          </p:cNvPr>
          <p:cNvSpPr txBox="1"/>
          <p:nvPr/>
        </p:nvSpPr>
        <p:spPr>
          <a:xfrm>
            <a:off x="1841827" y="2805190"/>
            <a:ext cx="4386355" cy="369332"/>
          </a:xfrm>
          <a:prstGeom prst="rect">
            <a:avLst/>
          </a:prstGeom>
          <a:ln>
            <a:solidFill>
              <a:srgbClr val="00347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a:t>Aanplakking verkiezingsdatum</a:t>
            </a:r>
          </a:p>
        </p:txBody>
      </p:sp>
      <p:sp>
        <p:nvSpPr>
          <p:cNvPr id="19" name="Tekstvak 18">
            <a:extLst>
              <a:ext uri="{FF2B5EF4-FFF2-40B4-BE49-F238E27FC236}">
                <a16:creationId xmlns:a16="http://schemas.microsoft.com/office/drawing/2014/main" id="{C1A6ACBD-E706-9467-43EC-2DD128B125B6}"/>
              </a:ext>
            </a:extLst>
          </p:cNvPr>
          <p:cNvSpPr txBox="1"/>
          <p:nvPr/>
        </p:nvSpPr>
        <p:spPr>
          <a:xfrm>
            <a:off x="1841827" y="3279804"/>
            <a:ext cx="4386355" cy="369332"/>
          </a:xfrm>
          <a:prstGeom prst="rect">
            <a:avLst/>
          </a:prstGeom>
          <a:ln>
            <a:solidFill>
              <a:srgbClr val="00347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a:t>Bezwaar</a:t>
            </a:r>
          </a:p>
        </p:txBody>
      </p:sp>
      <p:sp>
        <p:nvSpPr>
          <p:cNvPr id="20" name="Tekstvak 19">
            <a:extLst>
              <a:ext uri="{FF2B5EF4-FFF2-40B4-BE49-F238E27FC236}">
                <a16:creationId xmlns:a16="http://schemas.microsoft.com/office/drawing/2014/main" id="{8A4CCFB1-6E05-9C6E-423E-1A5CE397A245}"/>
              </a:ext>
            </a:extLst>
          </p:cNvPr>
          <p:cNvSpPr txBox="1"/>
          <p:nvPr/>
        </p:nvSpPr>
        <p:spPr>
          <a:xfrm>
            <a:off x="1832439" y="3754418"/>
            <a:ext cx="4386355" cy="369332"/>
          </a:xfrm>
          <a:prstGeom prst="rect">
            <a:avLst/>
          </a:prstGeom>
          <a:ln>
            <a:solidFill>
              <a:srgbClr val="00347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a:t>Beroep bij de arbeidsrechtbank</a:t>
            </a:r>
          </a:p>
        </p:txBody>
      </p:sp>
      <p:sp>
        <p:nvSpPr>
          <p:cNvPr id="21" name="Tekstvak 20">
            <a:extLst>
              <a:ext uri="{FF2B5EF4-FFF2-40B4-BE49-F238E27FC236}">
                <a16:creationId xmlns:a16="http://schemas.microsoft.com/office/drawing/2014/main" id="{67AD47F3-05C4-479E-6CC5-5A3B6B887AFE}"/>
              </a:ext>
            </a:extLst>
          </p:cNvPr>
          <p:cNvSpPr txBox="1"/>
          <p:nvPr/>
        </p:nvSpPr>
        <p:spPr>
          <a:xfrm>
            <a:off x="1832439" y="4233112"/>
            <a:ext cx="4386355" cy="369332"/>
          </a:xfrm>
          <a:prstGeom prst="rect">
            <a:avLst/>
          </a:prstGeom>
          <a:ln>
            <a:solidFill>
              <a:srgbClr val="00347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a:t>Neerlegging kandidatenlijsten</a:t>
            </a:r>
          </a:p>
        </p:txBody>
      </p:sp>
      <p:sp>
        <p:nvSpPr>
          <p:cNvPr id="22" name="Rechthoek: afgeronde hoeken 21">
            <a:extLst>
              <a:ext uri="{FF2B5EF4-FFF2-40B4-BE49-F238E27FC236}">
                <a16:creationId xmlns:a16="http://schemas.microsoft.com/office/drawing/2014/main" id="{F71C43A9-353C-93CF-9BE0-E15505236471}"/>
              </a:ext>
            </a:extLst>
          </p:cNvPr>
          <p:cNvSpPr/>
          <p:nvPr/>
        </p:nvSpPr>
        <p:spPr>
          <a:xfrm>
            <a:off x="6732240" y="1643912"/>
            <a:ext cx="2088232" cy="618765"/>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nl-BE"/>
              <a:t>Pre-electorale procedure</a:t>
            </a:r>
          </a:p>
        </p:txBody>
      </p:sp>
      <p:sp>
        <p:nvSpPr>
          <p:cNvPr id="23" name="Rechthoek: afgeronde hoeken 22">
            <a:extLst>
              <a:ext uri="{FF2B5EF4-FFF2-40B4-BE49-F238E27FC236}">
                <a16:creationId xmlns:a16="http://schemas.microsoft.com/office/drawing/2014/main" id="{71BC69DC-8982-36EE-4CA4-949640168703}"/>
              </a:ext>
            </a:extLst>
          </p:cNvPr>
          <p:cNvSpPr/>
          <p:nvPr/>
        </p:nvSpPr>
        <p:spPr>
          <a:xfrm>
            <a:off x="6732240" y="3445035"/>
            <a:ext cx="2088232" cy="618765"/>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nl-BE"/>
              <a:t>Betwistingen bericht X</a:t>
            </a:r>
          </a:p>
        </p:txBody>
      </p:sp>
      <p:sp>
        <p:nvSpPr>
          <p:cNvPr id="24" name="Rechteraccolade 23">
            <a:extLst>
              <a:ext uri="{FF2B5EF4-FFF2-40B4-BE49-F238E27FC236}">
                <a16:creationId xmlns:a16="http://schemas.microsoft.com/office/drawing/2014/main" id="{03515FA3-F6C2-A73A-89AB-D4694325AD4F}"/>
              </a:ext>
            </a:extLst>
          </p:cNvPr>
          <p:cNvSpPr/>
          <p:nvPr/>
        </p:nvSpPr>
        <p:spPr>
          <a:xfrm>
            <a:off x="6106124" y="843282"/>
            <a:ext cx="610239" cy="2369709"/>
          </a:xfrm>
          <a:prstGeom prst="rightBrace">
            <a:avLst>
              <a:gd name="adj1" fmla="val 0"/>
              <a:gd name="adj2" fmla="val 48386"/>
            </a:avLst>
          </a:prstGeom>
          <a:ln w="28575">
            <a:prstDash val="dash"/>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nl-BE"/>
          </a:p>
        </p:txBody>
      </p:sp>
      <p:sp>
        <p:nvSpPr>
          <p:cNvPr id="25" name="Rechteraccolade 24">
            <a:extLst>
              <a:ext uri="{FF2B5EF4-FFF2-40B4-BE49-F238E27FC236}">
                <a16:creationId xmlns:a16="http://schemas.microsoft.com/office/drawing/2014/main" id="{BAEF5FEB-A8BF-E3B8-952A-759289E824A0}"/>
              </a:ext>
            </a:extLst>
          </p:cNvPr>
          <p:cNvSpPr/>
          <p:nvPr/>
        </p:nvSpPr>
        <p:spPr>
          <a:xfrm flipV="1">
            <a:off x="6180011" y="3247033"/>
            <a:ext cx="462463" cy="950113"/>
          </a:xfrm>
          <a:prstGeom prst="rightBrace">
            <a:avLst>
              <a:gd name="adj1" fmla="val 0"/>
              <a:gd name="adj2" fmla="val 48867"/>
            </a:avLst>
          </a:prstGeom>
          <a:ln w="28575">
            <a:prstDash val="lgDash"/>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nl-BE"/>
          </a:p>
        </p:txBody>
      </p:sp>
      <p:pic>
        <p:nvPicPr>
          <p:cNvPr id="3" name="Afbeelding 2" descr="Afbeelding met clipart&#10;&#10;Automatisch gegenereerde beschrijving">
            <a:extLst>
              <a:ext uri="{FF2B5EF4-FFF2-40B4-BE49-F238E27FC236}">
                <a16:creationId xmlns:a16="http://schemas.microsoft.com/office/drawing/2014/main" id="{72C01D56-2064-D4E1-0915-C84B5FD487F6}"/>
              </a:ext>
            </a:extLst>
          </p:cNvPr>
          <p:cNvPicPr>
            <a:picLocks noChangeAspect="1"/>
          </p:cNvPicPr>
          <p:nvPr/>
        </p:nvPicPr>
        <p:blipFill>
          <a:blip r:embed="rId3"/>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1812166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3C4DD-FD76-22EF-46D8-F4AED0ECDA2A}"/>
              </a:ext>
            </a:extLst>
          </p:cNvPr>
          <p:cNvSpPr>
            <a:spLocks noGrp="1"/>
          </p:cNvSpPr>
          <p:nvPr>
            <p:ph type="title"/>
          </p:nvPr>
        </p:nvSpPr>
        <p:spPr/>
        <p:txBody>
          <a:bodyPr/>
          <a:lstStyle/>
          <a:p>
            <a:r>
              <a:rPr lang="nl-BE"/>
              <a:t>Stemming</a:t>
            </a:r>
          </a:p>
        </p:txBody>
      </p:sp>
      <p:sp>
        <p:nvSpPr>
          <p:cNvPr id="3" name="Tijdelijke aanduiding voor tekst 2">
            <a:extLst>
              <a:ext uri="{FF2B5EF4-FFF2-40B4-BE49-F238E27FC236}">
                <a16:creationId xmlns:a16="http://schemas.microsoft.com/office/drawing/2014/main" id="{A1ABA5FC-FEEB-74F1-F5C5-5EA26005D9DA}"/>
              </a:ext>
            </a:extLst>
          </p:cNvPr>
          <p:cNvSpPr>
            <a:spLocks noGrp="1"/>
          </p:cNvSpPr>
          <p:nvPr>
            <p:ph type="body" sz="quarter" idx="15"/>
          </p:nvPr>
        </p:nvSpPr>
        <p:spPr/>
        <p:txBody>
          <a:bodyPr/>
          <a:lstStyle/>
          <a:p>
            <a:pPr marL="0" indent="0">
              <a:buNone/>
            </a:pPr>
            <a:r>
              <a:rPr lang="nl-BE"/>
              <a:t> </a:t>
            </a:r>
          </a:p>
        </p:txBody>
      </p:sp>
      <p:graphicFrame>
        <p:nvGraphicFramePr>
          <p:cNvPr id="6" name="Diagram 5">
            <a:extLst>
              <a:ext uri="{FF2B5EF4-FFF2-40B4-BE49-F238E27FC236}">
                <a16:creationId xmlns:a16="http://schemas.microsoft.com/office/drawing/2014/main" id="{A0A6D21D-3398-B8A0-3BEB-4F10FCF81463}"/>
              </a:ext>
            </a:extLst>
          </p:cNvPr>
          <p:cNvGraphicFramePr/>
          <p:nvPr>
            <p:extLst>
              <p:ext uri="{D42A27DB-BD31-4B8C-83A1-F6EECF244321}">
                <p14:modId xmlns:p14="http://schemas.microsoft.com/office/powerpoint/2010/main" val="1584054618"/>
              </p:ext>
            </p:extLst>
          </p:nvPr>
        </p:nvGraphicFramePr>
        <p:xfrm>
          <a:off x="685328" y="897003"/>
          <a:ext cx="5554133" cy="3616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Rechte verbindingslijn met pijl 7">
            <a:extLst>
              <a:ext uri="{FF2B5EF4-FFF2-40B4-BE49-F238E27FC236}">
                <a16:creationId xmlns:a16="http://schemas.microsoft.com/office/drawing/2014/main" id="{BF8B8018-CA4A-2264-9E82-85C192D83775}"/>
              </a:ext>
            </a:extLst>
          </p:cNvPr>
          <p:cNvCxnSpPr>
            <a:cxnSpLocks/>
          </p:cNvCxnSpPr>
          <p:nvPr/>
        </p:nvCxnSpPr>
        <p:spPr>
          <a:xfrm>
            <a:off x="5940304" y="4007326"/>
            <a:ext cx="451555" cy="0"/>
          </a:xfrm>
          <a:prstGeom prst="straightConnector1">
            <a:avLst/>
          </a:prstGeom>
          <a:ln>
            <a:solidFill>
              <a:srgbClr val="003478"/>
            </a:solidFill>
            <a:tailEnd type="triangle"/>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1B3D54DB-1B83-8124-797A-3A6EFFC095A0}"/>
              </a:ext>
            </a:extLst>
          </p:cNvPr>
          <p:cNvSpPr txBox="1"/>
          <p:nvPr/>
        </p:nvSpPr>
        <p:spPr>
          <a:xfrm>
            <a:off x="6541718" y="3508721"/>
            <a:ext cx="2442833" cy="1015663"/>
          </a:xfrm>
          <a:prstGeom prst="rect">
            <a:avLst/>
          </a:prstGeom>
          <a:noFill/>
        </p:spPr>
        <p:txBody>
          <a:bodyPr wrap="square" rtlCol="0">
            <a:spAutoFit/>
          </a:bodyPr>
          <a:lstStyle/>
          <a:p>
            <a:r>
              <a:rPr lang="nl-BE" sz="2000">
                <a:solidFill>
                  <a:srgbClr val="003478"/>
                </a:solidFill>
              </a:rPr>
              <a:t>Vanop de gebruikelijke werkpost</a:t>
            </a:r>
          </a:p>
        </p:txBody>
      </p:sp>
      <p:cxnSp>
        <p:nvCxnSpPr>
          <p:cNvPr id="11" name="Rechte verbindingslijn met pijl 10">
            <a:extLst>
              <a:ext uri="{FF2B5EF4-FFF2-40B4-BE49-F238E27FC236}">
                <a16:creationId xmlns:a16="http://schemas.microsoft.com/office/drawing/2014/main" id="{029243E8-E7A0-DFB8-AA8E-DAAE44988858}"/>
              </a:ext>
            </a:extLst>
          </p:cNvPr>
          <p:cNvCxnSpPr>
            <a:cxnSpLocks/>
          </p:cNvCxnSpPr>
          <p:nvPr/>
        </p:nvCxnSpPr>
        <p:spPr>
          <a:xfrm>
            <a:off x="5940305" y="2683971"/>
            <a:ext cx="451555" cy="0"/>
          </a:xfrm>
          <a:prstGeom prst="straightConnector1">
            <a:avLst/>
          </a:prstGeom>
          <a:ln>
            <a:solidFill>
              <a:srgbClr val="003478"/>
            </a:solidFill>
            <a:tailEnd type="triangle"/>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AA805CBC-FDCD-037A-882D-65A577D3C472}"/>
              </a:ext>
            </a:extLst>
          </p:cNvPr>
          <p:cNvSpPr txBox="1"/>
          <p:nvPr/>
        </p:nvSpPr>
        <p:spPr>
          <a:xfrm>
            <a:off x="6451407" y="2483916"/>
            <a:ext cx="2013103" cy="400110"/>
          </a:xfrm>
          <a:prstGeom prst="rect">
            <a:avLst/>
          </a:prstGeom>
          <a:noFill/>
        </p:spPr>
        <p:txBody>
          <a:bodyPr wrap="square" rtlCol="0">
            <a:spAutoFit/>
          </a:bodyPr>
          <a:lstStyle/>
          <a:p>
            <a:r>
              <a:rPr lang="nl-BE" sz="2000">
                <a:solidFill>
                  <a:srgbClr val="003478"/>
                </a:solidFill>
              </a:rPr>
              <a:t>Van eender waar</a:t>
            </a:r>
          </a:p>
        </p:txBody>
      </p:sp>
      <p:pic>
        <p:nvPicPr>
          <p:cNvPr id="7" name="Afbeelding 6" descr="Afbeelding met clipart&#10;&#10;Automatisch gegenereerde beschrijving">
            <a:extLst>
              <a:ext uri="{FF2B5EF4-FFF2-40B4-BE49-F238E27FC236}">
                <a16:creationId xmlns:a16="http://schemas.microsoft.com/office/drawing/2014/main" id="{ADF63E87-8626-C562-A0D1-36FD07086235}"/>
              </a:ext>
            </a:extLst>
          </p:cNvPr>
          <p:cNvPicPr>
            <a:picLocks noChangeAspect="1"/>
          </p:cNvPicPr>
          <p:nvPr/>
        </p:nvPicPr>
        <p:blipFill>
          <a:blip r:embed="rId8"/>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1116632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Elektronisch stemmen</a:t>
            </a:r>
          </a:p>
        </p:txBody>
      </p:sp>
      <p:sp>
        <p:nvSpPr>
          <p:cNvPr id="3" name="Tijdelijke aanduiding voor tekst 2"/>
          <p:cNvSpPr>
            <a:spLocks noGrp="1"/>
          </p:cNvSpPr>
          <p:nvPr>
            <p:ph type="body" sz="quarter" idx="15"/>
          </p:nvPr>
        </p:nvSpPr>
        <p:spPr>
          <a:xfrm>
            <a:off x="467544" y="843558"/>
            <a:ext cx="8208912" cy="3888432"/>
          </a:xfrm>
        </p:spPr>
        <p:txBody>
          <a:bodyPr>
            <a:normAutofit/>
          </a:bodyPr>
          <a:lstStyle/>
          <a:p>
            <a:r>
              <a:rPr lang="nl-BE" altLang="nl-BE" sz="2200" b="1">
                <a:latin typeface="Calibri" panose="020F0502020204030204" pitchFamily="34" charset="0"/>
              </a:rPr>
              <a:t>Beslissing</a:t>
            </a:r>
            <a:r>
              <a:rPr lang="nl-BE" altLang="nl-BE" sz="2200">
                <a:latin typeface="Calibri" panose="020F0502020204030204" pitchFamily="34" charset="0"/>
              </a:rPr>
              <a:t> door de OR, het CPBW of bij ontstentenis hiervan de WG in akkoord met de VA om elektronisch te stemmen</a:t>
            </a:r>
            <a:endParaRPr lang="nl-BE" altLang="nl-BE" sz="2200" strike="sngStrike">
              <a:latin typeface="Calibri" panose="020F0502020204030204" pitchFamily="34" charset="0"/>
            </a:endParaRPr>
          </a:p>
          <a:p>
            <a:r>
              <a:rPr lang="nl-BE" altLang="nl-BE" sz="2200">
                <a:latin typeface="Calibri" panose="020F0502020204030204" pitchFamily="34" charset="0"/>
              </a:rPr>
              <a:t>Elektronisch stemmen ook mogelijk vanop de gebruikelijk werkpost via een end-</a:t>
            </a:r>
            <a:r>
              <a:rPr lang="nl-BE" altLang="nl-BE" sz="2200" err="1">
                <a:latin typeface="Calibri" panose="020F0502020204030204" pitchFamily="34" charset="0"/>
              </a:rPr>
              <a:t>to</a:t>
            </a:r>
            <a:r>
              <a:rPr lang="nl-BE" altLang="nl-BE" sz="2200">
                <a:latin typeface="Calibri" panose="020F0502020204030204" pitchFamily="34" charset="0"/>
              </a:rPr>
              <a:t>-end versleutelde netwerkverbinding waarbij een </a:t>
            </a:r>
            <a:r>
              <a:rPr lang="nl-BE" altLang="nl-BE" sz="2200" err="1">
                <a:latin typeface="Calibri" panose="020F0502020204030204" pitchFamily="34" charset="0"/>
              </a:rPr>
              <a:t>authentificatie</a:t>
            </a:r>
            <a:r>
              <a:rPr lang="nl-BE" altLang="nl-BE" sz="2200">
                <a:latin typeface="Calibri" panose="020F0502020204030204" pitchFamily="34" charset="0"/>
              </a:rPr>
              <a:t> van de kiezer gegarandeerd wordt, mits een </a:t>
            </a:r>
            <a:r>
              <a:rPr lang="nl-BE" altLang="nl-BE" sz="2200" b="1">
                <a:latin typeface="Calibri" panose="020F0502020204030204" pitchFamily="34" charset="0"/>
              </a:rPr>
              <a:t>bijkomend akkoord </a:t>
            </a:r>
            <a:r>
              <a:rPr lang="nl-BE" altLang="nl-BE" sz="2200">
                <a:latin typeface="Calibri" panose="020F0502020204030204" pitchFamily="34" charset="0"/>
              </a:rPr>
              <a:t>OR, CPBW of bij ontstentenis hiervan de WG in akkoord met VA </a:t>
            </a:r>
          </a:p>
          <a:p>
            <a:r>
              <a:rPr lang="nl-BE" altLang="nl-BE" sz="2200">
                <a:latin typeface="Calibri" panose="020F0502020204030204" pitchFamily="34" charset="0"/>
              </a:rPr>
              <a:t>Beide beslissingen worden vermeld op </a:t>
            </a:r>
            <a:r>
              <a:rPr lang="nl-BE" altLang="nl-BE" sz="2200" b="1">
                <a:latin typeface="Calibri" panose="020F0502020204030204" pitchFamily="34" charset="0"/>
              </a:rPr>
              <a:t>bericht X</a:t>
            </a:r>
          </a:p>
          <a:p>
            <a:r>
              <a:rPr lang="nl-BE" altLang="nl-BE" sz="2200" b="1">
                <a:latin typeface="Calibri" panose="020F0502020204030204" pitchFamily="34" charset="0"/>
              </a:rPr>
              <a:t>Systeem</a:t>
            </a:r>
            <a:r>
              <a:rPr lang="nl-BE" altLang="nl-BE" sz="2200">
                <a:latin typeface="Calibri" panose="020F0502020204030204" pitchFamily="34" charset="0"/>
              </a:rPr>
              <a:t> moet voldoen aan diverse </a:t>
            </a:r>
            <a:r>
              <a:rPr lang="nl-BE" altLang="nl-BE" sz="2200" b="1">
                <a:latin typeface="Calibri" panose="020F0502020204030204" pitchFamily="34" charset="0"/>
              </a:rPr>
              <a:t>vereisten</a:t>
            </a:r>
          </a:p>
        </p:txBody>
      </p:sp>
      <p:pic>
        <p:nvPicPr>
          <p:cNvPr id="7" name="Graphic 6" descr="Laptop silhouet">
            <a:extLst>
              <a:ext uri="{FF2B5EF4-FFF2-40B4-BE49-F238E27FC236}">
                <a16:creationId xmlns:a16="http://schemas.microsoft.com/office/drawing/2014/main" id="{766C18CA-DA15-F537-168A-569688636F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5760" y="146162"/>
            <a:ext cx="530696" cy="530696"/>
          </a:xfrm>
          <a:prstGeom prst="rect">
            <a:avLst/>
          </a:prstGeom>
        </p:spPr>
      </p:pic>
      <p:pic>
        <p:nvPicPr>
          <p:cNvPr id="6" name="Afbeelding 5" descr="Afbeelding met clipart&#10;&#10;Automatisch gegenereerde beschrijving">
            <a:extLst>
              <a:ext uri="{FF2B5EF4-FFF2-40B4-BE49-F238E27FC236}">
                <a16:creationId xmlns:a16="http://schemas.microsoft.com/office/drawing/2014/main" id="{14524D85-F586-8BEB-9F38-07E935E42E64}"/>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113913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Elektronisch stemmen</a:t>
            </a:r>
          </a:p>
        </p:txBody>
      </p:sp>
      <p:sp>
        <p:nvSpPr>
          <p:cNvPr id="3" name="Tijdelijke aanduiding voor tekst 2"/>
          <p:cNvSpPr>
            <a:spLocks noGrp="1"/>
          </p:cNvSpPr>
          <p:nvPr>
            <p:ph type="body" sz="quarter" idx="15"/>
          </p:nvPr>
        </p:nvSpPr>
        <p:spPr>
          <a:xfrm>
            <a:off x="467544" y="843558"/>
            <a:ext cx="8208912" cy="3888432"/>
          </a:xfrm>
        </p:spPr>
        <p:txBody>
          <a:bodyPr>
            <a:normAutofit/>
          </a:bodyPr>
          <a:lstStyle/>
          <a:p>
            <a:r>
              <a:rPr lang="nl-BE" altLang="nl-BE" sz="2200">
                <a:latin typeface="Calibri" panose="020F0502020204030204" pitchFamily="34" charset="0"/>
              </a:rPr>
              <a:t>Er moet voorzien worden in een passende </a:t>
            </a:r>
            <a:r>
              <a:rPr lang="nl-BE" altLang="nl-BE" sz="2200" b="1">
                <a:latin typeface="Calibri" panose="020F0502020204030204" pitchFamily="34" charset="0"/>
              </a:rPr>
              <a:t>opleiding</a:t>
            </a:r>
            <a:r>
              <a:rPr lang="nl-BE" altLang="nl-BE" sz="2200">
                <a:latin typeface="Calibri" panose="020F0502020204030204" pitchFamily="34" charset="0"/>
              </a:rPr>
              <a:t> van :</a:t>
            </a:r>
          </a:p>
          <a:p>
            <a:pPr lvl="1"/>
            <a:r>
              <a:rPr lang="nl-BE" altLang="nl-BE" sz="1900">
                <a:latin typeface="Calibri" panose="020F0502020204030204" pitchFamily="34" charset="0"/>
              </a:rPr>
              <a:t>Leden stembureau en plaatsvervangers</a:t>
            </a:r>
          </a:p>
          <a:p>
            <a:pPr lvl="1"/>
            <a:r>
              <a:rPr lang="nl-BE" altLang="nl-BE" sz="1900">
                <a:latin typeface="Calibri" panose="020F0502020204030204" pitchFamily="34" charset="0"/>
              </a:rPr>
              <a:t>Getuigen</a:t>
            </a:r>
          </a:p>
          <a:p>
            <a:pPr lvl="1"/>
            <a:r>
              <a:rPr lang="nl-BE" altLang="nl-BE" sz="1900">
                <a:latin typeface="Calibri" panose="020F0502020204030204" pitchFamily="34" charset="0"/>
              </a:rPr>
              <a:t>Kiezers</a:t>
            </a:r>
          </a:p>
          <a:p>
            <a:pPr marL="0" indent="0">
              <a:buNone/>
            </a:pPr>
            <a:endParaRPr lang="nl-BE"/>
          </a:p>
        </p:txBody>
      </p:sp>
      <p:pic>
        <p:nvPicPr>
          <p:cNvPr id="7" name="Graphic 6" descr="Laptop silhouet">
            <a:extLst>
              <a:ext uri="{FF2B5EF4-FFF2-40B4-BE49-F238E27FC236}">
                <a16:creationId xmlns:a16="http://schemas.microsoft.com/office/drawing/2014/main" id="{766C18CA-DA15-F537-168A-569688636F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5760" y="146162"/>
            <a:ext cx="530696" cy="530696"/>
          </a:xfrm>
          <a:prstGeom prst="rect">
            <a:avLst/>
          </a:prstGeom>
        </p:spPr>
      </p:pic>
      <p:pic>
        <p:nvPicPr>
          <p:cNvPr id="6" name="Afbeelding 5" descr="Afbeelding met clipart&#10;&#10;Automatisch gegenereerde beschrijving">
            <a:extLst>
              <a:ext uri="{FF2B5EF4-FFF2-40B4-BE49-F238E27FC236}">
                <a16:creationId xmlns:a16="http://schemas.microsoft.com/office/drawing/2014/main" id="{B424F967-5F5C-CCEC-DB3D-8F27A24B4223}"/>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366805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Stemming per brief</a:t>
            </a:r>
          </a:p>
        </p:txBody>
      </p:sp>
      <p:pic>
        <p:nvPicPr>
          <p:cNvPr id="7" name="Graphic 6" descr="Open enveloppe silhouet">
            <a:extLst>
              <a:ext uri="{FF2B5EF4-FFF2-40B4-BE49-F238E27FC236}">
                <a16:creationId xmlns:a16="http://schemas.microsoft.com/office/drawing/2014/main" id="{5F53C8CA-70D2-183F-AC88-79755197C2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7640" y="197128"/>
            <a:ext cx="448816" cy="448816"/>
          </a:xfrm>
          <a:prstGeom prst="rect">
            <a:avLst/>
          </a:prstGeom>
        </p:spPr>
      </p:pic>
      <p:sp>
        <p:nvSpPr>
          <p:cNvPr id="6" name="Rechthoek: afgeronde hoeken 5">
            <a:extLst>
              <a:ext uri="{FF2B5EF4-FFF2-40B4-BE49-F238E27FC236}">
                <a16:creationId xmlns:a16="http://schemas.microsoft.com/office/drawing/2014/main" id="{C453F736-B7BA-B1DD-BECA-8262372A12AC}"/>
              </a:ext>
            </a:extLst>
          </p:cNvPr>
          <p:cNvSpPr/>
          <p:nvPr/>
        </p:nvSpPr>
        <p:spPr>
          <a:xfrm>
            <a:off x="467544" y="784314"/>
            <a:ext cx="8075038" cy="720000"/>
          </a:xfrm>
          <a:prstGeom prst="roundRect">
            <a:avLst/>
          </a:prstGeom>
          <a:solidFill>
            <a:srgbClr val="8BDEFF"/>
          </a:solidFill>
          <a:ln>
            <a:solidFill>
              <a:srgbClr val="009F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ln>
                  <a:solidFill>
                    <a:srgbClr val="003478"/>
                  </a:solidFill>
                </a:ln>
                <a:solidFill>
                  <a:srgbClr val="003478"/>
                </a:solidFill>
              </a:rPr>
              <a:t>X + 56</a:t>
            </a:r>
          </a:p>
          <a:p>
            <a:pPr algn="ctr"/>
            <a:r>
              <a:rPr lang="nl-BE" dirty="0">
                <a:ln>
                  <a:solidFill>
                    <a:srgbClr val="003478"/>
                  </a:solidFill>
                </a:ln>
                <a:solidFill>
                  <a:srgbClr val="003478"/>
                </a:solidFill>
              </a:rPr>
              <a:t>Aanplakking ev. gewijzigde lijsten – Akkoord stemmen per brief</a:t>
            </a:r>
          </a:p>
        </p:txBody>
      </p:sp>
      <p:pic>
        <p:nvPicPr>
          <p:cNvPr id="8" name="Afbeelding 7" descr="Afbeelding met clipart&#10;&#10;Automatisch gegenereerde beschrijving">
            <a:extLst>
              <a:ext uri="{FF2B5EF4-FFF2-40B4-BE49-F238E27FC236}">
                <a16:creationId xmlns:a16="http://schemas.microsoft.com/office/drawing/2014/main" id="{2A3EF696-DAE9-F553-A2F9-8D3054FF8803}"/>
              </a:ext>
            </a:extLst>
          </p:cNvPr>
          <p:cNvPicPr>
            <a:picLocks noChangeAspect="1"/>
          </p:cNvPicPr>
          <p:nvPr/>
        </p:nvPicPr>
        <p:blipFill>
          <a:blip r:embed="rId5"/>
          <a:stretch>
            <a:fillRect/>
          </a:stretch>
        </p:blipFill>
        <p:spPr>
          <a:xfrm>
            <a:off x="8132045" y="4352465"/>
            <a:ext cx="733425" cy="752475"/>
          </a:xfrm>
          <a:prstGeom prst="rect">
            <a:avLst/>
          </a:prstGeom>
        </p:spPr>
      </p:pic>
      <p:sp>
        <p:nvSpPr>
          <p:cNvPr id="3" name="Tijdelijke aanduiding voor tekst 2"/>
          <p:cNvSpPr>
            <a:spLocks noGrp="1"/>
          </p:cNvSpPr>
          <p:nvPr>
            <p:ph type="body" sz="quarter" idx="15"/>
          </p:nvPr>
        </p:nvSpPr>
        <p:spPr>
          <a:xfrm>
            <a:off x="467544" y="1636030"/>
            <a:ext cx="8208912" cy="3816424"/>
          </a:xfrm>
        </p:spPr>
        <p:txBody>
          <a:bodyPr>
            <a:normAutofit fontScale="47500" lnSpcReduction="20000"/>
          </a:bodyPr>
          <a:lstStyle/>
          <a:p>
            <a:pPr>
              <a:defRPr/>
            </a:pPr>
            <a:r>
              <a:rPr lang="nl-BE" altLang="nl-BE" sz="4600" b="1" dirty="0">
                <a:latin typeface="Calibri" panose="020F0502020204030204" pitchFamily="34" charset="0"/>
              </a:rPr>
              <a:t>Schriftelijk akkoord</a:t>
            </a:r>
            <a:r>
              <a:rPr lang="nl-BE" altLang="nl-BE" sz="4600" dirty="0">
                <a:latin typeface="Calibri" panose="020F0502020204030204" pitchFamily="34" charset="0"/>
              </a:rPr>
              <a:t> over stemming per brief</a:t>
            </a:r>
          </a:p>
          <a:p>
            <a:pPr>
              <a:buNone/>
              <a:defRPr/>
            </a:pPr>
            <a:r>
              <a:rPr lang="nl-BE" altLang="nl-BE" sz="4600" dirty="0">
                <a:latin typeface="Calibri" panose="020F0502020204030204" pitchFamily="34" charset="0"/>
              </a:rPr>
              <a:t>	Voorwaarden:</a:t>
            </a:r>
          </a:p>
          <a:p>
            <a:pPr lvl="1">
              <a:defRPr/>
            </a:pPr>
            <a:r>
              <a:rPr lang="nl-BE" altLang="nl-BE" sz="4200" dirty="0">
                <a:latin typeface="Calibri" panose="020F0502020204030204" pitchFamily="34" charset="0"/>
                <a:cs typeface="Times New Roman" panose="02020603050405020304" pitchFamily="18" charset="0"/>
              </a:rPr>
              <a:t>Aanzienlijke spreiding van het personeel</a:t>
            </a:r>
          </a:p>
          <a:p>
            <a:pPr lvl="1">
              <a:defRPr/>
            </a:pPr>
            <a:r>
              <a:rPr lang="nl-BE" altLang="nl-BE" sz="4200" dirty="0">
                <a:latin typeface="Calibri" panose="020F0502020204030204" pitchFamily="34" charset="0"/>
                <a:cs typeface="Times New Roman" panose="02020603050405020304" pitchFamily="18" charset="0"/>
              </a:rPr>
              <a:t>Schorsing van de uitvoering van de arbeidsovereenkomst</a:t>
            </a:r>
          </a:p>
          <a:p>
            <a:pPr lvl="1">
              <a:defRPr/>
            </a:pPr>
            <a:r>
              <a:rPr lang="nl-BE" altLang="nl-BE" sz="4200" dirty="0">
                <a:latin typeface="Calibri" panose="020F0502020204030204" pitchFamily="34" charset="0"/>
                <a:cs typeface="Times New Roman" panose="02020603050405020304" pitchFamily="18" charset="0"/>
              </a:rPr>
              <a:t>In geval van nachtarbeid wanneer :</a:t>
            </a:r>
          </a:p>
          <a:p>
            <a:pPr lvl="2">
              <a:buFontTx/>
              <a:buChar char="•"/>
              <a:defRPr/>
            </a:pPr>
            <a:r>
              <a:rPr lang="nl-BE" altLang="nl-BE" sz="3800" dirty="0">
                <a:latin typeface="Calibri" panose="020F0502020204030204" pitchFamily="34" charset="0"/>
                <a:cs typeface="Times New Roman" panose="02020603050405020304" pitchFamily="18" charset="0"/>
              </a:rPr>
              <a:t>aantal </a:t>
            </a:r>
            <a:r>
              <a:rPr lang="nl-BE" altLang="nl-BE" sz="3800" dirty="0" err="1">
                <a:latin typeface="Calibri" panose="020F0502020204030204" pitchFamily="34" charset="0"/>
                <a:cs typeface="Times New Roman" panose="02020603050405020304" pitchFamily="18" charset="0"/>
              </a:rPr>
              <a:t>WNs</a:t>
            </a:r>
            <a:r>
              <a:rPr lang="nl-BE" altLang="nl-BE" sz="3800" dirty="0">
                <a:latin typeface="Calibri" panose="020F0502020204030204" pitchFamily="34" charset="0"/>
                <a:cs typeface="Times New Roman" panose="02020603050405020304" pitchFamily="18" charset="0"/>
              </a:rPr>
              <a:t> tewerkgesteld tussen 20u en 6u op Y  mag niet meer bedragen dan 5% van aantal op dezelfde datum tewerkgestelde </a:t>
            </a:r>
            <a:r>
              <a:rPr lang="nl-BE" altLang="nl-BE" sz="3800" dirty="0" err="1">
                <a:latin typeface="Calibri" panose="020F0502020204030204" pitchFamily="34" charset="0"/>
                <a:cs typeface="Times New Roman" panose="02020603050405020304" pitchFamily="18" charset="0"/>
              </a:rPr>
              <a:t>WNs</a:t>
            </a:r>
            <a:endParaRPr lang="nl-BE" altLang="nl-BE" sz="3800" dirty="0">
              <a:latin typeface="Calibri" panose="020F0502020204030204" pitchFamily="34" charset="0"/>
              <a:cs typeface="Times New Roman" panose="02020603050405020304" pitchFamily="18" charset="0"/>
            </a:endParaRPr>
          </a:p>
          <a:p>
            <a:pPr lvl="2">
              <a:buFontTx/>
              <a:buChar char="•"/>
              <a:defRPr/>
            </a:pPr>
            <a:r>
              <a:rPr lang="nl-BE" altLang="nl-BE" sz="3800" dirty="0">
                <a:latin typeface="Calibri" panose="020F0502020204030204" pitchFamily="34" charset="0"/>
                <a:cs typeface="Times New Roman" panose="02020603050405020304" pitchFamily="18" charset="0"/>
              </a:rPr>
              <a:t>in totaal mag het om niet meer dan 15 nachtarbeiders gaan</a:t>
            </a:r>
          </a:p>
          <a:p>
            <a:pPr lvl="1">
              <a:defRPr/>
            </a:pPr>
            <a:r>
              <a:rPr lang="nl-BE" altLang="nl-BE" sz="4200" dirty="0">
                <a:latin typeface="Calibri" panose="020F0502020204030204" pitchFamily="34" charset="0"/>
                <a:cs typeface="Times New Roman" panose="02020603050405020304" pitchFamily="18" charset="0"/>
              </a:rPr>
              <a:t>Wanneer werknemers niet tewerkgesteld zijn tijdens openingsuren kiesbureau </a:t>
            </a:r>
          </a:p>
          <a:p>
            <a:pPr lvl="1">
              <a:defRPr/>
            </a:pPr>
            <a:r>
              <a:rPr lang="nl-BE" altLang="nl-BE" sz="4200" dirty="0">
                <a:latin typeface="Calibri" panose="020F0502020204030204" pitchFamily="34" charset="0"/>
              </a:rPr>
              <a:t>Akkoord tussen WG en alle </a:t>
            </a:r>
            <a:r>
              <a:rPr lang="nl-BE" altLang="nl-BE" sz="4200" dirty="0" err="1">
                <a:latin typeface="Calibri" panose="020F0502020204030204" pitchFamily="34" charset="0"/>
              </a:rPr>
              <a:t>repr</a:t>
            </a:r>
            <a:r>
              <a:rPr lang="nl-BE" altLang="nl-BE" sz="4200" dirty="0">
                <a:latin typeface="Calibri" panose="020F0502020204030204" pitchFamily="34" charset="0"/>
              </a:rPr>
              <a:t>. organisaties die kandidaten hebben voorgedragen voor de betrokken categorie werknemers</a:t>
            </a:r>
            <a:endParaRPr lang="nl-NL" altLang="nl-BE" sz="4200" dirty="0">
              <a:latin typeface="Calibri" panose="020F0502020204030204" pitchFamily="34" charset="0"/>
            </a:endParaRPr>
          </a:p>
          <a:p>
            <a:pPr lvl="1">
              <a:buNone/>
              <a:defRPr/>
            </a:pPr>
            <a:r>
              <a:rPr lang="nl-BE" altLang="nl-BE" dirty="0">
                <a:latin typeface="Calibri" panose="020F0502020204030204" pitchFamily="34" charset="0"/>
                <a:cs typeface="Times New Roman" panose="02020603050405020304" pitchFamily="18" charset="0"/>
              </a:rPr>
              <a:t>	</a:t>
            </a:r>
            <a:endParaRPr lang="nl-NL" altLang="nl-BE" dirty="0">
              <a:latin typeface="Calibri" panose="020F0502020204030204" pitchFamily="34" charset="0"/>
              <a:cs typeface="Times New Roman" panose="02020603050405020304" pitchFamily="18" charset="0"/>
            </a:endParaRPr>
          </a:p>
          <a:p>
            <a:pPr marL="0" indent="0">
              <a:buNone/>
            </a:pPr>
            <a:endParaRPr lang="nl-BE" dirty="0"/>
          </a:p>
        </p:txBody>
      </p:sp>
    </p:spTree>
    <p:extLst>
      <p:ext uri="{BB962C8B-B14F-4D97-AF65-F5344CB8AC3E}">
        <p14:creationId xmlns:p14="http://schemas.microsoft.com/office/powerpoint/2010/main" val="939371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DD960E59-74AF-D936-9439-5DB60CEEA6D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C4FA12-F751-46FB-82E8-89A74C31B5F4}" type="slidenum">
              <a:rPr kumimoji="0" lang="nl-BE" sz="1200" b="0" i="0" u="none" strike="noStrike" kern="1200" cap="none" spc="0" normalizeH="0" baseline="0" noProof="0" smtClean="0">
                <a:ln>
                  <a:noFill/>
                </a:ln>
                <a:solidFill>
                  <a:srgbClr val="009FD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nl-BE" sz="1200" b="0" i="0" u="none" strike="noStrike" kern="1200" cap="none" spc="0" normalizeH="0" baseline="0" noProof="0" dirty="0">
              <a:ln>
                <a:noFill/>
              </a:ln>
              <a:solidFill>
                <a:srgbClr val="009FDF"/>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88BAF8B3-F6EC-E318-CE2A-CD5303085360}"/>
              </a:ext>
            </a:extLst>
          </p:cNvPr>
          <p:cNvSpPr txBox="1"/>
          <p:nvPr/>
        </p:nvSpPr>
        <p:spPr>
          <a:xfrm>
            <a:off x="827584" y="1779662"/>
            <a:ext cx="7128792" cy="1938992"/>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nl-BE" sz="6000" b="1" spc="50" dirty="0">
                <a:ln w="9525" cmpd="sng">
                  <a:solidFill>
                    <a:srgbClr val="4A66AC"/>
                  </a:solidFill>
                  <a:prstDash val="solid"/>
                </a:ln>
                <a:solidFill>
                  <a:srgbClr val="0070C0"/>
                </a:solidFill>
                <a:effectLst>
                  <a:glow rad="38100">
                    <a:srgbClr val="4A66AC">
                      <a:alpha val="40000"/>
                    </a:srgbClr>
                  </a:glow>
                </a:effectLst>
                <a:latin typeface="Calibri" panose="020F0502020204030204"/>
              </a:rPr>
              <a:t>Schorsing kiesverrichtingen</a:t>
            </a:r>
          </a:p>
        </p:txBody>
      </p:sp>
      <p:pic>
        <p:nvPicPr>
          <p:cNvPr id="3" name="Afbeelding 2" descr="Afbeelding met clipart&#10;&#10;Automatisch gegenereerde beschrijving">
            <a:extLst>
              <a:ext uri="{FF2B5EF4-FFF2-40B4-BE49-F238E27FC236}">
                <a16:creationId xmlns:a16="http://schemas.microsoft.com/office/drawing/2014/main" id="{27278A38-B400-D5BE-5B03-A465C0101795}"/>
              </a:ext>
            </a:extLst>
          </p:cNvPr>
          <p:cNvPicPr>
            <a:picLocks noChangeAspect="1"/>
          </p:cNvPicPr>
          <p:nvPr/>
        </p:nvPicPr>
        <p:blipFill>
          <a:blip r:embed="rId3"/>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4141147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Schorsing kiesverrichtingen</a:t>
            </a:r>
          </a:p>
        </p:txBody>
      </p:sp>
      <p:sp>
        <p:nvSpPr>
          <p:cNvPr id="3" name="Tijdelijke aanduiding voor tekst 2"/>
          <p:cNvSpPr>
            <a:spLocks noGrp="1"/>
          </p:cNvSpPr>
          <p:nvPr>
            <p:ph type="body" sz="quarter" idx="15"/>
          </p:nvPr>
        </p:nvSpPr>
        <p:spPr>
          <a:xfrm>
            <a:off x="467544" y="843558"/>
            <a:ext cx="6552728" cy="4299942"/>
          </a:xfrm>
        </p:spPr>
        <p:txBody>
          <a:bodyPr>
            <a:normAutofit fontScale="62500" lnSpcReduction="20000"/>
          </a:bodyPr>
          <a:lstStyle/>
          <a:p>
            <a:r>
              <a:rPr lang="nl-BE" altLang="nl-BE" b="1">
                <a:latin typeface="Calibri" panose="020F0502020204030204" pitchFamily="34" charset="0"/>
              </a:rPr>
              <a:t>Wanneer</a:t>
            </a:r>
          </a:p>
          <a:p>
            <a:pPr lvl="1"/>
            <a:r>
              <a:rPr lang="nl-BE" altLang="nl-BE">
                <a:latin typeface="Calibri" panose="020F0502020204030204" pitchFamily="34" charset="0"/>
                <a:cs typeface="Times New Roman" panose="02020603050405020304" pitchFamily="18" charset="0"/>
              </a:rPr>
              <a:t>Meerderheid </a:t>
            </a:r>
            <a:r>
              <a:rPr lang="nl-BE" altLang="nl-BE" err="1">
                <a:latin typeface="Calibri" panose="020F0502020204030204" pitchFamily="34" charset="0"/>
                <a:cs typeface="Times New Roman" panose="02020603050405020304" pitchFamily="18" charset="0"/>
              </a:rPr>
              <a:t>WNs</a:t>
            </a:r>
            <a:r>
              <a:rPr lang="nl-BE" altLang="nl-BE">
                <a:latin typeface="Calibri" panose="020F0502020204030204" pitchFamily="34" charset="0"/>
                <a:cs typeface="Times New Roman" panose="02020603050405020304" pitchFamily="18" charset="0"/>
              </a:rPr>
              <a:t> van de betrokken categorie arbeiders of bedienden is in staking vanaf X t.e.m. Y ( dit is </a:t>
            </a:r>
            <a:r>
              <a:rPr lang="nl-BE" altLang="nl-BE">
                <a:latin typeface="Calibri" panose="020F0502020204030204" pitchFamily="34" charset="0"/>
                <a:cs typeface="Arial" panose="020B0604020202020204" pitchFamily="34" charset="0"/>
              </a:rPr>
              <a:t>&gt; </a:t>
            </a:r>
            <a:r>
              <a:rPr lang="nl-BE" altLang="nl-BE">
                <a:latin typeface="Calibri" panose="020F0502020204030204" pitchFamily="34" charset="0"/>
                <a:cs typeface="Times New Roman" panose="02020603050405020304" pitchFamily="18" charset="0"/>
              </a:rPr>
              <a:t>50 %)</a:t>
            </a:r>
          </a:p>
          <a:p>
            <a:pPr lvl="1"/>
            <a:r>
              <a:rPr lang="nl-BE" altLang="nl-BE">
                <a:latin typeface="Calibri" panose="020F0502020204030204" pitchFamily="34" charset="0"/>
                <a:cs typeface="Times New Roman" panose="02020603050405020304" pitchFamily="18" charset="0"/>
              </a:rPr>
              <a:t>25 % van de betrokken categorie arbeiders of bedienden is tijdelijk werkloos vanaf X t.e.m. Y</a:t>
            </a:r>
          </a:p>
          <a:p>
            <a:r>
              <a:rPr lang="nl-BE" altLang="nl-BE" b="1">
                <a:latin typeface="Calibri" panose="020F0502020204030204" pitchFamily="34" charset="0"/>
                <a:cs typeface="Times New Roman" panose="02020603050405020304" pitchFamily="18" charset="0"/>
              </a:rPr>
              <a:t>Wie</a:t>
            </a:r>
          </a:p>
          <a:p>
            <a:pPr lvl="1"/>
            <a:r>
              <a:rPr lang="nl-BE" altLang="nl-BE">
                <a:latin typeface="Calibri" panose="020F0502020204030204" pitchFamily="34" charset="0"/>
                <a:cs typeface="Times New Roman" panose="02020603050405020304" pitchFamily="18" charset="0"/>
              </a:rPr>
              <a:t>Op verzoek </a:t>
            </a:r>
            <a:r>
              <a:rPr lang="nl-BE" altLang="nl-BE" err="1">
                <a:latin typeface="Calibri" panose="020F0502020204030204" pitchFamily="34" charset="0"/>
                <a:cs typeface="Times New Roman" panose="02020603050405020304" pitchFamily="18" charset="0"/>
              </a:rPr>
              <a:t>repr</a:t>
            </a:r>
            <a:r>
              <a:rPr lang="nl-BE" altLang="nl-BE">
                <a:latin typeface="Calibri" panose="020F0502020204030204" pitchFamily="34" charset="0"/>
                <a:cs typeface="Times New Roman" panose="02020603050405020304" pitchFamily="18" charset="0"/>
              </a:rPr>
              <a:t>. organisatie die kandidaten </a:t>
            </a:r>
            <a:r>
              <a:rPr lang="nl-BE" altLang="nl-BE" b="1">
                <a:latin typeface="Calibri" panose="020F0502020204030204" pitchFamily="34" charset="0"/>
                <a:cs typeface="Times New Roman" panose="02020603050405020304" pitchFamily="18" charset="0"/>
              </a:rPr>
              <a:t>kan</a:t>
            </a:r>
            <a:r>
              <a:rPr lang="nl-BE" altLang="nl-BE">
                <a:latin typeface="Calibri" panose="020F0502020204030204" pitchFamily="34" charset="0"/>
                <a:cs typeface="Times New Roman" panose="02020603050405020304" pitchFamily="18" charset="0"/>
              </a:rPr>
              <a:t> voordragen</a:t>
            </a:r>
          </a:p>
          <a:p>
            <a:r>
              <a:rPr lang="nl-BE" altLang="nl-BE" b="1">
                <a:latin typeface="Calibri" panose="020F0502020204030204" pitchFamily="34" charset="0"/>
                <a:cs typeface="Times New Roman" panose="02020603050405020304" pitchFamily="18" charset="0"/>
              </a:rPr>
              <a:t>Start</a:t>
            </a:r>
          </a:p>
          <a:p>
            <a:pPr lvl="1"/>
            <a:r>
              <a:rPr lang="nl-BE" altLang="nl-BE">
                <a:latin typeface="Calibri" panose="020F0502020204030204" pitchFamily="34" charset="0"/>
                <a:cs typeface="Times New Roman" panose="02020603050405020304" pitchFamily="18" charset="0"/>
              </a:rPr>
              <a:t>Partijen bepalen ogenblik waarop schorsing start -&gt; geen akkoord start schorsing wanneer aan één van de </a:t>
            </a:r>
            <a:r>
              <a:rPr lang="nl-BE" altLang="nl-BE" err="1">
                <a:latin typeface="Calibri" panose="020F0502020204030204" pitchFamily="34" charset="0"/>
                <a:cs typeface="Times New Roman" panose="02020603050405020304" pitchFamily="18" charset="0"/>
              </a:rPr>
              <a:t>vwdn</a:t>
            </a:r>
            <a:r>
              <a:rPr lang="nl-BE" altLang="nl-BE">
                <a:latin typeface="Calibri" panose="020F0502020204030204" pitchFamily="34" charset="0"/>
                <a:cs typeface="Times New Roman" panose="02020603050405020304" pitchFamily="18" charset="0"/>
              </a:rPr>
              <a:t> voldaan is</a:t>
            </a:r>
          </a:p>
          <a:p>
            <a:r>
              <a:rPr lang="nl-BE" altLang="nl-BE" b="1">
                <a:latin typeface="Calibri" panose="020F0502020204030204" pitchFamily="34" charset="0"/>
                <a:cs typeface="Times New Roman" panose="02020603050405020304" pitchFamily="18" charset="0"/>
              </a:rPr>
              <a:t>Eind</a:t>
            </a:r>
          </a:p>
          <a:p>
            <a:pPr lvl="1"/>
            <a:r>
              <a:rPr lang="nl-BE" altLang="nl-BE">
                <a:latin typeface="Calibri" panose="020F0502020204030204" pitchFamily="34" charset="0"/>
                <a:cs typeface="Times New Roman" panose="02020603050405020304" pitchFamily="18" charset="0"/>
              </a:rPr>
              <a:t>Partijen bepalen samen de datum waarop de kiesverrichtingen hervatten -&gt; geen akkoord schorsing loopt af op ogenblik waarop </a:t>
            </a:r>
            <a:r>
              <a:rPr lang="nl-BE" altLang="nl-BE" err="1">
                <a:latin typeface="Calibri" panose="020F0502020204030204" pitchFamily="34" charset="0"/>
                <a:cs typeface="Times New Roman" panose="02020603050405020304" pitchFamily="18" charset="0"/>
              </a:rPr>
              <a:t>vwdn</a:t>
            </a:r>
            <a:r>
              <a:rPr lang="nl-BE" altLang="nl-BE">
                <a:latin typeface="Calibri" panose="020F0502020204030204" pitchFamily="34" charset="0"/>
                <a:cs typeface="Times New Roman" panose="02020603050405020304" pitchFamily="18" charset="0"/>
              </a:rPr>
              <a:t> niet langer vervuld zijn</a:t>
            </a:r>
          </a:p>
        </p:txBody>
      </p:sp>
      <p:pic>
        <p:nvPicPr>
          <p:cNvPr id="7" name="Graphic 6" descr="Onderbreken met effen opvulling">
            <a:extLst>
              <a:ext uri="{FF2B5EF4-FFF2-40B4-BE49-F238E27FC236}">
                <a16:creationId xmlns:a16="http://schemas.microsoft.com/office/drawing/2014/main" id="{4277BDA0-F39B-B1B7-0EFF-6FBD077DC8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4408" y="195486"/>
            <a:ext cx="432048" cy="432048"/>
          </a:xfrm>
          <a:prstGeom prst="rect">
            <a:avLst/>
          </a:prstGeom>
        </p:spPr>
      </p:pic>
      <p:pic>
        <p:nvPicPr>
          <p:cNvPr id="8" name="Afbeelding 7" descr="Zakenman die kop vasthoudt en uitleg geeft">
            <a:extLst>
              <a:ext uri="{FF2B5EF4-FFF2-40B4-BE49-F238E27FC236}">
                <a16:creationId xmlns:a16="http://schemas.microsoft.com/office/drawing/2014/main" id="{E89600FF-A546-1F31-3926-F9259B2A89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3233" y="843558"/>
            <a:ext cx="1543816" cy="3343942"/>
          </a:xfrm>
          <a:prstGeom prst="rect">
            <a:avLst/>
          </a:prstGeom>
        </p:spPr>
      </p:pic>
      <p:pic>
        <p:nvPicPr>
          <p:cNvPr id="6" name="Afbeelding 5" descr="Afbeelding met clipart&#10;&#10;Automatisch gegenereerde beschrijving">
            <a:extLst>
              <a:ext uri="{FF2B5EF4-FFF2-40B4-BE49-F238E27FC236}">
                <a16:creationId xmlns:a16="http://schemas.microsoft.com/office/drawing/2014/main" id="{50602830-8CF8-B890-8A00-0527FE03723B}"/>
              </a:ext>
            </a:extLst>
          </p:cNvPr>
          <p:cNvPicPr>
            <a:picLocks noChangeAspect="1"/>
          </p:cNvPicPr>
          <p:nvPr/>
        </p:nvPicPr>
        <p:blipFill>
          <a:blip r:embed="rId6"/>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4224827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DD960E59-74AF-D936-9439-5DB60CEEA6D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C4FA12-F751-46FB-82E8-89A74C31B5F4}" type="slidenum">
              <a:rPr kumimoji="0" lang="nl-BE" sz="1200" b="0" i="0" u="none" strike="noStrike" kern="1200" cap="none" spc="0" normalizeH="0" baseline="0" noProof="0" smtClean="0">
                <a:ln>
                  <a:noFill/>
                </a:ln>
                <a:solidFill>
                  <a:srgbClr val="009FD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nl-BE" sz="1200" b="0" i="0" u="none" strike="noStrike" kern="1200" cap="none" spc="0" normalizeH="0" baseline="0" noProof="0" dirty="0">
              <a:ln>
                <a:noFill/>
              </a:ln>
              <a:solidFill>
                <a:srgbClr val="009FDF"/>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88BAF8B3-F6EC-E318-CE2A-CD5303085360}"/>
              </a:ext>
            </a:extLst>
          </p:cNvPr>
          <p:cNvSpPr txBox="1"/>
          <p:nvPr/>
        </p:nvSpPr>
        <p:spPr>
          <a:xfrm>
            <a:off x="827584" y="1779662"/>
            <a:ext cx="7128792" cy="1938992"/>
          </a:xfrm>
          <a:prstGeom prst="rect">
            <a:avLst/>
          </a:prstGeom>
          <a:noFill/>
        </p:spPr>
        <p:txBody>
          <a:bodyPr wrap="square" rtlCol="0">
            <a:spAutoFit/>
          </a:bodyPr>
          <a:lstStyle/>
          <a:p>
            <a:pPr algn="ctr">
              <a:defRPr/>
            </a:pPr>
            <a:r>
              <a:rPr lang="nl-BE" sz="6000" b="1" spc="50" dirty="0">
                <a:ln w="9525" cmpd="sng">
                  <a:solidFill>
                    <a:srgbClr val="4A66AC"/>
                  </a:solidFill>
                  <a:prstDash val="solid"/>
                </a:ln>
                <a:solidFill>
                  <a:srgbClr val="0070C0"/>
                </a:solidFill>
                <a:effectLst>
                  <a:glow rad="38100">
                    <a:srgbClr val="4A66AC">
                      <a:alpha val="40000"/>
                    </a:srgbClr>
                  </a:glow>
                </a:effectLst>
                <a:latin typeface="Calibri" panose="020F0502020204030204"/>
              </a:rPr>
              <a:t>Schrapping van de  Kiezerslijsten</a:t>
            </a:r>
          </a:p>
        </p:txBody>
      </p:sp>
      <p:pic>
        <p:nvPicPr>
          <p:cNvPr id="3" name="Afbeelding 2" descr="Afbeelding met clipart&#10;&#10;Automatisch gegenereerde beschrijving">
            <a:extLst>
              <a:ext uri="{FF2B5EF4-FFF2-40B4-BE49-F238E27FC236}">
                <a16:creationId xmlns:a16="http://schemas.microsoft.com/office/drawing/2014/main" id="{27278A38-B400-D5BE-5B03-A465C0101795}"/>
              </a:ext>
            </a:extLst>
          </p:cNvPr>
          <p:cNvPicPr>
            <a:picLocks noChangeAspect="1"/>
          </p:cNvPicPr>
          <p:nvPr/>
        </p:nvPicPr>
        <p:blipFill>
          <a:blip r:embed="rId3"/>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4034705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Schrapping van de kiezerslijsten</a:t>
            </a:r>
          </a:p>
        </p:txBody>
      </p:sp>
      <p:sp>
        <p:nvSpPr>
          <p:cNvPr id="3" name="Tijdelijke aanduiding voor tekst 2"/>
          <p:cNvSpPr>
            <a:spLocks noGrp="1"/>
          </p:cNvSpPr>
          <p:nvPr>
            <p:ph type="body" sz="quarter" idx="15"/>
          </p:nvPr>
        </p:nvSpPr>
        <p:spPr>
          <a:xfrm>
            <a:off x="467544" y="1476945"/>
            <a:ext cx="8208912" cy="3528392"/>
          </a:xfrm>
        </p:spPr>
        <p:txBody>
          <a:bodyPr>
            <a:normAutofit/>
          </a:bodyPr>
          <a:lstStyle/>
          <a:p>
            <a:pPr>
              <a:defRPr/>
            </a:pPr>
            <a:r>
              <a:rPr lang="nl-BE" altLang="nl-BE" sz="2000">
                <a:latin typeface="Calibri" panose="020F0502020204030204" pitchFamily="34" charset="0"/>
              </a:rPr>
              <a:t>Uiterste datum voor </a:t>
            </a:r>
            <a:r>
              <a:rPr lang="nl-BE" altLang="nl-BE" sz="2000" b="1">
                <a:latin typeface="Calibri" panose="020F0502020204030204" pitchFamily="34" charset="0"/>
              </a:rPr>
              <a:t>schrapping van de kiezerslijsten</a:t>
            </a:r>
            <a:endParaRPr lang="nl-BE" altLang="nl-BE" sz="1800" b="1">
              <a:solidFill>
                <a:srgbClr val="009FDF"/>
              </a:solidFill>
              <a:latin typeface="Calibri" panose="020F0502020204030204" pitchFamily="34" charset="0"/>
            </a:endParaRPr>
          </a:p>
          <a:p>
            <a:pPr lvl="1">
              <a:defRPr/>
            </a:pPr>
            <a:r>
              <a:rPr lang="nl-BE" altLang="nl-BE" sz="1800">
                <a:latin typeface="Calibri" panose="020F0502020204030204" pitchFamily="34" charset="0"/>
              </a:rPr>
              <a:t>Schrapping van </a:t>
            </a:r>
            <a:r>
              <a:rPr lang="nl-BE" altLang="nl-BE" sz="1800" err="1">
                <a:latin typeface="Calibri" panose="020F0502020204030204" pitchFamily="34" charset="0"/>
              </a:rPr>
              <a:t>WNs</a:t>
            </a:r>
            <a:r>
              <a:rPr lang="nl-BE" altLang="nl-BE" sz="1800">
                <a:latin typeface="Calibri" panose="020F0502020204030204" pitchFamily="34" charset="0"/>
              </a:rPr>
              <a:t> die geen deel meer uitmaken van de onderneming</a:t>
            </a:r>
          </a:p>
          <a:p>
            <a:pPr lvl="1">
              <a:defRPr/>
            </a:pPr>
            <a:r>
              <a:rPr lang="nl-BE" altLang="nl-BE" sz="1800">
                <a:latin typeface="Calibri" panose="020F0502020204030204" pitchFamily="34" charset="0"/>
              </a:rPr>
              <a:t>Schrapping uitzendkrachten die niet voldoen aan de kiesvoorwaarden - </a:t>
            </a:r>
            <a:r>
              <a:rPr lang="nl-BE" altLang="nl-BE" sz="1800" err="1">
                <a:latin typeface="Calibri" panose="020F0502020204030204" pitchFamily="34" charset="0"/>
              </a:rPr>
              <a:t>Quid</a:t>
            </a:r>
            <a:r>
              <a:rPr lang="nl-BE" altLang="nl-BE" sz="1800">
                <a:latin typeface="Calibri" panose="020F0502020204030204" pitchFamily="34" charset="0"/>
              </a:rPr>
              <a:t> niet langer een dubbele voorwaarde in twee referteperiodes?</a:t>
            </a:r>
          </a:p>
          <a:p>
            <a:pPr lvl="1">
              <a:defRPr/>
            </a:pPr>
            <a:r>
              <a:rPr lang="nl-BE" altLang="nl-BE" sz="1800">
                <a:latin typeface="Calibri" panose="020F0502020204030204" pitchFamily="34" charset="0"/>
              </a:rPr>
              <a:t>WN nog in dienst doch voldoet niet aan kiesvoorwaarden?</a:t>
            </a:r>
          </a:p>
          <a:p>
            <a:pPr>
              <a:defRPr/>
            </a:pPr>
            <a:r>
              <a:rPr lang="nl-BE" altLang="nl-BE" sz="2000" b="1">
                <a:latin typeface="Calibri" panose="020F0502020204030204" pitchFamily="34" charset="0"/>
              </a:rPr>
              <a:t>Beslissing</a:t>
            </a:r>
            <a:r>
              <a:rPr lang="nl-BE" altLang="nl-BE" sz="2000">
                <a:latin typeface="Calibri" panose="020F0502020204030204" pitchFamily="34" charset="0"/>
              </a:rPr>
              <a:t> tot schrapping </a:t>
            </a:r>
            <a:r>
              <a:rPr lang="nl-BE" altLang="nl-BE" sz="2000" b="1">
                <a:latin typeface="Calibri" panose="020F0502020204030204" pitchFamily="34" charset="0"/>
              </a:rPr>
              <a:t>door</a:t>
            </a:r>
            <a:r>
              <a:rPr lang="nl-BE" altLang="nl-BE" sz="2000">
                <a:latin typeface="Calibri" panose="020F0502020204030204" pitchFamily="34" charset="0"/>
              </a:rPr>
              <a:t> </a:t>
            </a:r>
          </a:p>
          <a:p>
            <a:pPr lvl="1">
              <a:defRPr/>
            </a:pPr>
            <a:r>
              <a:rPr lang="nl-BE" altLang="nl-BE" sz="1800">
                <a:latin typeface="Calibri" panose="020F0502020204030204" pitchFamily="34" charset="0"/>
                <a:cs typeface="Arial" panose="020B0604020202020204" pitchFamily="34" charset="0"/>
              </a:rPr>
              <a:t>OR of CPBW (eenparigheid van stemmen) of bij ontstentenis hiervan de WG en alle leden VA </a:t>
            </a:r>
          </a:p>
          <a:p>
            <a:pPr>
              <a:defRPr/>
            </a:pPr>
            <a:r>
              <a:rPr lang="nl-BE" altLang="nl-BE" sz="2000" b="1">
                <a:latin typeface="Calibri" panose="020F0502020204030204" pitchFamily="34" charset="0"/>
              </a:rPr>
              <a:t>Geen beroep </a:t>
            </a:r>
            <a:r>
              <a:rPr lang="nl-BE" altLang="nl-BE" sz="2000">
                <a:latin typeface="Calibri" panose="020F0502020204030204" pitchFamily="34" charset="0"/>
              </a:rPr>
              <a:t>mogelijk</a:t>
            </a:r>
          </a:p>
          <a:p>
            <a:pPr>
              <a:defRPr/>
            </a:pPr>
            <a:r>
              <a:rPr lang="nl-BE" altLang="nl-BE" sz="2000">
                <a:latin typeface="Calibri" panose="020F0502020204030204" pitchFamily="34" charset="0"/>
              </a:rPr>
              <a:t>Geen invloed op de samenstelling van de </a:t>
            </a:r>
            <a:r>
              <a:rPr lang="nl-BE" altLang="nl-BE" sz="2000" b="1">
                <a:latin typeface="Calibri" panose="020F0502020204030204" pitchFamily="34" charset="0"/>
              </a:rPr>
              <a:t>kiescolleges en bureaus</a:t>
            </a:r>
          </a:p>
          <a:p>
            <a:pPr>
              <a:defRPr/>
            </a:pPr>
            <a:endParaRPr lang="nl-BE" altLang="nl-BE">
              <a:latin typeface="Calibri" panose="020F0502020204030204" pitchFamily="34" charset="0"/>
            </a:endParaRPr>
          </a:p>
          <a:p>
            <a:pPr>
              <a:buNone/>
              <a:defRPr/>
            </a:pPr>
            <a:endParaRPr lang="nl-NL" altLang="nl-BE"/>
          </a:p>
          <a:p>
            <a:pPr marL="0" indent="0">
              <a:buNone/>
            </a:pPr>
            <a:endParaRPr lang="nl-BE"/>
          </a:p>
        </p:txBody>
      </p:sp>
      <p:pic>
        <p:nvPicPr>
          <p:cNvPr id="7" name="Graphic 6" descr="Irriterend met effen opvulling">
            <a:extLst>
              <a:ext uri="{FF2B5EF4-FFF2-40B4-BE49-F238E27FC236}">
                <a16:creationId xmlns:a16="http://schemas.microsoft.com/office/drawing/2014/main" id="{B967A17F-D151-889D-46FD-0E8C0FB8A0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72400" y="173609"/>
            <a:ext cx="504056" cy="504056"/>
          </a:xfrm>
          <a:prstGeom prst="rect">
            <a:avLst/>
          </a:prstGeom>
        </p:spPr>
      </p:pic>
      <p:sp>
        <p:nvSpPr>
          <p:cNvPr id="6" name="Rechthoek: afgeronde hoeken 5">
            <a:extLst>
              <a:ext uri="{FF2B5EF4-FFF2-40B4-BE49-F238E27FC236}">
                <a16:creationId xmlns:a16="http://schemas.microsoft.com/office/drawing/2014/main" id="{04CF2F63-9D05-0435-9B61-866BD8BC40C5}"/>
              </a:ext>
            </a:extLst>
          </p:cNvPr>
          <p:cNvSpPr/>
          <p:nvPr/>
        </p:nvSpPr>
        <p:spPr>
          <a:xfrm>
            <a:off x="467544" y="854195"/>
            <a:ext cx="8075038" cy="552862"/>
          </a:xfrm>
          <a:prstGeom prst="roundRect">
            <a:avLst/>
          </a:prstGeom>
          <a:solidFill>
            <a:srgbClr val="8BDEFF"/>
          </a:solidFill>
          <a:ln>
            <a:solidFill>
              <a:srgbClr val="009F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a:ln>
                  <a:solidFill>
                    <a:srgbClr val="003478"/>
                  </a:solidFill>
                </a:ln>
                <a:solidFill>
                  <a:srgbClr val="003478"/>
                </a:solidFill>
              </a:rPr>
              <a:t>X + 77</a:t>
            </a:r>
          </a:p>
        </p:txBody>
      </p:sp>
      <p:pic>
        <p:nvPicPr>
          <p:cNvPr id="8" name="Afbeelding 7" descr="Afbeelding met clipart&#10;&#10;Automatisch gegenereerde beschrijving">
            <a:extLst>
              <a:ext uri="{FF2B5EF4-FFF2-40B4-BE49-F238E27FC236}">
                <a16:creationId xmlns:a16="http://schemas.microsoft.com/office/drawing/2014/main" id="{8688595B-7DFF-0487-D97B-648FAF4502D3}"/>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462466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DD960E59-74AF-D936-9439-5DB60CEEA6D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C4FA12-F751-46FB-82E8-89A74C31B5F4}" type="slidenum">
              <a:rPr kumimoji="0" lang="nl-BE" sz="1200" b="0" i="0" u="none" strike="noStrike" kern="1200" cap="none" spc="0" normalizeH="0" baseline="0" noProof="0" smtClean="0">
                <a:ln>
                  <a:noFill/>
                </a:ln>
                <a:solidFill>
                  <a:srgbClr val="009FD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nl-BE" sz="1200" b="0" i="0" u="none" strike="noStrike" kern="1200" cap="none" spc="0" normalizeH="0" baseline="0" noProof="0" dirty="0">
              <a:ln>
                <a:noFill/>
              </a:ln>
              <a:solidFill>
                <a:srgbClr val="009FDF"/>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88BAF8B3-F6EC-E318-CE2A-CD5303085360}"/>
              </a:ext>
            </a:extLst>
          </p:cNvPr>
          <p:cNvSpPr txBox="1"/>
          <p:nvPr/>
        </p:nvSpPr>
        <p:spPr>
          <a:xfrm>
            <a:off x="827584" y="1779662"/>
            <a:ext cx="7128792" cy="1938992"/>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nl-BE" sz="6000" b="1" spc="50" dirty="0">
                <a:ln w="9525" cmpd="sng">
                  <a:solidFill>
                    <a:srgbClr val="4A66AC"/>
                  </a:solidFill>
                  <a:prstDash val="solid"/>
                </a:ln>
                <a:solidFill>
                  <a:srgbClr val="0070C0"/>
                </a:solidFill>
                <a:effectLst>
                  <a:glow rad="38100">
                    <a:srgbClr val="4A66AC">
                      <a:alpha val="40000"/>
                    </a:srgbClr>
                  </a:glow>
                </a:effectLst>
                <a:latin typeface="Calibri" panose="020F0502020204030204"/>
              </a:rPr>
              <a:t>Stopzetting verkiezingsprocedure</a:t>
            </a:r>
          </a:p>
        </p:txBody>
      </p:sp>
      <p:pic>
        <p:nvPicPr>
          <p:cNvPr id="3" name="Afbeelding 2" descr="Afbeelding met clipart&#10;&#10;Automatisch gegenereerde beschrijving">
            <a:extLst>
              <a:ext uri="{FF2B5EF4-FFF2-40B4-BE49-F238E27FC236}">
                <a16:creationId xmlns:a16="http://schemas.microsoft.com/office/drawing/2014/main" id="{27278A38-B400-D5BE-5B03-A465C0101795}"/>
              </a:ext>
            </a:extLst>
          </p:cNvPr>
          <p:cNvPicPr>
            <a:picLocks noChangeAspect="1"/>
          </p:cNvPicPr>
          <p:nvPr/>
        </p:nvPicPr>
        <p:blipFill>
          <a:blip r:embed="rId3"/>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934158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p:cNvGraphicFramePr>
            <a:graphicFrameLocks noGrp="1"/>
          </p:cNvGraphicFramePr>
          <p:nvPr>
            <p:ph sz="half" idx="1"/>
            <p:extLst>
              <p:ext uri="{D42A27DB-BD31-4B8C-83A1-F6EECF244321}">
                <p14:modId xmlns:p14="http://schemas.microsoft.com/office/powerpoint/2010/main" val="3034452044"/>
              </p:ext>
            </p:extLst>
          </p:nvPr>
        </p:nvGraphicFramePr>
        <p:xfrm>
          <a:off x="590732" y="798835"/>
          <a:ext cx="7534199" cy="3743911"/>
        </p:xfrm>
        <a:graphic>
          <a:graphicData uri="http://schemas.openxmlformats.org/drawingml/2006/table">
            <a:tbl>
              <a:tblPr firstRow="1" firstCol="1" bandRow="1">
                <a:tableStyleId>{8799B23B-EC83-4686-B30A-512413B5E67A}</a:tableStyleId>
              </a:tblPr>
              <a:tblGrid>
                <a:gridCol w="3672408">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917575">
                  <a:extLst>
                    <a:ext uri="{9D8B030D-6E8A-4147-A177-3AD203B41FA5}">
                      <a16:colId xmlns:a16="http://schemas.microsoft.com/office/drawing/2014/main" val="20002"/>
                    </a:ext>
                  </a:extLst>
                </a:gridCol>
              </a:tblGrid>
              <a:tr h="441426">
                <a:tc>
                  <a:txBody>
                    <a:bodyPr/>
                    <a:lstStyle/>
                    <a:p>
                      <a:pPr>
                        <a:lnSpc>
                          <a:spcPct val="107000"/>
                        </a:lnSpc>
                        <a:spcAft>
                          <a:spcPts val="0"/>
                        </a:spcAft>
                      </a:pPr>
                      <a:r>
                        <a:rPr lang="nl-BE" sz="1600" b="1">
                          <a:solidFill>
                            <a:srgbClr val="003478"/>
                          </a:solidFill>
                          <a:effectLst/>
                        </a:rPr>
                        <a:t>Situaties</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600" b="1">
                          <a:solidFill>
                            <a:srgbClr val="003478"/>
                          </a:solidFill>
                          <a:effectLst/>
                        </a:rPr>
                        <a:t>Samenstelling van</a:t>
                      </a:r>
                      <a:endParaRPr lang="nl-BE" sz="1600">
                        <a:solidFill>
                          <a:srgbClr val="003478"/>
                        </a:solidFill>
                        <a:effectLst/>
                      </a:endParaRPr>
                    </a:p>
                    <a:p>
                      <a:pPr>
                        <a:lnSpc>
                          <a:spcPct val="107000"/>
                        </a:lnSpc>
                        <a:spcAft>
                          <a:spcPts val="0"/>
                        </a:spcAft>
                      </a:pPr>
                      <a:r>
                        <a:rPr lang="nl-BE" sz="1600" b="1">
                          <a:solidFill>
                            <a:srgbClr val="003478"/>
                          </a:solidFill>
                          <a:effectLst/>
                        </a:rPr>
                        <a:t>een </a:t>
                      </a:r>
                      <a:r>
                        <a:rPr lang="nl-BE" sz="1600" b="1" kern="1200">
                          <a:solidFill>
                            <a:srgbClr val="003478"/>
                          </a:solidFill>
                          <a:effectLst/>
                          <a:latin typeface="+mn-lt"/>
                          <a:ea typeface="+mn-ea"/>
                          <a:cs typeface="+mn-cs"/>
                        </a:rPr>
                        <a:t>stembureau</a:t>
                      </a:r>
                    </a:p>
                  </a:txBody>
                  <a:tcPr marL="51178" marR="51178" marT="0" marB="0"/>
                </a:tc>
                <a:tc>
                  <a:txBody>
                    <a:bodyPr/>
                    <a:lstStyle/>
                    <a:p>
                      <a:pPr>
                        <a:lnSpc>
                          <a:spcPct val="107000"/>
                        </a:lnSpc>
                        <a:spcAft>
                          <a:spcPts val="0"/>
                        </a:spcAft>
                      </a:pPr>
                      <a:r>
                        <a:rPr lang="nl-BE" sz="1600" b="1">
                          <a:solidFill>
                            <a:srgbClr val="003478"/>
                          </a:solidFill>
                          <a:effectLst/>
                        </a:rPr>
                        <a:t>Houden van verkiezingen</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extLst>
                  <a:ext uri="{0D108BD9-81ED-4DB2-BD59-A6C34878D82A}">
                    <a16:rowId xmlns:a16="http://schemas.microsoft.com/office/drawing/2014/main" val="10000"/>
                  </a:ext>
                </a:extLst>
              </a:tr>
              <a:tr h="398412">
                <a:tc>
                  <a:txBody>
                    <a:bodyPr/>
                    <a:lstStyle/>
                    <a:p>
                      <a:pPr>
                        <a:lnSpc>
                          <a:spcPct val="107000"/>
                        </a:lnSpc>
                        <a:spcAft>
                          <a:spcPts val="0"/>
                        </a:spcAft>
                      </a:pPr>
                      <a:r>
                        <a:rPr lang="nl-BE" sz="1600" b="1">
                          <a:solidFill>
                            <a:srgbClr val="003478"/>
                          </a:solidFill>
                          <a:effectLst/>
                        </a:rPr>
                        <a:t>Geen kandidaten</a:t>
                      </a:r>
                      <a:endParaRPr lang="nl-BE" sz="1600" b="1">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600">
                          <a:solidFill>
                            <a:srgbClr val="003478"/>
                          </a:solidFill>
                          <a:effectLst/>
                        </a:rPr>
                        <a:t>?</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600">
                          <a:solidFill>
                            <a:srgbClr val="003478"/>
                          </a:solidFill>
                          <a:effectLst/>
                        </a:rPr>
                        <a:t>?</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extLst>
                  <a:ext uri="{0D108BD9-81ED-4DB2-BD59-A6C34878D82A}">
                    <a16:rowId xmlns:a16="http://schemas.microsoft.com/office/drawing/2014/main" val="10001"/>
                  </a:ext>
                </a:extLst>
              </a:tr>
              <a:tr h="788291">
                <a:tc>
                  <a:txBody>
                    <a:bodyPr/>
                    <a:lstStyle/>
                    <a:p>
                      <a:pPr>
                        <a:lnSpc>
                          <a:spcPct val="107000"/>
                        </a:lnSpc>
                        <a:spcAft>
                          <a:spcPts val="0"/>
                        </a:spcAft>
                      </a:pPr>
                      <a:r>
                        <a:rPr lang="nl-BE" sz="1600" b="1">
                          <a:solidFill>
                            <a:srgbClr val="003478"/>
                          </a:solidFill>
                          <a:effectLst/>
                        </a:rPr>
                        <a:t>Geen enkele</a:t>
                      </a:r>
                      <a:r>
                        <a:rPr lang="nl-BE" sz="1600" b="1" baseline="0">
                          <a:solidFill>
                            <a:srgbClr val="003478"/>
                          </a:solidFill>
                          <a:effectLst/>
                        </a:rPr>
                        <a:t> lijst </a:t>
                      </a:r>
                      <a:r>
                        <a:rPr lang="nl-BE" sz="1600" b="1">
                          <a:solidFill>
                            <a:srgbClr val="003478"/>
                          </a:solidFill>
                          <a:effectLst/>
                        </a:rPr>
                        <a:t>voor 1</a:t>
                      </a:r>
                    </a:p>
                    <a:p>
                      <a:pPr>
                        <a:lnSpc>
                          <a:spcPct val="107000"/>
                        </a:lnSpc>
                        <a:spcAft>
                          <a:spcPts val="0"/>
                        </a:spcAft>
                      </a:pPr>
                      <a:r>
                        <a:rPr lang="nl-BE" sz="1600" b="1">
                          <a:solidFill>
                            <a:srgbClr val="003478"/>
                          </a:solidFill>
                          <a:effectLst/>
                        </a:rPr>
                        <a:t>of meer </a:t>
                      </a:r>
                      <a:r>
                        <a:rPr lang="nl-BE" sz="1600" b="1" err="1">
                          <a:solidFill>
                            <a:srgbClr val="003478"/>
                          </a:solidFill>
                          <a:effectLst/>
                        </a:rPr>
                        <a:t>WNscategorie</a:t>
                      </a:r>
                      <a:r>
                        <a:rPr lang="nl-BE" sz="1600" b="1">
                          <a:solidFill>
                            <a:srgbClr val="003478"/>
                          </a:solidFill>
                          <a:effectLst/>
                        </a:rPr>
                        <a:t>(</a:t>
                      </a:r>
                      <a:r>
                        <a:rPr lang="nl-BE" sz="1600" b="1" err="1">
                          <a:solidFill>
                            <a:srgbClr val="003478"/>
                          </a:solidFill>
                          <a:effectLst/>
                        </a:rPr>
                        <a:t>ën</a:t>
                      </a:r>
                      <a:r>
                        <a:rPr lang="nl-BE" sz="1600" b="1">
                          <a:solidFill>
                            <a:srgbClr val="003478"/>
                          </a:solidFill>
                          <a:effectLst/>
                        </a:rPr>
                        <a:t>) terwijl 1 of meer lijsten voor min.1 andere categorie</a:t>
                      </a:r>
                    </a:p>
                    <a:p>
                      <a:pPr>
                        <a:lnSpc>
                          <a:spcPct val="107000"/>
                        </a:lnSpc>
                        <a:spcAft>
                          <a:spcPts val="0"/>
                        </a:spcAft>
                      </a:pP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600">
                          <a:solidFill>
                            <a:srgbClr val="003478"/>
                          </a:solidFill>
                          <a:effectLst/>
                        </a:rPr>
                        <a:t>?</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600">
                          <a:solidFill>
                            <a:srgbClr val="003478"/>
                          </a:solidFill>
                          <a:effectLst/>
                        </a:rPr>
                        <a:t>?</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extLst>
                  <a:ext uri="{0D108BD9-81ED-4DB2-BD59-A6C34878D82A}">
                    <a16:rowId xmlns:a16="http://schemas.microsoft.com/office/drawing/2014/main" val="10002"/>
                  </a:ext>
                </a:extLst>
              </a:tr>
              <a:tr h="788291">
                <a:tc>
                  <a:txBody>
                    <a:bodyPr/>
                    <a:lstStyle/>
                    <a:p>
                      <a:pPr>
                        <a:lnSpc>
                          <a:spcPct val="107000"/>
                        </a:lnSpc>
                        <a:spcAft>
                          <a:spcPts val="0"/>
                        </a:spcAft>
                      </a:pPr>
                      <a:r>
                        <a:rPr lang="nl-BE" sz="1600" b="1">
                          <a:solidFill>
                            <a:srgbClr val="003478"/>
                          </a:solidFill>
                          <a:effectLst/>
                        </a:rPr>
                        <a:t>Slechts 1 </a:t>
                      </a:r>
                      <a:r>
                        <a:rPr lang="nl-BE" sz="1600" b="1" err="1">
                          <a:solidFill>
                            <a:srgbClr val="003478"/>
                          </a:solidFill>
                          <a:effectLst/>
                        </a:rPr>
                        <a:t>org</a:t>
                      </a:r>
                      <a:r>
                        <a:rPr lang="nl-BE" sz="1600" b="1">
                          <a:solidFill>
                            <a:srgbClr val="003478"/>
                          </a:solidFill>
                          <a:effectLst/>
                        </a:rPr>
                        <a:t>. dient  lijst in en aantal kandidaten ≤ aantal toe te kennen </a:t>
                      </a:r>
                      <a:r>
                        <a:rPr lang="nl-BE" sz="1600" b="1" err="1">
                          <a:solidFill>
                            <a:srgbClr val="003478"/>
                          </a:solidFill>
                          <a:effectLst/>
                        </a:rPr>
                        <a:t>eff</a:t>
                      </a:r>
                      <a:r>
                        <a:rPr lang="nl-BE" sz="1600" b="1">
                          <a:solidFill>
                            <a:srgbClr val="003478"/>
                          </a:solidFill>
                          <a:effectLst/>
                        </a:rPr>
                        <a:t>. mandaten</a:t>
                      </a:r>
                    </a:p>
                    <a:p>
                      <a:pPr>
                        <a:lnSpc>
                          <a:spcPct val="107000"/>
                        </a:lnSpc>
                        <a:spcAft>
                          <a:spcPts val="0"/>
                        </a:spcAft>
                      </a:pPr>
                      <a:endParaRPr lang="nl-BE" sz="1600" b="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600">
                          <a:solidFill>
                            <a:srgbClr val="003478"/>
                          </a:solidFill>
                          <a:effectLst/>
                        </a:rPr>
                        <a:t>?</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l-BE" sz="1600">
                          <a:solidFill>
                            <a:srgbClr val="003478"/>
                          </a:solidFill>
                          <a:effectLst/>
                        </a:rPr>
                        <a:t>?</a:t>
                      </a:r>
                      <a:endParaRPr kumimoji="0" lang="nl-BE" sz="1600" b="0" u="none" strike="noStrike" kern="1200" cap="none" spc="0" normalizeH="0" baseline="0" noProof="0">
                        <a:ln>
                          <a:noFill/>
                        </a:ln>
                        <a:solidFill>
                          <a:srgbClr val="003478"/>
                        </a:solidFill>
                        <a:effectLst/>
                        <a:uLnTx/>
                        <a:uFillTx/>
                      </a:endParaRPr>
                    </a:p>
                    <a:p>
                      <a:pPr>
                        <a:lnSpc>
                          <a:spcPct val="107000"/>
                        </a:lnSpc>
                        <a:spcAft>
                          <a:spcPts val="0"/>
                        </a:spcAft>
                      </a:pP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extLst>
                  <a:ext uri="{0D108BD9-81ED-4DB2-BD59-A6C34878D82A}">
                    <a16:rowId xmlns:a16="http://schemas.microsoft.com/office/drawing/2014/main" val="10003"/>
                  </a:ext>
                </a:extLst>
              </a:tr>
              <a:tr h="279666">
                <a:tc>
                  <a:txBody>
                    <a:bodyPr/>
                    <a:lstStyle/>
                    <a:p>
                      <a:pPr>
                        <a:lnSpc>
                          <a:spcPct val="107000"/>
                        </a:lnSpc>
                        <a:spcAft>
                          <a:spcPts val="0"/>
                        </a:spcAft>
                      </a:pPr>
                      <a:r>
                        <a:rPr lang="nl-BE" sz="1600" b="1">
                          <a:solidFill>
                            <a:srgbClr val="003478"/>
                          </a:solidFill>
                          <a:effectLst/>
                        </a:rPr>
                        <a:t>Aantal kandidaten ingediend door meerdere </a:t>
                      </a:r>
                      <a:r>
                        <a:rPr lang="nl-BE" sz="1600" b="1" err="1">
                          <a:solidFill>
                            <a:srgbClr val="003478"/>
                          </a:solidFill>
                          <a:effectLst/>
                        </a:rPr>
                        <a:t>org</a:t>
                      </a:r>
                      <a:r>
                        <a:rPr lang="nl-BE" sz="1600" b="1">
                          <a:solidFill>
                            <a:srgbClr val="003478"/>
                          </a:solidFill>
                          <a:effectLst/>
                        </a:rPr>
                        <a:t>. ≤ aantal toe te kennen </a:t>
                      </a:r>
                      <a:r>
                        <a:rPr lang="nl-BE" sz="1600" b="1" err="1">
                          <a:solidFill>
                            <a:srgbClr val="003478"/>
                          </a:solidFill>
                          <a:effectLst/>
                        </a:rPr>
                        <a:t>eff</a:t>
                      </a:r>
                      <a:r>
                        <a:rPr lang="nl-BE" sz="1600" b="1">
                          <a:solidFill>
                            <a:srgbClr val="003478"/>
                          </a:solidFill>
                          <a:effectLst/>
                        </a:rPr>
                        <a:t>. mandaten</a:t>
                      </a:r>
                      <a:endParaRPr lang="nl-BE" sz="1600" b="1">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600">
                          <a:solidFill>
                            <a:srgbClr val="003478"/>
                          </a:solidFill>
                          <a:effectLst/>
                        </a:rPr>
                        <a:t>?</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800">
                          <a:solidFill>
                            <a:srgbClr val="003478"/>
                          </a:solidFill>
                          <a:effectLst/>
                        </a:rPr>
                        <a:t>?</a:t>
                      </a:r>
                      <a:endParaRPr lang="nl-BE" sz="18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extLst>
                  <a:ext uri="{0D108BD9-81ED-4DB2-BD59-A6C34878D82A}">
                    <a16:rowId xmlns:a16="http://schemas.microsoft.com/office/drawing/2014/main" val="10004"/>
                  </a:ext>
                </a:extLst>
              </a:tr>
            </a:tbl>
          </a:graphicData>
        </a:graphic>
      </p:graphicFrame>
      <p:sp>
        <p:nvSpPr>
          <p:cNvPr id="5" name="Titel 4"/>
          <p:cNvSpPr>
            <a:spLocks noGrp="1"/>
          </p:cNvSpPr>
          <p:nvPr>
            <p:ph type="title"/>
          </p:nvPr>
        </p:nvSpPr>
        <p:spPr/>
        <p:txBody>
          <a:bodyPr/>
          <a:lstStyle/>
          <a:p>
            <a:r>
              <a:rPr lang="nl-BE" dirty="0">
                <a:solidFill>
                  <a:prstClr val="white"/>
                </a:solidFill>
              </a:rPr>
              <a:t>Stopzetting verkiezingsprocedure (X + 79)</a:t>
            </a:r>
            <a:endParaRPr lang="nl-BE" dirty="0"/>
          </a:p>
        </p:txBody>
      </p:sp>
      <p:pic>
        <p:nvPicPr>
          <p:cNvPr id="9" name="Graphic 8" descr="Stoppen met effen opvulling">
            <a:extLst>
              <a:ext uri="{FF2B5EF4-FFF2-40B4-BE49-F238E27FC236}">
                <a16:creationId xmlns:a16="http://schemas.microsoft.com/office/drawing/2014/main" id="{82B534BB-05F2-2552-E6EB-FED80EA087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3272" y="260164"/>
            <a:ext cx="313184" cy="313184"/>
          </a:xfrm>
          <a:prstGeom prst="rect">
            <a:avLst/>
          </a:prstGeom>
        </p:spPr>
      </p:pic>
      <p:pic>
        <p:nvPicPr>
          <p:cNvPr id="2" name="Afbeelding 1" descr="Afbeelding met clipart&#10;&#10;Automatisch gegenereerde beschrijving">
            <a:extLst>
              <a:ext uri="{FF2B5EF4-FFF2-40B4-BE49-F238E27FC236}">
                <a16:creationId xmlns:a16="http://schemas.microsoft.com/office/drawing/2014/main" id="{63579DFC-77DA-EAA0-B79C-D0F916D4A07E}"/>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612893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Brainstormen silhouet">
            <a:extLst>
              <a:ext uri="{FF2B5EF4-FFF2-40B4-BE49-F238E27FC236}">
                <a16:creationId xmlns:a16="http://schemas.microsoft.com/office/drawing/2014/main" id="{D558F57A-7C56-0F42-6401-6A79F64129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4408" y="159481"/>
            <a:ext cx="540061" cy="540061"/>
          </a:xfrm>
          <a:prstGeom prst="rect">
            <a:avLst/>
          </a:prstGeom>
        </p:spPr>
      </p:pic>
      <p:sp>
        <p:nvSpPr>
          <p:cNvPr id="2" name="Titel 1"/>
          <p:cNvSpPr>
            <a:spLocks noGrp="1"/>
          </p:cNvSpPr>
          <p:nvPr>
            <p:ph type="title"/>
          </p:nvPr>
        </p:nvSpPr>
        <p:spPr/>
        <p:txBody>
          <a:bodyPr/>
          <a:lstStyle/>
          <a:p>
            <a:r>
              <a:rPr lang="nl-BE"/>
              <a:t>Opfrissing deel 1 – Kandidatenlijsten</a:t>
            </a:r>
          </a:p>
        </p:txBody>
      </p:sp>
      <p:sp>
        <p:nvSpPr>
          <p:cNvPr id="3" name="Tijdelijke aanduiding voor tekst 2"/>
          <p:cNvSpPr>
            <a:spLocks noGrp="1"/>
          </p:cNvSpPr>
          <p:nvPr>
            <p:ph type="body" sz="quarter" idx="15"/>
          </p:nvPr>
        </p:nvSpPr>
        <p:spPr>
          <a:xfrm>
            <a:off x="467544" y="843558"/>
            <a:ext cx="8208912" cy="3888432"/>
          </a:xfrm>
        </p:spPr>
        <p:txBody>
          <a:bodyPr>
            <a:normAutofit/>
          </a:bodyPr>
          <a:lstStyle/>
          <a:p>
            <a:pPr lvl="0">
              <a:lnSpc>
                <a:spcPct val="90000"/>
              </a:lnSpc>
              <a:defRPr/>
            </a:pPr>
            <a:r>
              <a:rPr lang="nl-BE" altLang="nl-BE" sz="2400">
                <a:latin typeface="Calibri" panose="020F0502020204030204" pitchFamily="34" charset="0"/>
              </a:rPr>
              <a:t>Wie kan er kandidatenlijsten indienen?</a:t>
            </a:r>
          </a:p>
          <a:p>
            <a:pPr lvl="1">
              <a:lnSpc>
                <a:spcPct val="90000"/>
              </a:lnSpc>
              <a:defRPr/>
            </a:pPr>
            <a:r>
              <a:rPr lang="nl-BE" altLang="nl-BE" sz="2000" b="1">
                <a:latin typeface="Calibri" panose="020F0502020204030204" pitchFamily="34" charset="0"/>
              </a:rPr>
              <a:t>Nationale</a:t>
            </a:r>
            <a:r>
              <a:rPr lang="nl-BE" altLang="nl-BE" sz="2000">
                <a:latin typeface="Calibri" panose="020F0502020204030204" pitchFamily="34" charset="0"/>
              </a:rPr>
              <a:t> interprofessionele representatieve vakorganisaties (ACLVB, ACV,ABVV) of hun volmachthebbers </a:t>
            </a:r>
            <a:endParaRPr lang="nl-BE" altLang="nl-BE" sz="2000" strike="sngStrike">
              <a:solidFill>
                <a:srgbClr val="FF0000"/>
              </a:solidFill>
              <a:latin typeface="Calibri" panose="020F0502020204030204" pitchFamily="34" charset="0"/>
            </a:endParaRPr>
          </a:p>
          <a:p>
            <a:pPr lvl="1">
              <a:lnSpc>
                <a:spcPct val="90000"/>
              </a:lnSpc>
              <a:defRPr/>
            </a:pPr>
            <a:r>
              <a:rPr lang="nl-BE" altLang="nl-BE" sz="2000">
                <a:latin typeface="Calibri" panose="020F0502020204030204" pitchFamily="34" charset="0"/>
              </a:rPr>
              <a:t>Representatieve organisatie van kaderleden en huislijsten (enkel voor OR en KP)</a:t>
            </a:r>
          </a:p>
          <a:p>
            <a:pPr>
              <a:lnSpc>
                <a:spcPct val="90000"/>
              </a:lnSpc>
              <a:defRPr/>
            </a:pPr>
            <a:r>
              <a:rPr lang="nl-BE" altLang="nl-BE" sz="2400">
                <a:latin typeface="Calibri" panose="020F0502020204030204" pitchFamily="34" charset="0"/>
              </a:rPr>
              <a:t>Aantal kandidaten voor een lijst : maximum 2 x aantal mandaten</a:t>
            </a:r>
          </a:p>
          <a:p>
            <a:pPr>
              <a:lnSpc>
                <a:spcPct val="90000"/>
              </a:lnSpc>
              <a:defRPr/>
            </a:pPr>
            <a:r>
              <a:rPr lang="nl-BE" altLang="nl-BE" sz="2400">
                <a:latin typeface="Calibri" panose="020F0502020204030204" pitchFamily="34" charset="0"/>
              </a:rPr>
              <a:t>Lijsten voor :</a:t>
            </a:r>
          </a:p>
          <a:p>
            <a:pPr>
              <a:lnSpc>
                <a:spcPct val="90000"/>
              </a:lnSpc>
              <a:buNone/>
              <a:defRPr/>
            </a:pPr>
            <a:r>
              <a:rPr lang="nl-BE" altLang="nl-BE" sz="2400">
                <a:latin typeface="Calibri" panose="020F0502020204030204" pitchFamily="34" charset="0"/>
              </a:rPr>
              <a:t>	Arbeiders – bedienden – kaders (doch enkel voor OR en minstens 15) – jongeren (minstens 25)</a:t>
            </a:r>
            <a:endParaRPr lang="nl-BE" altLang="nl-BE" sz="1800">
              <a:latin typeface="Calibri" panose="020F0502020204030204" pitchFamily="34" charset="0"/>
            </a:endParaRPr>
          </a:p>
          <a:p>
            <a:pPr>
              <a:lnSpc>
                <a:spcPct val="90000"/>
              </a:lnSpc>
              <a:buNone/>
              <a:defRPr/>
            </a:pPr>
            <a:endParaRPr lang="nl-BE" altLang="nl-BE" sz="2600">
              <a:latin typeface="Calibri" panose="020F0502020204030204" pitchFamily="34" charset="0"/>
            </a:endParaRPr>
          </a:p>
          <a:p>
            <a:pPr>
              <a:lnSpc>
                <a:spcPct val="90000"/>
              </a:lnSpc>
              <a:buFont typeface="Wingdings" panose="05000000000000000000" pitchFamily="2" charset="2"/>
              <a:buChar char="Ø"/>
              <a:defRPr/>
            </a:pPr>
            <a:endParaRPr lang="nl-BE" altLang="nl-BE" sz="2600">
              <a:latin typeface="Calibri" panose="020F0502020204030204" pitchFamily="34" charset="0"/>
            </a:endParaRPr>
          </a:p>
          <a:p>
            <a:pPr>
              <a:lnSpc>
                <a:spcPct val="90000"/>
              </a:lnSpc>
              <a:defRPr/>
            </a:pPr>
            <a:endParaRPr lang="nl-NL" altLang="nl-BE">
              <a:latin typeface="Calibri" panose="020F0502020204030204" pitchFamily="34" charset="0"/>
            </a:endParaRPr>
          </a:p>
          <a:p>
            <a:pPr marL="0" indent="0">
              <a:buNone/>
            </a:pPr>
            <a:endParaRPr lang="nl-BE"/>
          </a:p>
        </p:txBody>
      </p:sp>
      <p:pic>
        <p:nvPicPr>
          <p:cNvPr id="6" name="Afbeelding 5" descr="Afbeelding met clipart&#10;&#10;Automatisch gegenereerde beschrijving">
            <a:extLst>
              <a:ext uri="{FF2B5EF4-FFF2-40B4-BE49-F238E27FC236}">
                <a16:creationId xmlns:a16="http://schemas.microsoft.com/office/drawing/2014/main" id="{504451DA-486B-9201-FBD1-02919F8856F6}"/>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382064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BE">
                <a:solidFill>
                  <a:prstClr val="white"/>
                </a:solidFill>
              </a:rPr>
              <a:t>Stopzetting verkiezingsprocedure</a:t>
            </a:r>
            <a:endParaRPr lang="nl-BE"/>
          </a:p>
        </p:txBody>
      </p:sp>
      <p:pic>
        <p:nvPicPr>
          <p:cNvPr id="2" name="Graphic 1" descr="Stoppen met effen opvulling">
            <a:extLst>
              <a:ext uri="{FF2B5EF4-FFF2-40B4-BE49-F238E27FC236}">
                <a16:creationId xmlns:a16="http://schemas.microsoft.com/office/drawing/2014/main" id="{70556150-961B-E350-BBF6-468B6F9C87E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3272" y="260164"/>
            <a:ext cx="313184" cy="313184"/>
          </a:xfrm>
          <a:prstGeom prst="rect">
            <a:avLst/>
          </a:prstGeom>
        </p:spPr>
      </p:pic>
      <p:graphicFrame>
        <p:nvGraphicFramePr>
          <p:cNvPr id="9" name="Tijdelijke aanduiding voor inhoud 5">
            <a:extLst>
              <a:ext uri="{FF2B5EF4-FFF2-40B4-BE49-F238E27FC236}">
                <a16:creationId xmlns:a16="http://schemas.microsoft.com/office/drawing/2014/main" id="{062C02E0-2BCC-F7AA-00DB-093739D9BB8F}"/>
              </a:ext>
            </a:extLst>
          </p:cNvPr>
          <p:cNvGraphicFramePr>
            <a:graphicFrameLocks/>
          </p:cNvGraphicFramePr>
          <p:nvPr>
            <p:extLst>
              <p:ext uri="{D42A27DB-BD31-4B8C-83A1-F6EECF244321}">
                <p14:modId xmlns:p14="http://schemas.microsoft.com/office/powerpoint/2010/main" val="4285225483"/>
              </p:ext>
            </p:extLst>
          </p:nvPr>
        </p:nvGraphicFramePr>
        <p:xfrm>
          <a:off x="590732" y="798835"/>
          <a:ext cx="7534199" cy="1099252"/>
        </p:xfrm>
        <a:graphic>
          <a:graphicData uri="http://schemas.openxmlformats.org/drawingml/2006/table">
            <a:tbl>
              <a:tblPr firstRow="1" firstCol="1" bandRow="1">
                <a:tableStyleId>{8799B23B-EC83-4686-B30A-512413B5E67A}</a:tableStyleId>
              </a:tblPr>
              <a:tblGrid>
                <a:gridCol w="3672408">
                  <a:extLst>
                    <a:ext uri="{9D8B030D-6E8A-4147-A177-3AD203B41FA5}">
                      <a16:colId xmlns:a16="http://schemas.microsoft.com/office/drawing/2014/main" val="20000"/>
                    </a:ext>
                  </a:extLst>
                </a:gridCol>
                <a:gridCol w="1965044">
                  <a:extLst>
                    <a:ext uri="{9D8B030D-6E8A-4147-A177-3AD203B41FA5}">
                      <a16:colId xmlns:a16="http://schemas.microsoft.com/office/drawing/2014/main" val="20001"/>
                    </a:ext>
                  </a:extLst>
                </a:gridCol>
                <a:gridCol w="1896747">
                  <a:extLst>
                    <a:ext uri="{9D8B030D-6E8A-4147-A177-3AD203B41FA5}">
                      <a16:colId xmlns:a16="http://schemas.microsoft.com/office/drawing/2014/main" val="20002"/>
                    </a:ext>
                  </a:extLst>
                </a:gridCol>
              </a:tblGrid>
              <a:tr h="441426">
                <a:tc>
                  <a:txBody>
                    <a:bodyPr/>
                    <a:lstStyle/>
                    <a:p>
                      <a:pPr>
                        <a:lnSpc>
                          <a:spcPct val="107000"/>
                        </a:lnSpc>
                        <a:spcAft>
                          <a:spcPts val="0"/>
                        </a:spcAft>
                      </a:pPr>
                      <a:r>
                        <a:rPr lang="nl-BE" sz="1600" b="1">
                          <a:solidFill>
                            <a:srgbClr val="003478"/>
                          </a:solidFill>
                          <a:effectLst/>
                        </a:rPr>
                        <a:t>Situaties</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600" b="1">
                          <a:solidFill>
                            <a:srgbClr val="003478"/>
                          </a:solidFill>
                          <a:effectLst/>
                        </a:rPr>
                        <a:t>Samenstelling van</a:t>
                      </a:r>
                      <a:endParaRPr lang="nl-BE" sz="1600">
                        <a:solidFill>
                          <a:srgbClr val="003478"/>
                        </a:solidFill>
                        <a:effectLst/>
                      </a:endParaRPr>
                    </a:p>
                    <a:p>
                      <a:pPr>
                        <a:lnSpc>
                          <a:spcPct val="107000"/>
                        </a:lnSpc>
                        <a:spcAft>
                          <a:spcPts val="0"/>
                        </a:spcAft>
                      </a:pPr>
                      <a:r>
                        <a:rPr lang="nl-BE" sz="1600" b="1">
                          <a:solidFill>
                            <a:srgbClr val="003478"/>
                          </a:solidFill>
                          <a:effectLst/>
                        </a:rPr>
                        <a:t>een </a:t>
                      </a:r>
                      <a:r>
                        <a:rPr lang="nl-BE" sz="1600" b="1" kern="1200">
                          <a:solidFill>
                            <a:srgbClr val="003478"/>
                          </a:solidFill>
                          <a:effectLst/>
                          <a:latin typeface="+mn-lt"/>
                          <a:ea typeface="+mn-ea"/>
                          <a:cs typeface="+mn-cs"/>
                        </a:rPr>
                        <a:t>stembureau</a:t>
                      </a:r>
                    </a:p>
                  </a:txBody>
                  <a:tcPr marL="51178" marR="51178" marT="0" marB="0"/>
                </a:tc>
                <a:tc>
                  <a:txBody>
                    <a:bodyPr/>
                    <a:lstStyle/>
                    <a:p>
                      <a:pPr>
                        <a:lnSpc>
                          <a:spcPct val="107000"/>
                        </a:lnSpc>
                        <a:spcAft>
                          <a:spcPts val="0"/>
                        </a:spcAft>
                      </a:pPr>
                      <a:r>
                        <a:rPr lang="nl-BE" sz="1600" b="1">
                          <a:solidFill>
                            <a:srgbClr val="003478"/>
                          </a:solidFill>
                          <a:effectLst/>
                        </a:rPr>
                        <a:t>Houden van verkiezingen</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extLst>
                  <a:ext uri="{0D108BD9-81ED-4DB2-BD59-A6C34878D82A}">
                    <a16:rowId xmlns:a16="http://schemas.microsoft.com/office/drawing/2014/main" val="10000"/>
                  </a:ext>
                </a:extLst>
              </a:tr>
              <a:tr h="589029">
                <a:tc>
                  <a:txBody>
                    <a:bodyPr/>
                    <a:lstStyle/>
                    <a:p>
                      <a:pPr>
                        <a:lnSpc>
                          <a:spcPct val="107000"/>
                        </a:lnSpc>
                        <a:spcAft>
                          <a:spcPts val="0"/>
                        </a:spcAft>
                      </a:pPr>
                      <a:r>
                        <a:rPr lang="nl-BE" sz="1600" b="1">
                          <a:solidFill>
                            <a:srgbClr val="003478"/>
                          </a:solidFill>
                          <a:effectLst/>
                        </a:rPr>
                        <a:t>Geen kandidaten</a:t>
                      </a:r>
                      <a:endParaRPr lang="nl-BE" sz="1600" b="1">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rPr>
                        <a:t>?</a:t>
                      </a:r>
                    </a:p>
                  </a:txBody>
                  <a:tcPr marL="51178" marR="51178" marT="0" marB="0"/>
                </a:tc>
                <a:tc>
                  <a:txBody>
                    <a:bodyPr/>
                    <a:lstStyle/>
                    <a:p>
                      <a:pPr>
                        <a:lnSpc>
                          <a:spcPct val="107000"/>
                        </a:lnSpc>
                        <a:spcAft>
                          <a:spcPts val="0"/>
                        </a:spcAft>
                      </a:pPr>
                      <a:r>
                        <a:rPr lang="nl-BE" sz="1600">
                          <a:solidFill>
                            <a:srgbClr val="003478"/>
                          </a:solidFill>
                          <a:effectLst/>
                          <a:latin typeface="+mn-lt"/>
                          <a:ea typeface="Calibri" panose="020F0502020204030204" pitchFamily="34" charset="0"/>
                          <a:cs typeface="Times New Roman" panose="02020603050405020304" pitchFamily="18" charset="0"/>
                        </a:rPr>
                        <a:t>?</a:t>
                      </a:r>
                    </a:p>
                  </a:txBody>
                  <a:tcPr marL="51178" marR="51178" marT="0" marB="0"/>
                </a:tc>
                <a:extLst>
                  <a:ext uri="{0D108BD9-81ED-4DB2-BD59-A6C34878D82A}">
                    <a16:rowId xmlns:a16="http://schemas.microsoft.com/office/drawing/2014/main" val="10001"/>
                  </a:ext>
                </a:extLst>
              </a:tr>
            </a:tbl>
          </a:graphicData>
        </a:graphic>
      </p:graphicFrame>
      <p:pic>
        <p:nvPicPr>
          <p:cNvPr id="6" name="Afbeelding 5" descr="Afbeelding met clipart&#10;&#10;Automatisch gegenereerde beschrijving">
            <a:extLst>
              <a:ext uri="{FF2B5EF4-FFF2-40B4-BE49-F238E27FC236}">
                <a16:creationId xmlns:a16="http://schemas.microsoft.com/office/drawing/2014/main" id="{FF87D168-265F-C3F3-D17E-953D01001C5A}"/>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3406621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BE">
                <a:solidFill>
                  <a:prstClr val="white"/>
                </a:solidFill>
              </a:rPr>
              <a:t>Stopzetting verkiezingsprocedure</a:t>
            </a:r>
            <a:endParaRPr lang="nl-BE"/>
          </a:p>
        </p:txBody>
      </p:sp>
      <p:pic>
        <p:nvPicPr>
          <p:cNvPr id="2" name="Graphic 1" descr="Stoppen met effen opvulling">
            <a:extLst>
              <a:ext uri="{FF2B5EF4-FFF2-40B4-BE49-F238E27FC236}">
                <a16:creationId xmlns:a16="http://schemas.microsoft.com/office/drawing/2014/main" id="{70556150-961B-E350-BBF6-468B6F9C87E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3272" y="260164"/>
            <a:ext cx="313184" cy="313184"/>
          </a:xfrm>
          <a:prstGeom prst="rect">
            <a:avLst/>
          </a:prstGeom>
        </p:spPr>
      </p:pic>
      <p:graphicFrame>
        <p:nvGraphicFramePr>
          <p:cNvPr id="9" name="Tijdelijke aanduiding voor inhoud 5">
            <a:extLst>
              <a:ext uri="{FF2B5EF4-FFF2-40B4-BE49-F238E27FC236}">
                <a16:creationId xmlns:a16="http://schemas.microsoft.com/office/drawing/2014/main" id="{062C02E0-2BCC-F7AA-00DB-093739D9BB8F}"/>
              </a:ext>
            </a:extLst>
          </p:cNvPr>
          <p:cNvGraphicFramePr>
            <a:graphicFrameLocks/>
          </p:cNvGraphicFramePr>
          <p:nvPr>
            <p:extLst>
              <p:ext uri="{D42A27DB-BD31-4B8C-83A1-F6EECF244321}">
                <p14:modId xmlns:p14="http://schemas.microsoft.com/office/powerpoint/2010/main" val="2188691631"/>
              </p:ext>
            </p:extLst>
          </p:nvPr>
        </p:nvGraphicFramePr>
        <p:xfrm>
          <a:off x="590732" y="798835"/>
          <a:ext cx="7534199" cy="3696847"/>
        </p:xfrm>
        <a:graphic>
          <a:graphicData uri="http://schemas.openxmlformats.org/drawingml/2006/table">
            <a:tbl>
              <a:tblPr firstRow="1" firstCol="1" bandRow="1">
                <a:tableStyleId>{8799B23B-EC83-4686-B30A-512413B5E67A}</a:tableStyleId>
              </a:tblPr>
              <a:tblGrid>
                <a:gridCol w="3672408">
                  <a:extLst>
                    <a:ext uri="{9D8B030D-6E8A-4147-A177-3AD203B41FA5}">
                      <a16:colId xmlns:a16="http://schemas.microsoft.com/office/drawing/2014/main" val="20000"/>
                    </a:ext>
                  </a:extLst>
                </a:gridCol>
                <a:gridCol w="1965044">
                  <a:extLst>
                    <a:ext uri="{9D8B030D-6E8A-4147-A177-3AD203B41FA5}">
                      <a16:colId xmlns:a16="http://schemas.microsoft.com/office/drawing/2014/main" val="20001"/>
                    </a:ext>
                  </a:extLst>
                </a:gridCol>
                <a:gridCol w="1896747">
                  <a:extLst>
                    <a:ext uri="{9D8B030D-6E8A-4147-A177-3AD203B41FA5}">
                      <a16:colId xmlns:a16="http://schemas.microsoft.com/office/drawing/2014/main" val="20002"/>
                    </a:ext>
                  </a:extLst>
                </a:gridCol>
              </a:tblGrid>
              <a:tr h="441426">
                <a:tc>
                  <a:txBody>
                    <a:bodyPr/>
                    <a:lstStyle/>
                    <a:p>
                      <a:pPr>
                        <a:lnSpc>
                          <a:spcPct val="107000"/>
                        </a:lnSpc>
                        <a:spcAft>
                          <a:spcPts val="0"/>
                        </a:spcAft>
                      </a:pPr>
                      <a:r>
                        <a:rPr lang="nl-BE" sz="1600" b="1">
                          <a:solidFill>
                            <a:srgbClr val="003478"/>
                          </a:solidFill>
                          <a:effectLst/>
                        </a:rPr>
                        <a:t>Situaties</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600" b="1">
                          <a:solidFill>
                            <a:srgbClr val="003478"/>
                          </a:solidFill>
                          <a:effectLst/>
                        </a:rPr>
                        <a:t>Samenstelling van</a:t>
                      </a:r>
                      <a:endParaRPr lang="nl-BE" sz="1600">
                        <a:solidFill>
                          <a:srgbClr val="003478"/>
                        </a:solidFill>
                        <a:effectLst/>
                      </a:endParaRPr>
                    </a:p>
                    <a:p>
                      <a:pPr>
                        <a:lnSpc>
                          <a:spcPct val="107000"/>
                        </a:lnSpc>
                        <a:spcAft>
                          <a:spcPts val="0"/>
                        </a:spcAft>
                      </a:pPr>
                      <a:r>
                        <a:rPr lang="nl-BE" sz="1600" b="1">
                          <a:solidFill>
                            <a:srgbClr val="003478"/>
                          </a:solidFill>
                          <a:effectLst/>
                        </a:rPr>
                        <a:t>een </a:t>
                      </a:r>
                      <a:r>
                        <a:rPr lang="nl-BE" sz="1600" b="1" kern="1200">
                          <a:solidFill>
                            <a:srgbClr val="003478"/>
                          </a:solidFill>
                          <a:effectLst/>
                          <a:latin typeface="+mn-lt"/>
                          <a:ea typeface="+mn-ea"/>
                          <a:cs typeface="+mn-cs"/>
                        </a:rPr>
                        <a:t>stembureau</a:t>
                      </a:r>
                    </a:p>
                  </a:txBody>
                  <a:tcPr marL="51178" marR="51178" marT="0" marB="0"/>
                </a:tc>
                <a:tc>
                  <a:txBody>
                    <a:bodyPr/>
                    <a:lstStyle/>
                    <a:p>
                      <a:pPr>
                        <a:lnSpc>
                          <a:spcPct val="107000"/>
                        </a:lnSpc>
                        <a:spcAft>
                          <a:spcPts val="0"/>
                        </a:spcAft>
                      </a:pPr>
                      <a:r>
                        <a:rPr lang="nl-BE" sz="1600" b="1">
                          <a:solidFill>
                            <a:srgbClr val="003478"/>
                          </a:solidFill>
                          <a:effectLst/>
                        </a:rPr>
                        <a:t>Houden van verkiezingen</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extLst>
                  <a:ext uri="{0D108BD9-81ED-4DB2-BD59-A6C34878D82A}">
                    <a16:rowId xmlns:a16="http://schemas.microsoft.com/office/drawing/2014/main" val="10000"/>
                  </a:ext>
                </a:extLst>
              </a:tr>
              <a:tr h="589029">
                <a:tc>
                  <a:txBody>
                    <a:bodyPr/>
                    <a:lstStyle/>
                    <a:p>
                      <a:pPr>
                        <a:lnSpc>
                          <a:spcPct val="107000"/>
                        </a:lnSpc>
                        <a:spcAft>
                          <a:spcPts val="0"/>
                        </a:spcAft>
                      </a:pPr>
                      <a:r>
                        <a:rPr lang="nl-BE" sz="1600" b="1">
                          <a:solidFill>
                            <a:srgbClr val="003478"/>
                          </a:solidFill>
                          <a:effectLst/>
                        </a:rPr>
                        <a:t>Geen kandidaten</a:t>
                      </a:r>
                      <a:endParaRPr lang="nl-BE" sz="1600" b="1">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rPr>
                        <a:t>Neen</a:t>
                      </a:r>
                    </a:p>
                  </a:txBody>
                  <a:tcPr marL="51178" marR="51178" marT="0" marB="0"/>
                </a:tc>
                <a:tc>
                  <a:txBody>
                    <a:bodyPr/>
                    <a:lstStyle/>
                    <a:p>
                      <a:pPr>
                        <a:lnSpc>
                          <a:spcPct val="107000"/>
                        </a:lnSpc>
                        <a:spcAft>
                          <a:spcPts val="0"/>
                        </a:spcAft>
                      </a:pPr>
                      <a:r>
                        <a:rPr lang="nl-BE" sz="1600">
                          <a:solidFill>
                            <a:srgbClr val="003478"/>
                          </a:solidFill>
                          <a:effectLst/>
                          <a:latin typeface="+mn-lt"/>
                          <a:ea typeface="Calibri" panose="020F0502020204030204" pitchFamily="34" charset="0"/>
                          <a:cs typeface="Times New Roman" panose="02020603050405020304" pitchFamily="18" charset="0"/>
                        </a:rPr>
                        <a:t>Neen</a:t>
                      </a:r>
                    </a:p>
                    <a:p>
                      <a:pPr>
                        <a:lnSpc>
                          <a:spcPct val="107000"/>
                        </a:lnSpc>
                        <a:spcAft>
                          <a:spcPts val="0"/>
                        </a:spcAft>
                      </a:pPr>
                      <a:endParaRPr lang="nl-BE" sz="1600">
                        <a:solidFill>
                          <a:srgbClr val="003478"/>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nl-BE" sz="1600" kern="1200">
                          <a:solidFill>
                            <a:srgbClr val="003478"/>
                          </a:solidFill>
                          <a:effectLst/>
                          <a:latin typeface="+mn-lt"/>
                          <a:ea typeface="Calibri" panose="020F0502020204030204" pitchFamily="34" charset="0"/>
                          <a:cs typeface="Times New Roman" panose="02020603050405020304" pitchFamily="18" charset="0"/>
                        </a:rPr>
                        <a:t>Beslissing</a:t>
                      </a:r>
                      <a:r>
                        <a:rPr lang="nl-BE" sz="1600">
                          <a:solidFill>
                            <a:srgbClr val="003478"/>
                          </a:solidFill>
                          <a:effectLst/>
                          <a:latin typeface="+mn-lt"/>
                          <a:ea typeface="Calibri" panose="020F0502020204030204" pitchFamily="34" charset="0"/>
                          <a:cs typeface="Times New Roman" panose="02020603050405020304" pitchFamily="18" charset="0"/>
                        </a:rPr>
                        <a:t> door</a:t>
                      </a:r>
                      <a:r>
                        <a:rPr lang="nl-BE" sz="1600" baseline="0">
                          <a:solidFill>
                            <a:srgbClr val="003478"/>
                          </a:solidFill>
                          <a:effectLst/>
                          <a:latin typeface="+mn-lt"/>
                          <a:ea typeface="Calibri" panose="020F0502020204030204" pitchFamily="34" charset="0"/>
                          <a:cs typeface="Times New Roman" panose="02020603050405020304" pitchFamily="18" charset="0"/>
                        </a:rPr>
                        <a:t> WG</a:t>
                      </a:r>
                      <a:endParaRPr lang="nl-BE" sz="1600">
                        <a:solidFill>
                          <a:srgbClr val="003478"/>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nl-BE" sz="1600">
                          <a:solidFill>
                            <a:srgbClr val="003478"/>
                          </a:solidFill>
                          <a:effectLst/>
                          <a:latin typeface="+mn-lt"/>
                          <a:ea typeface="Calibri" panose="020F0502020204030204" pitchFamily="34" charset="0"/>
                          <a:cs typeface="Times New Roman" panose="02020603050405020304" pitchFamily="18" charset="0"/>
                        </a:rPr>
                        <a:t>Volledige stopzetting na X + 35* of na X + 47*</a:t>
                      </a:r>
                    </a:p>
                    <a:p>
                      <a:pPr>
                        <a:lnSpc>
                          <a:spcPct val="107000"/>
                        </a:lnSpc>
                        <a:spcAft>
                          <a:spcPts val="0"/>
                        </a:spcAft>
                      </a:pPr>
                      <a:r>
                        <a:rPr lang="nl-BE" sz="1600">
                          <a:solidFill>
                            <a:srgbClr val="003478"/>
                          </a:solidFill>
                          <a:effectLst/>
                          <a:latin typeface="+mn-lt"/>
                          <a:ea typeface="Calibri" panose="020F0502020204030204" pitchFamily="34" charset="0"/>
                          <a:cs typeface="Times New Roman" panose="02020603050405020304" pitchFamily="18" charset="0"/>
                        </a:rPr>
                        <a:t>Aanplakking beslissing of elektronische ter beschikking stellen</a:t>
                      </a:r>
                    </a:p>
                  </a:txBody>
                  <a:tcPr marL="51178" marR="51178" marT="0" marB="0"/>
                </a:tc>
                <a:extLst>
                  <a:ext uri="{0D108BD9-81ED-4DB2-BD59-A6C34878D82A}">
                    <a16:rowId xmlns:a16="http://schemas.microsoft.com/office/drawing/2014/main" val="10001"/>
                  </a:ext>
                </a:extLst>
              </a:tr>
              <a:tr h="589029">
                <a:tc gridSpan="3">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nl-BE" sz="1200" b="0">
                        <a:solidFill>
                          <a:srgbClr val="003478"/>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nl-BE" sz="1200" b="0">
                          <a:solidFill>
                            <a:srgbClr val="003478"/>
                          </a:solidFill>
                          <a:effectLst/>
                          <a:latin typeface="+mn-lt"/>
                          <a:ea typeface="Calibri" panose="020F0502020204030204" pitchFamily="34" charset="0"/>
                          <a:cs typeface="Times New Roman" panose="02020603050405020304" pitchFamily="18" charset="0"/>
                        </a:rPr>
                        <a:t>* of op een latere datum als de arbeidsrechtbank alle kandidaturen nietig verklaart </a:t>
                      </a:r>
                    </a:p>
                  </a:txBody>
                  <a:tcPr marL="51178" marR="51178" marT="0" marB="0"/>
                </a:tc>
                <a:tc hMerge="1">
                  <a:txBody>
                    <a:bodyPr/>
                    <a:lstStyle/>
                    <a:p>
                      <a:pPr>
                        <a:lnSpc>
                          <a:spcPct val="107000"/>
                        </a:lnSpc>
                        <a:spcAft>
                          <a:spcPts val="0"/>
                        </a:spcAft>
                      </a:pP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hMerge="1">
                  <a:txBody>
                    <a:bodyPr/>
                    <a:lstStyle/>
                    <a:p>
                      <a:pPr>
                        <a:lnSpc>
                          <a:spcPct val="107000"/>
                        </a:lnSpc>
                        <a:spcAft>
                          <a:spcPts val="0"/>
                        </a:spcAft>
                      </a:pPr>
                      <a:endParaRPr lang="nl-BE" sz="1600">
                        <a:solidFill>
                          <a:srgbClr val="003478"/>
                        </a:solidFill>
                        <a:effectLst/>
                        <a:latin typeface="+mn-lt"/>
                        <a:ea typeface="Calibri" panose="020F0502020204030204" pitchFamily="34" charset="0"/>
                        <a:cs typeface="Times New Roman" panose="02020603050405020304" pitchFamily="18" charset="0"/>
                      </a:endParaRPr>
                    </a:p>
                  </a:txBody>
                  <a:tcPr marL="51178" marR="51178" marT="0" marB="0"/>
                </a:tc>
                <a:extLst>
                  <a:ext uri="{0D108BD9-81ED-4DB2-BD59-A6C34878D82A}">
                    <a16:rowId xmlns:a16="http://schemas.microsoft.com/office/drawing/2014/main" val="2169230543"/>
                  </a:ext>
                </a:extLst>
              </a:tr>
            </a:tbl>
          </a:graphicData>
        </a:graphic>
      </p:graphicFrame>
      <p:pic>
        <p:nvPicPr>
          <p:cNvPr id="6" name="Afbeelding 5" descr="Afbeelding met clipart&#10;&#10;Automatisch gegenereerde beschrijving">
            <a:extLst>
              <a:ext uri="{FF2B5EF4-FFF2-40B4-BE49-F238E27FC236}">
                <a16:creationId xmlns:a16="http://schemas.microsoft.com/office/drawing/2014/main" id="{58DAEE22-A4AF-8C01-D785-FE3CBDF11CF8}"/>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361647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BE">
                <a:solidFill>
                  <a:prstClr val="white"/>
                </a:solidFill>
              </a:rPr>
              <a:t>Stopzetting verkiezingsprocedure</a:t>
            </a:r>
            <a:endParaRPr lang="nl-BE"/>
          </a:p>
        </p:txBody>
      </p:sp>
      <p:pic>
        <p:nvPicPr>
          <p:cNvPr id="2" name="Graphic 1" descr="Stoppen met effen opvulling">
            <a:extLst>
              <a:ext uri="{FF2B5EF4-FFF2-40B4-BE49-F238E27FC236}">
                <a16:creationId xmlns:a16="http://schemas.microsoft.com/office/drawing/2014/main" id="{4B2AD152-1849-3518-4620-DEFCE7474C6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3272" y="260164"/>
            <a:ext cx="313184" cy="313184"/>
          </a:xfrm>
          <a:prstGeom prst="rect">
            <a:avLst/>
          </a:prstGeom>
        </p:spPr>
      </p:pic>
      <p:graphicFrame>
        <p:nvGraphicFramePr>
          <p:cNvPr id="9" name="Tijdelijke aanduiding voor inhoud 5">
            <a:extLst>
              <a:ext uri="{FF2B5EF4-FFF2-40B4-BE49-F238E27FC236}">
                <a16:creationId xmlns:a16="http://schemas.microsoft.com/office/drawing/2014/main" id="{17E7B9BF-FA6D-601C-75BA-013F034A6C16}"/>
              </a:ext>
            </a:extLst>
          </p:cNvPr>
          <p:cNvGraphicFramePr>
            <a:graphicFrameLocks/>
          </p:cNvGraphicFramePr>
          <p:nvPr>
            <p:extLst>
              <p:ext uri="{D42A27DB-BD31-4B8C-83A1-F6EECF244321}">
                <p14:modId xmlns:p14="http://schemas.microsoft.com/office/powerpoint/2010/main" val="3335455535"/>
              </p:ext>
            </p:extLst>
          </p:nvPr>
        </p:nvGraphicFramePr>
        <p:xfrm>
          <a:off x="590732" y="798835"/>
          <a:ext cx="7534199" cy="1542289"/>
        </p:xfrm>
        <a:graphic>
          <a:graphicData uri="http://schemas.openxmlformats.org/drawingml/2006/table">
            <a:tbl>
              <a:tblPr firstRow="1" firstCol="1" bandRow="1">
                <a:tableStyleId>{8799B23B-EC83-4686-B30A-512413B5E67A}</a:tableStyleId>
              </a:tblPr>
              <a:tblGrid>
                <a:gridCol w="3672408">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917575">
                  <a:extLst>
                    <a:ext uri="{9D8B030D-6E8A-4147-A177-3AD203B41FA5}">
                      <a16:colId xmlns:a16="http://schemas.microsoft.com/office/drawing/2014/main" val="20002"/>
                    </a:ext>
                  </a:extLst>
                </a:gridCol>
              </a:tblGrid>
              <a:tr h="441426">
                <a:tc>
                  <a:txBody>
                    <a:bodyPr/>
                    <a:lstStyle/>
                    <a:p>
                      <a:pPr>
                        <a:lnSpc>
                          <a:spcPct val="107000"/>
                        </a:lnSpc>
                        <a:spcAft>
                          <a:spcPts val="0"/>
                        </a:spcAft>
                      </a:pPr>
                      <a:r>
                        <a:rPr lang="nl-BE" sz="1600" b="1">
                          <a:solidFill>
                            <a:srgbClr val="003478"/>
                          </a:solidFill>
                          <a:effectLst/>
                        </a:rPr>
                        <a:t>Situaties</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600" b="1">
                          <a:solidFill>
                            <a:srgbClr val="003478"/>
                          </a:solidFill>
                          <a:effectLst/>
                        </a:rPr>
                        <a:t>Samenstelling van</a:t>
                      </a:r>
                      <a:endParaRPr lang="nl-BE" sz="1600">
                        <a:solidFill>
                          <a:srgbClr val="003478"/>
                        </a:solidFill>
                        <a:effectLst/>
                      </a:endParaRPr>
                    </a:p>
                    <a:p>
                      <a:pPr>
                        <a:lnSpc>
                          <a:spcPct val="107000"/>
                        </a:lnSpc>
                        <a:spcAft>
                          <a:spcPts val="0"/>
                        </a:spcAft>
                      </a:pPr>
                      <a:r>
                        <a:rPr lang="nl-BE" sz="1600" b="1">
                          <a:solidFill>
                            <a:srgbClr val="003478"/>
                          </a:solidFill>
                          <a:effectLst/>
                        </a:rPr>
                        <a:t>een </a:t>
                      </a:r>
                      <a:r>
                        <a:rPr lang="nl-BE" sz="1600" b="1" kern="1200">
                          <a:solidFill>
                            <a:srgbClr val="003478"/>
                          </a:solidFill>
                          <a:effectLst/>
                          <a:latin typeface="+mn-lt"/>
                          <a:ea typeface="+mn-ea"/>
                          <a:cs typeface="+mn-cs"/>
                        </a:rPr>
                        <a:t>stembureau</a:t>
                      </a:r>
                    </a:p>
                  </a:txBody>
                  <a:tcPr marL="51178" marR="51178" marT="0" marB="0"/>
                </a:tc>
                <a:tc>
                  <a:txBody>
                    <a:bodyPr/>
                    <a:lstStyle/>
                    <a:p>
                      <a:pPr>
                        <a:lnSpc>
                          <a:spcPct val="107000"/>
                        </a:lnSpc>
                        <a:spcAft>
                          <a:spcPts val="0"/>
                        </a:spcAft>
                      </a:pPr>
                      <a:r>
                        <a:rPr lang="nl-BE" sz="1600" b="1">
                          <a:solidFill>
                            <a:srgbClr val="003478"/>
                          </a:solidFill>
                          <a:effectLst/>
                        </a:rPr>
                        <a:t>Houden van verkiezingen</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extLst>
                  <a:ext uri="{0D108BD9-81ED-4DB2-BD59-A6C34878D82A}">
                    <a16:rowId xmlns:a16="http://schemas.microsoft.com/office/drawing/2014/main" val="10000"/>
                  </a:ext>
                </a:extLst>
              </a:tr>
              <a:tr h="788291">
                <a:tc>
                  <a:txBody>
                    <a:bodyPr/>
                    <a:lstStyle/>
                    <a:p>
                      <a:pPr>
                        <a:lnSpc>
                          <a:spcPct val="107000"/>
                        </a:lnSpc>
                        <a:spcAft>
                          <a:spcPts val="0"/>
                        </a:spcAft>
                      </a:pPr>
                      <a:r>
                        <a:rPr lang="nl-BE" sz="1600" b="1">
                          <a:solidFill>
                            <a:srgbClr val="003478"/>
                          </a:solidFill>
                          <a:effectLst/>
                        </a:rPr>
                        <a:t>Geen enkele</a:t>
                      </a:r>
                      <a:r>
                        <a:rPr lang="nl-BE" sz="1600" b="1" baseline="0">
                          <a:solidFill>
                            <a:srgbClr val="003478"/>
                          </a:solidFill>
                          <a:effectLst/>
                        </a:rPr>
                        <a:t> lijst </a:t>
                      </a:r>
                      <a:r>
                        <a:rPr lang="nl-BE" sz="1600" b="1">
                          <a:solidFill>
                            <a:srgbClr val="003478"/>
                          </a:solidFill>
                          <a:effectLst/>
                        </a:rPr>
                        <a:t>voor 1</a:t>
                      </a:r>
                    </a:p>
                    <a:p>
                      <a:pPr>
                        <a:lnSpc>
                          <a:spcPct val="107000"/>
                        </a:lnSpc>
                        <a:spcAft>
                          <a:spcPts val="0"/>
                        </a:spcAft>
                      </a:pPr>
                      <a:r>
                        <a:rPr lang="nl-BE" sz="1600" b="1">
                          <a:solidFill>
                            <a:srgbClr val="003478"/>
                          </a:solidFill>
                          <a:effectLst/>
                        </a:rPr>
                        <a:t>of meer </a:t>
                      </a:r>
                      <a:r>
                        <a:rPr lang="nl-BE" sz="1600" b="1" err="1">
                          <a:solidFill>
                            <a:srgbClr val="003478"/>
                          </a:solidFill>
                          <a:effectLst/>
                        </a:rPr>
                        <a:t>WNscategorie</a:t>
                      </a:r>
                      <a:r>
                        <a:rPr lang="nl-BE" sz="1600" b="1">
                          <a:solidFill>
                            <a:srgbClr val="003478"/>
                          </a:solidFill>
                          <a:effectLst/>
                        </a:rPr>
                        <a:t>(</a:t>
                      </a:r>
                      <a:r>
                        <a:rPr lang="nl-BE" sz="1600" b="1" err="1">
                          <a:solidFill>
                            <a:srgbClr val="003478"/>
                          </a:solidFill>
                          <a:effectLst/>
                        </a:rPr>
                        <a:t>ën</a:t>
                      </a:r>
                      <a:r>
                        <a:rPr lang="nl-BE" sz="1600" b="1">
                          <a:solidFill>
                            <a:srgbClr val="003478"/>
                          </a:solidFill>
                          <a:effectLst/>
                        </a:rPr>
                        <a:t>) terwijl 1 of meer lijsten voor min.1 andere categorie</a:t>
                      </a:r>
                    </a:p>
                    <a:p>
                      <a:pPr>
                        <a:lnSpc>
                          <a:spcPct val="107000"/>
                        </a:lnSpc>
                        <a:spcAft>
                          <a:spcPts val="0"/>
                        </a:spcAft>
                      </a:pP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600">
                          <a:solidFill>
                            <a:srgbClr val="003478"/>
                          </a:solidFill>
                          <a:effectLst/>
                        </a:rPr>
                        <a:t>?</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600">
                          <a:solidFill>
                            <a:srgbClr val="003478"/>
                          </a:solidFill>
                          <a:effectLst/>
                        </a:rPr>
                        <a:t>?</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extLst>
                  <a:ext uri="{0D108BD9-81ED-4DB2-BD59-A6C34878D82A}">
                    <a16:rowId xmlns:a16="http://schemas.microsoft.com/office/drawing/2014/main" val="10002"/>
                  </a:ext>
                </a:extLst>
              </a:tr>
            </a:tbl>
          </a:graphicData>
        </a:graphic>
      </p:graphicFrame>
      <p:pic>
        <p:nvPicPr>
          <p:cNvPr id="6" name="Afbeelding 5" descr="Afbeelding met clipart&#10;&#10;Automatisch gegenereerde beschrijving">
            <a:extLst>
              <a:ext uri="{FF2B5EF4-FFF2-40B4-BE49-F238E27FC236}">
                <a16:creationId xmlns:a16="http://schemas.microsoft.com/office/drawing/2014/main" id="{D93B75B5-FCA1-83D1-3AFE-B78706E8F079}"/>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1282998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BE">
                <a:solidFill>
                  <a:prstClr val="white"/>
                </a:solidFill>
              </a:rPr>
              <a:t>Stopzetting verkiezingsprocedure</a:t>
            </a:r>
            <a:endParaRPr lang="nl-BE"/>
          </a:p>
        </p:txBody>
      </p:sp>
      <p:pic>
        <p:nvPicPr>
          <p:cNvPr id="2" name="Graphic 1" descr="Stoppen met effen opvulling">
            <a:extLst>
              <a:ext uri="{FF2B5EF4-FFF2-40B4-BE49-F238E27FC236}">
                <a16:creationId xmlns:a16="http://schemas.microsoft.com/office/drawing/2014/main" id="{4B2AD152-1849-3518-4620-DEFCE7474C6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3272" y="260164"/>
            <a:ext cx="313184" cy="313184"/>
          </a:xfrm>
          <a:prstGeom prst="rect">
            <a:avLst/>
          </a:prstGeom>
        </p:spPr>
      </p:pic>
      <p:graphicFrame>
        <p:nvGraphicFramePr>
          <p:cNvPr id="9" name="Tijdelijke aanduiding voor inhoud 5">
            <a:extLst>
              <a:ext uri="{FF2B5EF4-FFF2-40B4-BE49-F238E27FC236}">
                <a16:creationId xmlns:a16="http://schemas.microsoft.com/office/drawing/2014/main" id="{17E7B9BF-FA6D-601C-75BA-013F034A6C16}"/>
              </a:ext>
            </a:extLst>
          </p:cNvPr>
          <p:cNvGraphicFramePr>
            <a:graphicFrameLocks/>
          </p:cNvGraphicFramePr>
          <p:nvPr>
            <p:extLst>
              <p:ext uri="{D42A27DB-BD31-4B8C-83A1-F6EECF244321}">
                <p14:modId xmlns:p14="http://schemas.microsoft.com/office/powerpoint/2010/main" val="2509138808"/>
              </p:ext>
            </p:extLst>
          </p:nvPr>
        </p:nvGraphicFramePr>
        <p:xfrm>
          <a:off x="590732" y="798835"/>
          <a:ext cx="7534199" cy="3368739"/>
        </p:xfrm>
        <a:graphic>
          <a:graphicData uri="http://schemas.openxmlformats.org/drawingml/2006/table">
            <a:tbl>
              <a:tblPr firstRow="1" firstCol="1" bandRow="1">
                <a:tableStyleId>{8799B23B-EC83-4686-B30A-512413B5E67A}</a:tableStyleId>
              </a:tblPr>
              <a:tblGrid>
                <a:gridCol w="3672408">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917575">
                  <a:extLst>
                    <a:ext uri="{9D8B030D-6E8A-4147-A177-3AD203B41FA5}">
                      <a16:colId xmlns:a16="http://schemas.microsoft.com/office/drawing/2014/main" val="20002"/>
                    </a:ext>
                  </a:extLst>
                </a:gridCol>
              </a:tblGrid>
              <a:tr h="509289">
                <a:tc>
                  <a:txBody>
                    <a:bodyPr/>
                    <a:lstStyle/>
                    <a:p>
                      <a:pPr>
                        <a:lnSpc>
                          <a:spcPct val="107000"/>
                        </a:lnSpc>
                        <a:spcAft>
                          <a:spcPts val="0"/>
                        </a:spcAft>
                      </a:pPr>
                      <a:r>
                        <a:rPr lang="nl-BE" sz="1600" b="1">
                          <a:solidFill>
                            <a:srgbClr val="003478"/>
                          </a:solidFill>
                          <a:effectLst/>
                        </a:rPr>
                        <a:t>Situaties</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600" b="1">
                          <a:solidFill>
                            <a:srgbClr val="003478"/>
                          </a:solidFill>
                          <a:effectLst/>
                        </a:rPr>
                        <a:t>Samenstelling van</a:t>
                      </a:r>
                      <a:endParaRPr lang="nl-BE" sz="1600">
                        <a:solidFill>
                          <a:srgbClr val="003478"/>
                        </a:solidFill>
                        <a:effectLst/>
                      </a:endParaRPr>
                    </a:p>
                    <a:p>
                      <a:pPr>
                        <a:lnSpc>
                          <a:spcPct val="107000"/>
                        </a:lnSpc>
                        <a:spcAft>
                          <a:spcPts val="0"/>
                        </a:spcAft>
                      </a:pPr>
                      <a:r>
                        <a:rPr lang="nl-BE" sz="1600" b="1">
                          <a:solidFill>
                            <a:srgbClr val="003478"/>
                          </a:solidFill>
                          <a:effectLst/>
                        </a:rPr>
                        <a:t>een </a:t>
                      </a:r>
                      <a:r>
                        <a:rPr lang="nl-BE" sz="1600" b="1" kern="1200">
                          <a:solidFill>
                            <a:srgbClr val="003478"/>
                          </a:solidFill>
                          <a:effectLst/>
                          <a:latin typeface="+mn-lt"/>
                          <a:ea typeface="+mn-ea"/>
                          <a:cs typeface="+mn-cs"/>
                        </a:rPr>
                        <a:t>stembureau</a:t>
                      </a:r>
                    </a:p>
                  </a:txBody>
                  <a:tcPr marL="51178" marR="51178" marT="0" marB="0"/>
                </a:tc>
                <a:tc>
                  <a:txBody>
                    <a:bodyPr/>
                    <a:lstStyle/>
                    <a:p>
                      <a:pPr>
                        <a:lnSpc>
                          <a:spcPct val="107000"/>
                        </a:lnSpc>
                        <a:spcAft>
                          <a:spcPts val="0"/>
                        </a:spcAft>
                      </a:pPr>
                      <a:r>
                        <a:rPr lang="nl-BE" sz="1600" b="1">
                          <a:solidFill>
                            <a:srgbClr val="003478"/>
                          </a:solidFill>
                          <a:effectLst/>
                        </a:rPr>
                        <a:t>Houden van verkiezingen</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extLst>
                  <a:ext uri="{0D108BD9-81ED-4DB2-BD59-A6C34878D82A}">
                    <a16:rowId xmlns:a16="http://schemas.microsoft.com/office/drawing/2014/main" val="10000"/>
                  </a:ext>
                </a:extLst>
              </a:tr>
              <a:tr h="2853285">
                <a:tc>
                  <a:txBody>
                    <a:bodyPr/>
                    <a:lstStyle/>
                    <a:p>
                      <a:pPr>
                        <a:lnSpc>
                          <a:spcPct val="107000"/>
                        </a:lnSpc>
                        <a:spcAft>
                          <a:spcPts val="0"/>
                        </a:spcAft>
                      </a:pPr>
                      <a:r>
                        <a:rPr lang="nl-BE" sz="1600" b="1">
                          <a:solidFill>
                            <a:srgbClr val="003478"/>
                          </a:solidFill>
                          <a:effectLst/>
                        </a:rPr>
                        <a:t>Geen enkele</a:t>
                      </a:r>
                      <a:r>
                        <a:rPr lang="nl-BE" sz="1600" b="1" baseline="0">
                          <a:solidFill>
                            <a:srgbClr val="003478"/>
                          </a:solidFill>
                          <a:effectLst/>
                        </a:rPr>
                        <a:t> lijst </a:t>
                      </a:r>
                      <a:r>
                        <a:rPr lang="nl-BE" sz="1600" b="1">
                          <a:solidFill>
                            <a:srgbClr val="003478"/>
                          </a:solidFill>
                          <a:effectLst/>
                        </a:rPr>
                        <a:t>voor 1</a:t>
                      </a:r>
                    </a:p>
                    <a:p>
                      <a:pPr>
                        <a:lnSpc>
                          <a:spcPct val="107000"/>
                        </a:lnSpc>
                        <a:spcAft>
                          <a:spcPts val="0"/>
                        </a:spcAft>
                      </a:pPr>
                      <a:r>
                        <a:rPr lang="nl-BE" sz="1600" b="1">
                          <a:solidFill>
                            <a:srgbClr val="003478"/>
                          </a:solidFill>
                          <a:effectLst/>
                        </a:rPr>
                        <a:t>of meer </a:t>
                      </a:r>
                      <a:r>
                        <a:rPr lang="nl-BE" sz="1600" b="1" err="1">
                          <a:solidFill>
                            <a:srgbClr val="003478"/>
                          </a:solidFill>
                          <a:effectLst/>
                        </a:rPr>
                        <a:t>WNscategorie</a:t>
                      </a:r>
                      <a:r>
                        <a:rPr lang="nl-BE" sz="1600" b="1">
                          <a:solidFill>
                            <a:srgbClr val="003478"/>
                          </a:solidFill>
                          <a:effectLst/>
                        </a:rPr>
                        <a:t>(</a:t>
                      </a:r>
                      <a:r>
                        <a:rPr lang="nl-BE" sz="1600" b="1" err="1">
                          <a:solidFill>
                            <a:srgbClr val="003478"/>
                          </a:solidFill>
                          <a:effectLst/>
                        </a:rPr>
                        <a:t>ën</a:t>
                      </a:r>
                      <a:r>
                        <a:rPr lang="nl-BE" sz="1600" b="1">
                          <a:solidFill>
                            <a:srgbClr val="003478"/>
                          </a:solidFill>
                          <a:effectLst/>
                        </a:rPr>
                        <a:t>) terwijl 1 of meer lijsten voor min.1 andere categorie</a:t>
                      </a:r>
                    </a:p>
                    <a:p>
                      <a:pPr>
                        <a:lnSpc>
                          <a:spcPct val="107000"/>
                        </a:lnSpc>
                        <a:spcAft>
                          <a:spcPts val="0"/>
                        </a:spcAft>
                      </a:pP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l-BE" sz="1600">
                          <a:solidFill>
                            <a:srgbClr val="003478"/>
                          </a:solidFill>
                          <a:effectLst/>
                          <a:latin typeface="+mn-lt"/>
                          <a:ea typeface="Calibri" panose="020F0502020204030204" pitchFamily="34" charset="0"/>
                          <a:cs typeface="Times New Roman" panose="02020603050405020304" pitchFamily="18" charset="0"/>
                        </a:rPr>
                        <a:t>Neen voor categorie(</a:t>
                      </a:r>
                      <a:r>
                        <a:rPr lang="nl-BE" sz="1600" err="1">
                          <a:solidFill>
                            <a:srgbClr val="003478"/>
                          </a:solidFill>
                          <a:effectLst/>
                          <a:latin typeface="+mn-lt"/>
                          <a:ea typeface="Calibri" panose="020F0502020204030204" pitchFamily="34" charset="0"/>
                          <a:cs typeface="Times New Roman" panose="02020603050405020304" pitchFamily="18" charset="0"/>
                        </a:rPr>
                        <a:t>ën</a:t>
                      </a:r>
                      <a:r>
                        <a:rPr lang="nl-BE" sz="1600">
                          <a:solidFill>
                            <a:srgbClr val="003478"/>
                          </a:solidFill>
                          <a:effectLst/>
                          <a:latin typeface="+mn-lt"/>
                          <a:ea typeface="Calibri" panose="020F0502020204030204" pitchFamily="34" charset="0"/>
                          <a:cs typeface="Times New Roman" panose="02020603050405020304" pitchFamily="18" charset="0"/>
                        </a:rPr>
                        <a:t>) zonder kandidaat.  Bureau categorie met meeste kiezers stelt de gedeeltelijke stopzetting vast in pv op X + 79</a:t>
                      </a:r>
                    </a:p>
                  </a:txBody>
                  <a:tcPr marL="51178" marR="51178" marT="0" marB="0"/>
                </a:tc>
                <a:tc>
                  <a:txBody>
                    <a:bodyPr/>
                    <a:lstStyle/>
                    <a:p>
                      <a:pPr>
                        <a:lnSpc>
                          <a:spcPct val="107000"/>
                        </a:lnSpc>
                        <a:spcAft>
                          <a:spcPts val="0"/>
                        </a:spcAft>
                      </a:pPr>
                      <a:r>
                        <a:rPr lang="nl-BE" sz="1600">
                          <a:solidFill>
                            <a:srgbClr val="003478"/>
                          </a:solidFill>
                          <a:effectLst/>
                          <a:latin typeface="+mj-lt"/>
                          <a:ea typeface="Calibri" panose="020F0502020204030204" pitchFamily="34" charset="0"/>
                          <a:cs typeface="Times New Roman" panose="02020603050405020304" pitchFamily="18" charset="0"/>
                        </a:rPr>
                        <a:t>Neen voor de categorie(</a:t>
                      </a:r>
                      <a:r>
                        <a:rPr lang="nl-BE" sz="1600" err="1">
                          <a:solidFill>
                            <a:srgbClr val="003478"/>
                          </a:solidFill>
                          <a:effectLst/>
                          <a:latin typeface="+mj-lt"/>
                          <a:ea typeface="Calibri" panose="020F0502020204030204" pitchFamily="34" charset="0"/>
                          <a:cs typeface="Times New Roman" panose="02020603050405020304" pitchFamily="18" charset="0"/>
                        </a:rPr>
                        <a:t>ën</a:t>
                      </a:r>
                      <a:r>
                        <a:rPr lang="nl-BE" sz="1600">
                          <a:solidFill>
                            <a:srgbClr val="003478"/>
                          </a:solidFill>
                          <a:effectLst/>
                          <a:latin typeface="+mj-lt"/>
                          <a:ea typeface="Calibri" panose="020F0502020204030204" pitchFamily="34" charset="0"/>
                          <a:cs typeface="Times New Roman" panose="02020603050405020304" pitchFamily="18" charset="0"/>
                        </a:rPr>
                        <a:t>) zonder kandidaat</a:t>
                      </a:r>
                      <a:br>
                        <a:rPr lang="nl-BE" sz="1600">
                          <a:solidFill>
                            <a:srgbClr val="003478"/>
                          </a:solidFill>
                          <a:effectLst/>
                          <a:latin typeface="+mj-lt"/>
                          <a:ea typeface="Calibri" panose="020F0502020204030204" pitchFamily="34" charset="0"/>
                          <a:cs typeface="Times New Roman" panose="02020603050405020304" pitchFamily="18" charset="0"/>
                        </a:rPr>
                      </a:br>
                      <a:r>
                        <a:rPr lang="nl-BE" sz="1600">
                          <a:solidFill>
                            <a:srgbClr val="003478"/>
                          </a:solidFill>
                          <a:effectLst/>
                          <a:latin typeface="+mj-lt"/>
                          <a:ea typeface="Calibri" panose="020F0502020204030204" pitchFamily="34" charset="0"/>
                          <a:cs typeface="Times New Roman" panose="02020603050405020304" pitchFamily="18" charset="0"/>
                        </a:rPr>
                        <a:t>Ja voor categorie(</a:t>
                      </a:r>
                      <a:r>
                        <a:rPr lang="nl-BE" sz="1600" err="1">
                          <a:solidFill>
                            <a:srgbClr val="003478"/>
                          </a:solidFill>
                          <a:effectLst/>
                          <a:latin typeface="+mj-lt"/>
                          <a:ea typeface="Calibri" panose="020F0502020204030204" pitchFamily="34" charset="0"/>
                          <a:cs typeface="Times New Roman" panose="02020603050405020304" pitchFamily="18" charset="0"/>
                        </a:rPr>
                        <a:t>ën</a:t>
                      </a:r>
                      <a:r>
                        <a:rPr lang="nl-BE" sz="1600">
                          <a:solidFill>
                            <a:srgbClr val="003478"/>
                          </a:solidFill>
                          <a:effectLst/>
                          <a:latin typeface="+mj-lt"/>
                          <a:ea typeface="Calibri" panose="020F0502020204030204" pitchFamily="34" charset="0"/>
                          <a:cs typeface="Times New Roman" panose="02020603050405020304" pitchFamily="18" charset="0"/>
                        </a:rPr>
                        <a:t>) met kandidaten</a:t>
                      </a:r>
                    </a:p>
                    <a:p>
                      <a:pPr>
                        <a:lnSpc>
                          <a:spcPct val="107000"/>
                        </a:lnSpc>
                        <a:spcAft>
                          <a:spcPts val="0"/>
                        </a:spcAft>
                      </a:pPr>
                      <a:r>
                        <a:rPr lang="nl-BE" sz="1600">
                          <a:solidFill>
                            <a:srgbClr val="003478"/>
                          </a:solidFill>
                          <a:effectLst/>
                          <a:latin typeface="+mj-lt"/>
                          <a:ea typeface="Calibri" panose="020F0502020204030204" pitchFamily="34" charset="0"/>
                          <a:cs typeface="Times New Roman" panose="02020603050405020304" pitchFamily="18" charset="0"/>
                        </a:rPr>
                        <a:t>Aanplakking bericht gedeeltelijke stopzetting of elektronisch ter beschikking stellen op Y +2 </a:t>
                      </a:r>
                    </a:p>
                  </a:txBody>
                  <a:tcPr marL="51178" marR="51178" marT="0" marB="0"/>
                </a:tc>
                <a:extLst>
                  <a:ext uri="{0D108BD9-81ED-4DB2-BD59-A6C34878D82A}">
                    <a16:rowId xmlns:a16="http://schemas.microsoft.com/office/drawing/2014/main" val="10002"/>
                  </a:ext>
                </a:extLst>
              </a:tr>
            </a:tbl>
          </a:graphicData>
        </a:graphic>
      </p:graphicFrame>
      <p:pic>
        <p:nvPicPr>
          <p:cNvPr id="6" name="Afbeelding 5" descr="Afbeelding met clipart&#10;&#10;Automatisch gegenereerde beschrijving">
            <a:extLst>
              <a:ext uri="{FF2B5EF4-FFF2-40B4-BE49-F238E27FC236}">
                <a16:creationId xmlns:a16="http://schemas.microsoft.com/office/drawing/2014/main" id="{F8A17435-E02B-B0F2-C380-C2AEE4911D99}"/>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765904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BE">
                <a:solidFill>
                  <a:prstClr val="white"/>
                </a:solidFill>
              </a:rPr>
              <a:t>Stopzetting verkiezingsprocedure</a:t>
            </a:r>
            <a:endParaRPr lang="nl-BE"/>
          </a:p>
        </p:txBody>
      </p:sp>
      <p:pic>
        <p:nvPicPr>
          <p:cNvPr id="2" name="Graphic 1" descr="Stoppen met effen opvulling">
            <a:extLst>
              <a:ext uri="{FF2B5EF4-FFF2-40B4-BE49-F238E27FC236}">
                <a16:creationId xmlns:a16="http://schemas.microsoft.com/office/drawing/2014/main" id="{92934D45-BECB-4B0A-0AD5-F04CEC9935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3272" y="260164"/>
            <a:ext cx="313184" cy="313184"/>
          </a:xfrm>
          <a:prstGeom prst="rect">
            <a:avLst/>
          </a:prstGeom>
        </p:spPr>
      </p:pic>
      <p:graphicFrame>
        <p:nvGraphicFramePr>
          <p:cNvPr id="7" name="Tijdelijke aanduiding voor inhoud 5">
            <a:extLst>
              <a:ext uri="{FF2B5EF4-FFF2-40B4-BE49-F238E27FC236}">
                <a16:creationId xmlns:a16="http://schemas.microsoft.com/office/drawing/2014/main" id="{070F82E7-AAD3-29C2-8DBC-A2026901BD23}"/>
              </a:ext>
            </a:extLst>
          </p:cNvPr>
          <p:cNvGraphicFramePr>
            <a:graphicFrameLocks/>
          </p:cNvGraphicFramePr>
          <p:nvPr>
            <p:extLst>
              <p:ext uri="{D42A27DB-BD31-4B8C-83A1-F6EECF244321}">
                <p14:modId xmlns:p14="http://schemas.microsoft.com/office/powerpoint/2010/main" val="658522611"/>
              </p:ext>
            </p:extLst>
          </p:nvPr>
        </p:nvGraphicFramePr>
        <p:xfrm>
          <a:off x="590732" y="798835"/>
          <a:ext cx="7534199" cy="1542289"/>
        </p:xfrm>
        <a:graphic>
          <a:graphicData uri="http://schemas.openxmlformats.org/drawingml/2006/table">
            <a:tbl>
              <a:tblPr firstRow="1" firstCol="1" bandRow="1">
                <a:tableStyleId>{8799B23B-EC83-4686-B30A-512413B5E67A}</a:tableStyleId>
              </a:tblPr>
              <a:tblGrid>
                <a:gridCol w="3672408">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917575">
                  <a:extLst>
                    <a:ext uri="{9D8B030D-6E8A-4147-A177-3AD203B41FA5}">
                      <a16:colId xmlns:a16="http://schemas.microsoft.com/office/drawing/2014/main" val="20002"/>
                    </a:ext>
                  </a:extLst>
                </a:gridCol>
              </a:tblGrid>
              <a:tr h="441426">
                <a:tc>
                  <a:txBody>
                    <a:bodyPr/>
                    <a:lstStyle/>
                    <a:p>
                      <a:pPr>
                        <a:lnSpc>
                          <a:spcPct val="107000"/>
                        </a:lnSpc>
                        <a:spcAft>
                          <a:spcPts val="0"/>
                        </a:spcAft>
                      </a:pPr>
                      <a:r>
                        <a:rPr lang="nl-BE" sz="1600" b="1">
                          <a:solidFill>
                            <a:srgbClr val="003478"/>
                          </a:solidFill>
                          <a:effectLst/>
                        </a:rPr>
                        <a:t>Situaties</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600" b="1">
                          <a:solidFill>
                            <a:srgbClr val="003478"/>
                          </a:solidFill>
                          <a:effectLst/>
                        </a:rPr>
                        <a:t>Samenstelling van</a:t>
                      </a:r>
                      <a:endParaRPr lang="nl-BE" sz="1600">
                        <a:solidFill>
                          <a:srgbClr val="003478"/>
                        </a:solidFill>
                        <a:effectLst/>
                      </a:endParaRPr>
                    </a:p>
                    <a:p>
                      <a:pPr>
                        <a:lnSpc>
                          <a:spcPct val="107000"/>
                        </a:lnSpc>
                        <a:spcAft>
                          <a:spcPts val="0"/>
                        </a:spcAft>
                      </a:pPr>
                      <a:r>
                        <a:rPr lang="nl-BE" sz="1600" b="1">
                          <a:solidFill>
                            <a:srgbClr val="003478"/>
                          </a:solidFill>
                          <a:effectLst/>
                        </a:rPr>
                        <a:t>een </a:t>
                      </a:r>
                      <a:r>
                        <a:rPr lang="nl-BE" sz="1600" b="1" kern="1200">
                          <a:solidFill>
                            <a:srgbClr val="003478"/>
                          </a:solidFill>
                          <a:effectLst/>
                          <a:latin typeface="+mn-lt"/>
                          <a:ea typeface="+mn-ea"/>
                          <a:cs typeface="+mn-cs"/>
                        </a:rPr>
                        <a:t>stembureau</a:t>
                      </a:r>
                    </a:p>
                  </a:txBody>
                  <a:tcPr marL="51178" marR="51178" marT="0" marB="0"/>
                </a:tc>
                <a:tc>
                  <a:txBody>
                    <a:bodyPr/>
                    <a:lstStyle/>
                    <a:p>
                      <a:pPr>
                        <a:lnSpc>
                          <a:spcPct val="107000"/>
                        </a:lnSpc>
                        <a:spcAft>
                          <a:spcPts val="0"/>
                        </a:spcAft>
                      </a:pPr>
                      <a:r>
                        <a:rPr lang="nl-BE" sz="1600" b="1">
                          <a:solidFill>
                            <a:srgbClr val="003478"/>
                          </a:solidFill>
                          <a:effectLst/>
                        </a:rPr>
                        <a:t>Houden van verkiezingen</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extLst>
                  <a:ext uri="{0D108BD9-81ED-4DB2-BD59-A6C34878D82A}">
                    <a16:rowId xmlns:a16="http://schemas.microsoft.com/office/drawing/2014/main" val="10000"/>
                  </a:ext>
                </a:extLst>
              </a:tr>
              <a:tr h="788291">
                <a:tc>
                  <a:txBody>
                    <a:bodyPr/>
                    <a:lstStyle/>
                    <a:p>
                      <a:pPr>
                        <a:lnSpc>
                          <a:spcPct val="107000"/>
                        </a:lnSpc>
                        <a:spcAft>
                          <a:spcPts val="0"/>
                        </a:spcAft>
                      </a:pPr>
                      <a:r>
                        <a:rPr lang="nl-BE" sz="1600" b="1">
                          <a:solidFill>
                            <a:srgbClr val="003478"/>
                          </a:solidFill>
                          <a:effectLst/>
                        </a:rPr>
                        <a:t>Slechts 1 </a:t>
                      </a:r>
                      <a:r>
                        <a:rPr lang="nl-BE" sz="1600" b="1" err="1">
                          <a:solidFill>
                            <a:srgbClr val="003478"/>
                          </a:solidFill>
                          <a:effectLst/>
                        </a:rPr>
                        <a:t>org</a:t>
                      </a:r>
                      <a:r>
                        <a:rPr lang="nl-BE" sz="1600" b="1">
                          <a:solidFill>
                            <a:srgbClr val="003478"/>
                          </a:solidFill>
                          <a:effectLst/>
                        </a:rPr>
                        <a:t>. dient  lijst in en aantal kandidaten ≤ aantal toe te kennen </a:t>
                      </a:r>
                      <a:r>
                        <a:rPr lang="nl-BE" sz="1600" b="1" err="1">
                          <a:solidFill>
                            <a:srgbClr val="003478"/>
                          </a:solidFill>
                          <a:effectLst/>
                        </a:rPr>
                        <a:t>eff</a:t>
                      </a:r>
                      <a:r>
                        <a:rPr lang="nl-BE" sz="1600" b="1">
                          <a:solidFill>
                            <a:srgbClr val="003478"/>
                          </a:solidFill>
                          <a:effectLst/>
                        </a:rPr>
                        <a:t>. mandaten</a:t>
                      </a:r>
                    </a:p>
                    <a:p>
                      <a:pPr>
                        <a:lnSpc>
                          <a:spcPct val="107000"/>
                        </a:lnSpc>
                        <a:spcAft>
                          <a:spcPts val="0"/>
                        </a:spcAft>
                      </a:pPr>
                      <a:endParaRPr lang="nl-BE" sz="1600" b="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600">
                          <a:solidFill>
                            <a:srgbClr val="003478"/>
                          </a:solidFill>
                          <a:effectLst/>
                        </a:rPr>
                        <a:t>?</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l-BE" sz="1600">
                          <a:solidFill>
                            <a:srgbClr val="003478"/>
                          </a:solidFill>
                          <a:effectLst/>
                        </a:rPr>
                        <a:t>?</a:t>
                      </a:r>
                      <a:endParaRPr kumimoji="0" lang="nl-BE" sz="1600" b="0" u="none" strike="noStrike" kern="1200" cap="none" spc="0" normalizeH="0" baseline="0" noProof="0">
                        <a:ln>
                          <a:noFill/>
                        </a:ln>
                        <a:solidFill>
                          <a:srgbClr val="003478"/>
                        </a:solidFill>
                        <a:effectLst/>
                        <a:uLnTx/>
                        <a:uFillTx/>
                      </a:endParaRPr>
                    </a:p>
                    <a:p>
                      <a:pPr>
                        <a:lnSpc>
                          <a:spcPct val="107000"/>
                        </a:lnSpc>
                        <a:spcAft>
                          <a:spcPts val="0"/>
                        </a:spcAft>
                      </a:pP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extLst>
                  <a:ext uri="{0D108BD9-81ED-4DB2-BD59-A6C34878D82A}">
                    <a16:rowId xmlns:a16="http://schemas.microsoft.com/office/drawing/2014/main" val="10003"/>
                  </a:ext>
                </a:extLst>
              </a:tr>
            </a:tbl>
          </a:graphicData>
        </a:graphic>
      </p:graphicFrame>
      <p:pic>
        <p:nvPicPr>
          <p:cNvPr id="6" name="Afbeelding 5" descr="Afbeelding met clipart&#10;&#10;Automatisch gegenereerde beschrijving">
            <a:extLst>
              <a:ext uri="{FF2B5EF4-FFF2-40B4-BE49-F238E27FC236}">
                <a16:creationId xmlns:a16="http://schemas.microsoft.com/office/drawing/2014/main" id="{0EAD2B12-6980-6D33-18BD-886F7777F574}"/>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1480525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BE">
                <a:solidFill>
                  <a:prstClr val="white"/>
                </a:solidFill>
              </a:rPr>
              <a:t>Stopzetting verkiezingsprocedure</a:t>
            </a:r>
            <a:endParaRPr lang="nl-BE"/>
          </a:p>
        </p:txBody>
      </p:sp>
      <p:pic>
        <p:nvPicPr>
          <p:cNvPr id="2" name="Graphic 1" descr="Stoppen met effen opvulling">
            <a:extLst>
              <a:ext uri="{FF2B5EF4-FFF2-40B4-BE49-F238E27FC236}">
                <a16:creationId xmlns:a16="http://schemas.microsoft.com/office/drawing/2014/main" id="{92934D45-BECB-4B0A-0AD5-F04CEC9935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3272" y="260164"/>
            <a:ext cx="313184" cy="313184"/>
          </a:xfrm>
          <a:prstGeom prst="rect">
            <a:avLst/>
          </a:prstGeom>
        </p:spPr>
      </p:pic>
      <p:graphicFrame>
        <p:nvGraphicFramePr>
          <p:cNvPr id="7" name="Tijdelijke aanduiding voor inhoud 5">
            <a:extLst>
              <a:ext uri="{FF2B5EF4-FFF2-40B4-BE49-F238E27FC236}">
                <a16:creationId xmlns:a16="http://schemas.microsoft.com/office/drawing/2014/main" id="{070F82E7-AAD3-29C2-8DBC-A2026901BD23}"/>
              </a:ext>
            </a:extLst>
          </p:cNvPr>
          <p:cNvGraphicFramePr>
            <a:graphicFrameLocks/>
          </p:cNvGraphicFramePr>
          <p:nvPr>
            <p:extLst>
              <p:ext uri="{D42A27DB-BD31-4B8C-83A1-F6EECF244321}">
                <p14:modId xmlns:p14="http://schemas.microsoft.com/office/powerpoint/2010/main" val="778575449"/>
              </p:ext>
            </p:extLst>
          </p:nvPr>
        </p:nvGraphicFramePr>
        <p:xfrm>
          <a:off x="590732" y="798835"/>
          <a:ext cx="7534199" cy="3107818"/>
        </p:xfrm>
        <a:graphic>
          <a:graphicData uri="http://schemas.openxmlformats.org/drawingml/2006/table">
            <a:tbl>
              <a:tblPr firstRow="1" firstCol="1" bandRow="1">
                <a:tableStyleId>{8799B23B-EC83-4686-B30A-512413B5E67A}</a:tableStyleId>
              </a:tblPr>
              <a:tblGrid>
                <a:gridCol w="3672408">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917575">
                  <a:extLst>
                    <a:ext uri="{9D8B030D-6E8A-4147-A177-3AD203B41FA5}">
                      <a16:colId xmlns:a16="http://schemas.microsoft.com/office/drawing/2014/main" val="20002"/>
                    </a:ext>
                  </a:extLst>
                </a:gridCol>
              </a:tblGrid>
              <a:tr h="441426">
                <a:tc>
                  <a:txBody>
                    <a:bodyPr/>
                    <a:lstStyle/>
                    <a:p>
                      <a:pPr>
                        <a:lnSpc>
                          <a:spcPct val="107000"/>
                        </a:lnSpc>
                        <a:spcAft>
                          <a:spcPts val="0"/>
                        </a:spcAft>
                      </a:pPr>
                      <a:r>
                        <a:rPr lang="nl-BE" sz="1600" b="1">
                          <a:solidFill>
                            <a:srgbClr val="003478"/>
                          </a:solidFill>
                          <a:effectLst/>
                        </a:rPr>
                        <a:t>Situaties</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600" b="1">
                          <a:solidFill>
                            <a:srgbClr val="003478"/>
                          </a:solidFill>
                          <a:effectLst/>
                        </a:rPr>
                        <a:t>Samenstelling van</a:t>
                      </a:r>
                      <a:endParaRPr lang="nl-BE" sz="1600">
                        <a:solidFill>
                          <a:srgbClr val="003478"/>
                        </a:solidFill>
                        <a:effectLst/>
                      </a:endParaRPr>
                    </a:p>
                    <a:p>
                      <a:pPr>
                        <a:lnSpc>
                          <a:spcPct val="107000"/>
                        </a:lnSpc>
                        <a:spcAft>
                          <a:spcPts val="0"/>
                        </a:spcAft>
                      </a:pPr>
                      <a:r>
                        <a:rPr lang="nl-BE" sz="1600" b="1">
                          <a:solidFill>
                            <a:srgbClr val="003478"/>
                          </a:solidFill>
                          <a:effectLst/>
                        </a:rPr>
                        <a:t>een </a:t>
                      </a:r>
                      <a:r>
                        <a:rPr lang="nl-BE" sz="1600" b="1" kern="1200">
                          <a:solidFill>
                            <a:srgbClr val="003478"/>
                          </a:solidFill>
                          <a:effectLst/>
                          <a:latin typeface="+mn-lt"/>
                          <a:ea typeface="+mn-ea"/>
                          <a:cs typeface="+mn-cs"/>
                        </a:rPr>
                        <a:t>stembureau</a:t>
                      </a:r>
                    </a:p>
                  </a:txBody>
                  <a:tcPr marL="51178" marR="51178" marT="0" marB="0"/>
                </a:tc>
                <a:tc>
                  <a:txBody>
                    <a:bodyPr/>
                    <a:lstStyle/>
                    <a:p>
                      <a:pPr>
                        <a:lnSpc>
                          <a:spcPct val="107000"/>
                        </a:lnSpc>
                        <a:spcAft>
                          <a:spcPts val="0"/>
                        </a:spcAft>
                      </a:pPr>
                      <a:r>
                        <a:rPr lang="nl-BE" sz="1600" b="1">
                          <a:solidFill>
                            <a:srgbClr val="003478"/>
                          </a:solidFill>
                          <a:effectLst/>
                        </a:rPr>
                        <a:t>Houden van verkiezingen</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extLst>
                  <a:ext uri="{0D108BD9-81ED-4DB2-BD59-A6C34878D82A}">
                    <a16:rowId xmlns:a16="http://schemas.microsoft.com/office/drawing/2014/main" val="10000"/>
                  </a:ext>
                </a:extLst>
              </a:tr>
              <a:tr h="788291">
                <a:tc>
                  <a:txBody>
                    <a:bodyPr/>
                    <a:lstStyle/>
                    <a:p>
                      <a:pPr>
                        <a:lnSpc>
                          <a:spcPct val="107000"/>
                        </a:lnSpc>
                        <a:spcAft>
                          <a:spcPts val="0"/>
                        </a:spcAft>
                      </a:pPr>
                      <a:r>
                        <a:rPr lang="nl-BE" sz="1600" b="1">
                          <a:solidFill>
                            <a:srgbClr val="003478"/>
                          </a:solidFill>
                          <a:effectLst/>
                        </a:rPr>
                        <a:t>Slechts 1 </a:t>
                      </a:r>
                      <a:r>
                        <a:rPr lang="nl-BE" sz="1600" b="1" err="1">
                          <a:solidFill>
                            <a:srgbClr val="003478"/>
                          </a:solidFill>
                          <a:effectLst/>
                        </a:rPr>
                        <a:t>org</a:t>
                      </a:r>
                      <a:r>
                        <a:rPr lang="nl-BE" sz="1600" b="1">
                          <a:solidFill>
                            <a:srgbClr val="003478"/>
                          </a:solidFill>
                          <a:effectLst/>
                        </a:rPr>
                        <a:t>. dient  lijst in en aantal kandidaten ≤ aantal toe te kennen </a:t>
                      </a:r>
                      <a:r>
                        <a:rPr lang="nl-BE" sz="1600" b="1" err="1">
                          <a:solidFill>
                            <a:srgbClr val="003478"/>
                          </a:solidFill>
                          <a:effectLst/>
                        </a:rPr>
                        <a:t>eff</a:t>
                      </a:r>
                      <a:r>
                        <a:rPr lang="nl-BE" sz="1600" b="1">
                          <a:solidFill>
                            <a:srgbClr val="003478"/>
                          </a:solidFill>
                          <a:effectLst/>
                        </a:rPr>
                        <a:t>. mandaten</a:t>
                      </a:r>
                    </a:p>
                    <a:p>
                      <a:pPr>
                        <a:lnSpc>
                          <a:spcPct val="107000"/>
                        </a:lnSpc>
                        <a:spcAft>
                          <a:spcPts val="0"/>
                        </a:spcAft>
                      </a:pPr>
                      <a:endParaRPr lang="nl-BE" sz="1600" b="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600">
                          <a:solidFill>
                            <a:srgbClr val="003478"/>
                          </a:solidFill>
                          <a:effectLst/>
                        </a:rPr>
                        <a:t>Ja bureau betrokken categorie stelt stopzetting vast in pv op X + 79</a:t>
                      </a:r>
                    </a:p>
                  </a:txBody>
                  <a:tcPr marL="51178" marR="51178"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l-BE" sz="1600">
                          <a:solidFill>
                            <a:srgbClr val="003478"/>
                          </a:solidFill>
                          <a:effectLst/>
                        </a:rPr>
                        <a:t>Neen</a:t>
                      </a:r>
                      <a:br>
                        <a:rPr lang="nl-BE" sz="1600">
                          <a:solidFill>
                            <a:srgbClr val="003478"/>
                          </a:solidFill>
                          <a:effectLst/>
                        </a:rPr>
                      </a:br>
                      <a:r>
                        <a:rPr lang="nl-BE" sz="1600">
                          <a:solidFill>
                            <a:srgbClr val="003478"/>
                          </a:solidFill>
                          <a:effectLst/>
                        </a:rPr>
                        <a:t>Kandidaten zijn van rechtswege verkozen</a:t>
                      </a:r>
                      <a:br>
                        <a:rPr lang="nl-BE" sz="1600">
                          <a:solidFill>
                            <a:srgbClr val="003478"/>
                          </a:solidFill>
                          <a:effectLst/>
                        </a:rPr>
                      </a:br>
                      <a:r>
                        <a:rPr lang="nl-BE" sz="1600">
                          <a:solidFill>
                            <a:srgbClr val="003478"/>
                          </a:solidFill>
                          <a:effectLst/>
                        </a:rPr>
                        <a:t>Aanplakking bericht stopzetting + namen van rechtswege verkozen of elektronisch ter beschikking stellen op Y +2 </a:t>
                      </a:r>
                    </a:p>
                  </a:txBody>
                  <a:tcPr marL="51178" marR="51178" marT="0" marB="0"/>
                </a:tc>
                <a:extLst>
                  <a:ext uri="{0D108BD9-81ED-4DB2-BD59-A6C34878D82A}">
                    <a16:rowId xmlns:a16="http://schemas.microsoft.com/office/drawing/2014/main" val="10003"/>
                  </a:ext>
                </a:extLst>
              </a:tr>
            </a:tbl>
          </a:graphicData>
        </a:graphic>
      </p:graphicFrame>
      <p:pic>
        <p:nvPicPr>
          <p:cNvPr id="6" name="Afbeelding 5" descr="Afbeelding met clipart&#10;&#10;Automatisch gegenereerde beschrijving">
            <a:extLst>
              <a:ext uri="{FF2B5EF4-FFF2-40B4-BE49-F238E27FC236}">
                <a16:creationId xmlns:a16="http://schemas.microsoft.com/office/drawing/2014/main" id="{0C47DB6B-000C-D438-847F-50FBF59572F0}"/>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163777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BE">
                <a:solidFill>
                  <a:prstClr val="white"/>
                </a:solidFill>
              </a:rPr>
              <a:t>Stopzetting verkiezingsprocedure</a:t>
            </a:r>
            <a:endParaRPr lang="nl-BE"/>
          </a:p>
        </p:txBody>
      </p:sp>
      <p:pic>
        <p:nvPicPr>
          <p:cNvPr id="2" name="Graphic 1" descr="Stoppen met effen opvulling">
            <a:extLst>
              <a:ext uri="{FF2B5EF4-FFF2-40B4-BE49-F238E27FC236}">
                <a16:creationId xmlns:a16="http://schemas.microsoft.com/office/drawing/2014/main" id="{7D53C006-ABD2-0FA7-A3AD-B5457163D98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3272" y="260164"/>
            <a:ext cx="313184" cy="313184"/>
          </a:xfrm>
          <a:prstGeom prst="rect">
            <a:avLst/>
          </a:prstGeom>
        </p:spPr>
      </p:pic>
      <p:graphicFrame>
        <p:nvGraphicFramePr>
          <p:cNvPr id="9" name="Tijdelijke aanduiding voor inhoud 5">
            <a:extLst>
              <a:ext uri="{FF2B5EF4-FFF2-40B4-BE49-F238E27FC236}">
                <a16:creationId xmlns:a16="http://schemas.microsoft.com/office/drawing/2014/main" id="{8C239692-731F-9368-95F0-27A9AD62A636}"/>
              </a:ext>
            </a:extLst>
          </p:cNvPr>
          <p:cNvGraphicFramePr>
            <a:graphicFrameLocks/>
          </p:cNvGraphicFramePr>
          <p:nvPr>
            <p:extLst>
              <p:ext uri="{D42A27DB-BD31-4B8C-83A1-F6EECF244321}">
                <p14:modId xmlns:p14="http://schemas.microsoft.com/office/powerpoint/2010/main" val="381468608"/>
              </p:ext>
            </p:extLst>
          </p:nvPr>
        </p:nvGraphicFramePr>
        <p:xfrm>
          <a:off x="590732" y="798835"/>
          <a:ext cx="7534199" cy="1281367"/>
        </p:xfrm>
        <a:graphic>
          <a:graphicData uri="http://schemas.openxmlformats.org/drawingml/2006/table">
            <a:tbl>
              <a:tblPr firstRow="1" firstCol="1" bandRow="1">
                <a:tableStyleId>{8799B23B-EC83-4686-B30A-512413B5E67A}</a:tableStyleId>
              </a:tblPr>
              <a:tblGrid>
                <a:gridCol w="3672408">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917575">
                  <a:extLst>
                    <a:ext uri="{9D8B030D-6E8A-4147-A177-3AD203B41FA5}">
                      <a16:colId xmlns:a16="http://schemas.microsoft.com/office/drawing/2014/main" val="20002"/>
                    </a:ext>
                  </a:extLst>
                </a:gridCol>
              </a:tblGrid>
              <a:tr h="441426">
                <a:tc>
                  <a:txBody>
                    <a:bodyPr/>
                    <a:lstStyle/>
                    <a:p>
                      <a:pPr>
                        <a:lnSpc>
                          <a:spcPct val="107000"/>
                        </a:lnSpc>
                        <a:spcAft>
                          <a:spcPts val="0"/>
                        </a:spcAft>
                      </a:pPr>
                      <a:r>
                        <a:rPr lang="nl-BE" sz="1600" b="1">
                          <a:solidFill>
                            <a:srgbClr val="003478"/>
                          </a:solidFill>
                          <a:effectLst/>
                        </a:rPr>
                        <a:t>Situaties</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600" b="1">
                          <a:solidFill>
                            <a:srgbClr val="003478"/>
                          </a:solidFill>
                          <a:effectLst/>
                        </a:rPr>
                        <a:t>Samenstelling van</a:t>
                      </a:r>
                      <a:endParaRPr lang="nl-BE" sz="1600">
                        <a:solidFill>
                          <a:srgbClr val="003478"/>
                        </a:solidFill>
                        <a:effectLst/>
                      </a:endParaRPr>
                    </a:p>
                    <a:p>
                      <a:pPr>
                        <a:lnSpc>
                          <a:spcPct val="107000"/>
                        </a:lnSpc>
                        <a:spcAft>
                          <a:spcPts val="0"/>
                        </a:spcAft>
                      </a:pPr>
                      <a:r>
                        <a:rPr lang="nl-BE" sz="1600" b="1">
                          <a:solidFill>
                            <a:srgbClr val="003478"/>
                          </a:solidFill>
                          <a:effectLst/>
                        </a:rPr>
                        <a:t>een </a:t>
                      </a:r>
                      <a:r>
                        <a:rPr lang="nl-BE" sz="1600" b="1" kern="1200">
                          <a:solidFill>
                            <a:srgbClr val="003478"/>
                          </a:solidFill>
                          <a:effectLst/>
                          <a:latin typeface="+mn-lt"/>
                          <a:ea typeface="+mn-ea"/>
                          <a:cs typeface="+mn-cs"/>
                        </a:rPr>
                        <a:t>stembureau</a:t>
                      </a:r>
                    </a:p>
                  </a:txBody>
                  <a:tcPr marL="51178" marR="51178" marT="0" marB="0"/>
                </a:tc>
                <a:tc>
                  <a:txBody>
                    <a:bodyPr/>
                    <a:lstStyle/>
                    <a:p>
                      <a:pPr>
                        <a:lnSpc>
                          <a:spcPct val="107000"/>
                        </a:lnSpc>
                        <a:spcAft>
                          <a:spcPts val="0"/>
                        </a:spcAft>
                      </a:pPr>
                      <a:r>
                        <a:rPr lang="nl-BE" sz="1600" b="1">
                          <a:solidFill>
                            <a:srgbClr val="003478"/>
                          </a:solidFill>
                          <a:effectLst/>
                        </a:rPr>
                        <a:t>Houden van verkiezingen</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extLst>
                  <a:ext uri="{0D108BD9-81ED-4DB2-BD59-A6C34878D82A}">
                    <a16:rowId xmlns:a16="http://schemas.microsoft.com/office/drawing/2014/main" val="10000"/>
                  </a:ext>
                </a:extLst>
              </a:tr>
              <a:tr h="279666">
                <a:tc>
                  <a:txBody>
                    <a:bodyPr/>
                    <a:lstStyle/>
                    <a:p>
                      <a:pPr>
                        <a:lnSpc>
                          <a:spcPct val="107000"/>
                        </a:lnSpc>
                        <a:spcAft>
                          <a:spcPts val="0"/>
                        </a:spcAft>
                      </a:pPr>
                      <a:r>
                        <a:rPr lang="nl-BE" sz="1600" b="1">
                          <a:solidFill>
                            <a:srgbClr val="003478"/>
                          </a:solidFill>
                          <a:effectLst/>
                        </a:rPr>
                        <a:t>Aantal kandidaten ingediend door meerdere </a:t>
                      </a:r>
                      <a:r>
                        <a:rPr lang="nl-BE" sz="1600" b="1" err="1">
                          <a:solidFill>
                            <a:srgbClr val="003478"/>
                          </a:solidFill>
                          <a:effectLst/>
                        </a:rPr>
                        <a:t>org</a:t>
                      </a:r>
                      <a:r>
                        <a:rPr lang="nl-BE" sz="1600" b="1">
                          <a:solidFill>
                            <a:srgbClr val="003478"/>
                          </a:solidFill>
                          <a:effectLst/>
                        </a:rPr>
                        <a:t>. ≤ aantal toe te kennen </a:t>
                      </a:r>
                      <a:r>
                        <a:rPr lang="nl-BE" sz="1600" b="1" err="1">
                          <a:solidFill>
                            <a:srgbClr val="003478"/>
                          </a:solidFill>
                          <a:effectLst/>
                        </a:rPr>
                        <a:t>eff</a:t>
                      </a:r>
                      <a:r>
                        <a:rPr lang="nl-BE" sz="1600" b="1">
                          <a:solidFill>
                            <a:srgbClr val="003478"/>
                          </a:solidFill>
                          <a:effectLst/>
                        </a:rPr>
                        <a:t>. mandaten</a:t>
                      </a:r>
                      <a:endParaRPr lang="nl-BE" sz="1600" b="1">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600">
                          <a:solidFill>
                            <a:srgbClr val="003478"/>
                          </a:solidFill>
                          <a:effectLst/>
                        </a:rPr>
                        <a:t>?</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800">
                          <a:solidFill>
                            <a:srgbClr val="003478"/>
                          </a:solidFill>
                          <a:effectLst/>
                        </a:rPr>
                        <a:t>?</a:t>
                      </a:r>
                      <a:endParaRPr lang="nl-BE" sz="18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extLst>
                  <a:ext uri="{0D108BD9-81ED-4DB2-BD59-A6C34878D82A}">
                    <a16:rowId xmlns:a16="http://schemas.microsoft.com/office/drawing/2014/main" val="10004"/>
                  </a:ext>
                </a:extLst>
              </a:tr>
            </a:tbl>
          </a:graphicData>
        </a:graphic>
      </p:graphicFrame>
      <p:pic>
        <p:nvPicPr>
          <p:cNvPr id="6" name="Afbeelding 5" descr="Afbeelding met clipart&#10;&#10;Automatisch gegenereerde beschrijving">
            <a:extLst>
              <a:ext uri="{FF2B5EF4-FFF2-40B4-BE49-F238E27FC236}">
                <a16:creationId xmlns:a16="http://schemas.microsoft.com/office/drawing/2014/main" id="{19C32253-AA3A-95A5-4FD7-726F01E5A1C2}"/>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3598183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BE">
                <a:solidFill>
                  <a:prstClr val="white"/>
                </a:solidFill>
              </a:rPr>
              <a:t>Stopzetting verkiezingsprocedure</a:t>
            </a:r>
            <a:endParaRPr lang="nl-BE"/>
          </a:p>
        </p:txBody>
      </p:sp>
      <p:pic>
        <p:nvPicPr>
          <p:cNvPr id="2" name="Graphic 1" descr="Stoppen met effen opvulling">
            <a:extLst>
              <a:ext uri="{FF2B5EF4-FFF2-40B4-BE49-F238E27FC236}">
                <a16:creationId xmlns:a16="http://schemas.microsoft.com/office/drawing/2014/main" id="{7D53C006-ABD2-0FA7-A3AD-B5457163D98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3272" y="260164"/>
            <a:ext cx="313184" cy="313184"/>
          </a:xfrm>
          <a:prstGeom prst="rect">
            <a:avLst/>
          </a:prstGeom>
        </p:spPr>
      </p:pic>
      <p:graphicFrame>
        <p:nvGraphicFramePr>
          <p:cNvPr id="9" name="Tijdelijke aanduiding voor inhoud 5">
            <a:extLst>
              <a:ext uri="{FF2B5EF4-FFF2-40B4-BE49-F238E27FC236}">
                <a16:creationId xmlns:a16="http://schemas.microsoft.com/office/drawing/2014/main" id="{8C239692-731F-9368-95F0-27A9AD62A636}"/>
              </a:ext>
            </a:extLst>
          </p:cNvPr>
          <p:cNvGraphicFramePr>
            <a:graphicFrameLocks/>
          </p:cNvGraphicFramePr>
          <p:nvPr>
            <p:extLst>
              <p:ext uri="{D42A27DB-BD31-4B8C-83A1-F6EECF244321}">
                <p14:modId xmlns:p14="http://schemas.microsoft.com/office/powerpoint/2010/main" val="2709978959"/>
              </p:ext>
            </p:extLst>
          </p:nvPr>
        </p:nvGraphicFramePr>
        <p:xfrm>
          <a:off x="590732" y="798835"/>
          <a:ext cx="7534199" cy="1281367"/>
        </p:xfrm>
        <a:graphic>
          <a:graphicData uri="http://schemas.openxmlformats.org/drawingml/2006/table">
            <a:tbl>
              <a:tblPr firstRow="1" firstCol="1" bandRow="1">
                <a:tableStyleId>{8799B23B-EC83-4686-B30A-512413B5E67A}</a:tableStyleId>
              </a:tblPr>
              <a:tblGrid>
                <a:gridCol w="3672408">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917575">
                  <a:extLst>
                    <a:ext uri="{9D8B030D-6E8A-4147-A177-3AD203B41FA5}">
                      <a16:colId xmlns:a16="http://schemas.microsoft.com/office/drawing/2014/main" val="20002"/>
                    </a:ext>
                  </a:extLst>
                </a:gridCol>
              </a:tblGrid>
              <a:tr h="441426">
                <a:tc>
                  <a:txBody>
                    <a:bodyPr/>
                    <a:lstStyle/>
                    <a:p>
                      <a:pPr>
                        <a:lnSpc>
                          <a:spcPct val="107000"/>
                        </a:lnSpc>
                        <a:spcAft>
                          <a:spcPts val="0"/>
                        </a:spcAft>
                      </a:pPr>
                      <a:r>
                        <a:rPr lang="nl-BE" sz="1600" b="1">
                          <a:solidFill>
                            <a:srgbClr val="003478"/>
                          </a:solidFill>
                          <a:effectLst/>
                        </a:rPr>
                        <a:t>Situaties</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600" b="1">
                          <a:solidFill>
                            <a:srgbClr val="003478"/>
                          </a:solidFill>
                          <a:effectLst/>
                        </a:rPr>
                        <a:t>Samenstelling van</a:t>
                      </a:r>
                      <a:endParaRPr lang="nl-BE" sz="1600">
                        <a:solidFill>
                          <a:srgbClr val="003478"/>
                        </a:solidFill>
                        <a:effectLst/>
                      </a:endParaRPr>
                    </a:p>
                    <a:p>
                      <a:pPr>
                        <a:lnSpc>
                          <a:spcPct val="107000"/>
                        </a:lnSpc>
                        <a:spcAft>
                          <a:spcPts val="0"/>
                        </a:spcAft>
                      </a:pPr>
                      <a:r>
                        <a:rPr lang="nl-BE" sz="1600" b="1">
                          <a:solidFill>
                            <a:srgbClr val="003478"/>
                          </a:solidFill>
                          <a:effectLst/>
                        </a:rPr>
                        <a:t>een </a:t>
                      </a:r>
                      <a:r>
                        <a:rPr lang="nl-BE" sz="1600" b="1" kern="1200">
                          <a:solidFill>
                            <a:srgbClr val="003478"/>
                          </a:solidFill>
                          <a:effectLst/>
                          <a:latin typeface="+mn-lt"/>
                          <a:ea typeface="+mn-ea"/>
                          <a:cs typeface="+mn-cs"/>
                        </a:rPr>
                        <a:t>stembureau</a:t>
                      </a:r>
                    </a:p>
                  </a:txBody>
                  <a:tcPr marL="51178" marR="51178" marT="0" marB="0"/>
                </a:tc>
                <a:tc>
                  <a:txBody>
                    <a:bodyPr/>
                    <a:lstStyle/>
                    <a:p>
                      <a:pPr>
                        <a:lnSpc>
                          <a:spcPct val="107000"/>
                        </a:lnSpc>
                        <a:spcAft>
                          <a:spcPts val="0"/>
                        </a:spcAft>
                      </a:pPr>
                      <a:r>
                        <a:rPr lang="nl-BE" sz="1600" b="1">
                          <a:solidFill>
                            <a:srgbClr val="003478"/>
                          </a:solidFill>
                          <a:effectLst/>
                        </a:rPr>
                        <a:t>Houden van verkiezingen</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extLst>
                  <a:ext uri="{0D108BD9-81ED-4DB2-BD59-A6C34878D82A}">
                    <a16:rowId xmlns:a16="http://schemas.microsoft.com/office/drawing/2014/main" val="10000"/>
                  </a:ext>
                </a:extLst>
              </a:tr>
              <a:tr h="279666">
                <a:tc>
                  <a:txBody>
                    <a:bodyPr/>
                    <a:lstStyle/>
                    <a:p>
                      <a:pPr>
                        <a:lnSpc>
                          <a:spcPct val="107000"/>
                        </a:lnSpc>
                        <a:spcAft>
                          <a:spcPts val="0"/>
                        </a:spcAft>
                      </a:pPr>
                      <a:r>
                        <a:rPr lang="nl-BE" sz="1600" b="1">
                          <a:solidFill>
                            <a:srgbClr val="003478"/>
                          </a:solidFill>
                          <a:effectLst/>
                        </a:rPr>
                        <a:t>Aantal kandidaten ingediend door meerdere </a:t>
                      </a:r>
                      <a:r>
                        <a:rPr lang="nl-BE" sz="1600" b="1" err="1">
                          <a:solidFill>
                            <a:srgbClr val="003478"/>
                          </a:solidFill>
                          <a:effectLst/>
                        </a:rPr>
                        <a:t>org</a:t>
                      </a:r>
                      <a:r>
                        <a:rPr lang="nl-BE" sz="1600" b="1">
                          <a:solidFill>
                            <a:srgbClr val="003478"/>
                          </a:solidFill>
                          <a:effectLst/>
                        </a:rPr>
                        <a:t>. ≤ aantal toe te kennen </a:t>
                      </a:r>
                      <a:r>
                        <a:rPr lang="nl-BE" sz="1600" b="1" err="1">
                          <a:solidFill>
                            <a:srgbClr val="003478"/>
                          </a:solidFill>
                          <a:effectLst/>
                        </a:rPr>
                        <a:t>eff</a:t>
                      </a:r>
                      <a:r>
                        <a:rPr lang="nl-BE" sz="1600" b="1">
                          <a:solidFill>
                            <a:srgbClr val="003478"/>
                          </a:solidFill>
                          <a:effectLst/>
                        </a:rPr>
                        <a:t>. mandaten</a:t>
                      </a:r>
                      <a:endParaRPr lang="nl-BE" sz="1600" b="1">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600">
                          <a:solidFill>
                            <a:srgbClr val="003478"/>
                          </a:solidFill>
                          <a:effectLst/>
                        </a:rPr>
                        <a:t>Ja</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800">
                          <a:solidFill>
                            <a:srgbClr val="003478"/>
                          </a:solidFill>
                          <a:effectLst/>
                        </a:rPr>
                        <a:t>Ja</a:t>
                      </a:r>
                      <a:endParaRPr lang="nl-BE" sz="18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extLst>
                  <a:ext uri="{0D108BD9-81ED-4DB2-BD59-A6C34878D82A}">
                    <a16:rowId xmlns:a16="http://schemas.microsoft.com/office/drawing/2014/main" val="10004"/>
                  </a:ext>
                </a:extLst>
              </a:tr>
            </a:tbl>
          </a:graphicData>
        </a:graphic>
      </p:graphicFrame>
      <p:pic>
        <p:nvPicPr>
          <p:cNvPr id="6" name="Afbeelding 5" descr="Afbeelding met clipart&#10;&#10;Automatisch gegenereerde beschrijving">
            <a:extLst>
              <a:ext uri="{FF2B5EF4-FFF2-40B4-BE49-F238E27FC236}">
                <a16:creationId xmlns:a16="http://schemas.microsoft.com/office/drawing/2014/main" id="{6755B06E-99AF-A56D-0C31-01EF13E40169}"/>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472497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BE">
                <a:solidFill>
                  <a:prstClr val="white"/>
                </a:solidFill>
              </a:rPr>
              <a:t>Stopzetting verkiezingsprocedure</a:t>
            </a:r>
            <a:endParaRPr lang="nl-BE"/>
          </a:p>
        </p:txBody>
      </p:sp>
      <p:pic>
        <p:nvPicPr>
          <p:cNvPr id="2" name="Graphic 1" descr="Stoppen met effen opvulling">
            <a:extLst>
              <a:ext uri="{FF2B5EF4-FFF2-40B4-BE49-F238E27FC236}">
                <a16:creationId xmlns:a16="http://schemas.microsoft.com/office/drawing/2014/main" id="{7D53C006-ABD2-0FA7-A3AD-B5457163D98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3272" y="260164"/>
            <a:ext cx="313184" cy="313184"/>
          </a:xfrm>
          <a:prstGeom prst="rect">
            <a:avLst/>
          </a:prstGeom>
        </p:spPr>
      </p:pic>
      <p:graphicFrame>
        <p:nvGraphicFramePr>
          <p:cNvPr id="6" name="Tijdelijke aanduiding voor inhoud 5">
            <a:extLst>
              <a:ext uri="{FF2B5EF4-FFF2-40B4-BE49-F238E27FC236}">
                <a16:creationId xmlns:a16="http://schemas.microsoft.com/office/drawing/2014/main" id="{EBCCDD30-197A-F080-FED1-2852AA2255AF}"/>
              </a:ext>
            </a:extLst>
          </p:cNvPr>
          <p:cNvGraphicFramePr>
            <a:graphicFrameLocks noGrp="1"/>
          </p:cNvGraphicFramePr>
          <p:nvPr>
            <p:ph sz="half" idx="1"/>
            <p:extLst>
              <p:ext uri="{D42A27DB-BD31-4B8C-83A1-F6EECF244321}">
                <p14:modId xmlns:p14="http://schemas.microsoft.com/office/powerpoint/2010/main" val="1855741710"/>
              </p:ext>
            </p:extLst>
          </p:nvPr>
        </p:nvGraphicFramePr>
        <p:xfrm>
          <a:off x="590732" y="798835"/>
          <a:ext cx="7534199" cy="4004832"/>
        </p:xfrm>
        <a:graphic>
          <a:graphicData uri="http://schemas.openxmlformats.org/drawingml/2006/table">
            <a:tbl>
              <a:tblPr firstRow="1" firstCol="1" bandRow="1">
                <a:tableStyleId>{8799B23B-EC83-4686-B30A-512413B5E67A}</a:tableStyleId>
              </a:tblPr>
              <a:tblGrid>
                <a:gridCol w="3672408">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917575">
                  <a:extLst>
                    <a:ext uri="{9D8B030D-6E8A-4147-A177-3AD203B41FA5}">
                      <a16:colId xmlns:a16="http://schemas.microsoft.com/office/drawing/2014/main" val="20002"/>
                    </a:ext>
                  </a:extLst>
                </a:gridCol>
              </a:tblGrid>
              <a:tr h="441426">
                <a:tc>
                  <a:txBody>
                    <a:bodyPr/>
                    <a:lstStyle/>
                    <a:p>
                      <a:pPr>
                        <a:lnSpc>
                          <a:spcPct val="107000"/>
                        </a:lnSpc>
                        <a:spcAft>
                          <a:spcPts val="0"/>
                        </a:spcAft>
                      </a:pPr>
                      <a:r>
                        <a:rPr lang="nl-BE" sz="1600" b="1">
                          <a:solidFill>
                            <a:srgbClr val="003478"/>
                          </a:solidFill>
                          <a:effectLst/>
                        </a:rPr>
                        <a:t>Situaties</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600" b="1">
                          <a:solidFill>
                            <a:srgbClr val="003478"/>
                          </a:solidFill>
                          <a:effectLst/>
                        </a:rPr>
                        <a:t>Samenstelling van</a:t>
                      </a:r>
                      <a:endParaRPr lang="nl-BE" sz="1600">
                        <a:solidFill>
                          <a:srgbClr val="003478"/>
                        </a:solidFill>
                        <a:effectLst/>
                      </a:endParaRPr>
                    </a:p>
                    <a:p>
                      <a:pPr>
                        <a:lnSpc>
                          <a:spcPct val="107000"/>
                        </a:lnSpc>
                        <a:spcAft>
                          <a:spcPts val="0"/>
                        </a:spcAft>
                      </a:pPr>
                      <a:r>
                        <a:rPr lang="nl-BE" sz="1600" b="1">
                          <a:solidFill>
                            <a:srgbClr val="003478"/>
                          </a:solidFill>
                          <a:effectLst/>
                        </a:rPr>
                        <a:t>een </a:t>
                      </a:r>
                      <a:r>
                        <a:rPr lang="nl-BE" sz="1600" b="1" kern="1200">
                          <a:solidFill>
                            <a:srgbClr val="003478"/>
                          </a:solidFill>
                          <a:effectLst/>
                          <a:latin typeface="+mn-lt"/>
                          <a:ea typeface="+mn-ea"/>
                          <a:cs typeface="+mn-cs"/>
                        </a:rPr>
                        <a:t>stembureau</a:t>
                      </a:r>
                    </a:p>
                  </a:txBody>
                  <a:tcPr marL="51178" marR="51178" marT="0" marB="0"/>
                </a:tc>
                <a:tc>
                  <a:txBody>
                    <a:bodyPr/>
                    <a:lstStyle/>
                    <a:p>
                      <a:pPr>
                        <a:lnSpc>
                          <a:spcPct val="107000"/>
                        </a:lnSpc>
                        <a:spcAft>
                          <a:spcPts val="0"/>
                        </a:spcAft>
                      </a:pPr>
                      <a:r>
                        <a:rPr lang="nl-BE" sz="1600" b="1">
                          <a:solidFill>
                            <a:srgbClr val="003478"/>
                          </a:solidFill>
                          <a:effectLst/>
                        </a:rPr>
                        <a:t>Houden van verkiezingen</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extLst>
                  <a:ext uri="{0D108BD9-81ED-4DB2-BD59-A6C34878D82A}">
                    <a16:rowId xmlns:a16="http://schemas.microsoft.com/office/drawing/2014/main" val="10000"/>
                  </a:ext>
                </a:extLst>
              </a:tr>
              <a:tr h="398412">
                <a:tc>
                  <a:txBody>
                    <a:bodyPr/>
                    <a:lstStyle/>
                    <a:p>
                      <a:pPr>
                        <a:lnSpc>
                          <a:spcPct val="107000"/>
                        </a:lnSpc>
                        <a:spcAft>
                          <a:spcPts val="0"/>
                        </a:spcAft>
                      </a:pPr>
                      <a:r>
                        <a:rPr lang="nl-BE" sz="1600" b="1">
                          <a:solidFill>
                            <a:srgbClr val="003478"/>
                          </a:solidFill>
                          <a:effectLst/>
                        </a:rPr>
                        <a:t>Geen kandidaten</a:t>
                      </a:r>
                      <a:endParaRPr lang="nl-BE" sz="1600" b="1">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rPr>
                        <a:t>Neen</a:t>
                      </a:r>
                    </a:p>
                  </a:txBody>
                  <a:tcPr marL="51178" marR="51178" marT="0" marB="0"/>
                </a:tc>
                <a:tc>
                  <a:txBody>
                    <a:bodyPr/>
                    <a:lstStyle/>
                    <a:p>
                      <a:pPr>
                        <a:lnSpc>
                          <a:spcPct val="107000"/>
                        </a:lnSpc>
                        <a:spcAft>
                          <a:spcPts val="0"/>
                        </a:spcAft>
                      </a:pPr>
                      <a:r>
                        <a:rPr lang="nl-BE" sz="1600">
                          <a:solidFill>
                            <a:srgbClr val="003478"/>
                          </a:solidFill>
                          <a:effectLst/>
                        </a:rPr>
                        <a:t>Neen</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extLst>
                  <a:ext uri="{0D108BD9-81ED-4DB2-BD59-A6C34878D82A}">
                    <a16:rowId xmlns:a16="http://schemas.microsoft.com/office/drawing/2014/main" val="10001"/>
                  </a:ext>
                </a:extLst>
              </a:tr>
              <a:tr h="788291">
                <a:tc>
                  <a:txBody>
                    <a:bodyPr/>
                    <a:lstStyle/>
                    <a:p>
                      <a:pPr>
                        <a:lnSpc>
                          <a:spcPct val="107000"/>
                        </a:lnSpc>
                        <a:spcAft>
                          <a:spcPts val="0"/>
                        </a:spcAft>
                      </a:pPr>
                      <a:r>
                        <a:rPr lang="nl-BE" sz="1600" b="1">
                          <a:solidFill>
                            <a:srgbClr val="003478"/>
                          </a:solidFill>
                          <a:effectLst/>
                        </a:rPr>
                        <a:t>Geen enkele</a:t>
                      </a:r>
                      <a:r>
                        <a:rPr lang="nl-BE" sz="1600" b="1" baseline="0">
                          <a:solidFill>
                            <a:srgbClr val="003478"/>
                          </a:solidFill>
                          <a:effectLst/>
                        </a:rPr>
                        <a:t> lijst </a:t>
                      </a:r>
                      <a:r>
                        <a:rPr lang="nl-BE" sz="1600" b="1">
                          <a:solidFill>
                            <a:srgbClr val="003478"/>
                          </a:solidFill>
                          <a:effectLst/>
                        </a:rPr>
                        <a:t>voor 1</a:t>
                      </a:r>
                    </a:p>
                    <a:p>
                      <a:pPr>
                        <a:lnSpc>
                          <a:spcPct val="107000"/>
                        </a:lnSpc>
                        <a:spcAft>
                          <a:spcPts val="0"/>
                        </a:spcAft>
                      </a:pPr>
                      <a:r>
                        <a:rPr lang="nl-BE" sz="1600" b="1">
                          <a:solidFill>
                            <a:srgbClr val="003478"/>
                          </a:solidFill>
                          <a:effectLst/>
                        </a:rPr>
                        <a:t>of meer </a:t>
                      </a:r>
                      <a:r>
                        <a:rPr lang="nl-BE" sz="1600" b="1" err="1">
                          <a:solidFill>
                            <a:srgbClr val="003478"/>
                          </a:solidFill>
                          <a:effectLst/>
                        </a:rPr>
                        <a:t>WNscategorie</a:t>
                      </a:r>
                      <a:r>
                        <a:rPr lang="nl-BE" sz="1600" b="1">
                          <a:solidFill>
                            <a:srgbClr val="003478"/>
                          </a:solidFill>
                          <a:effectLst/>
                        </a:rPr>
                        <a:t>(</a:t>
                      </a:r>
                      <a:r>
                        <a:rPr lang="nl-BE" sz="1600" b="1" err="1">
                          <a:solidFill>
                            <a:srgbClr val="003478"/>
                          </a:solidFill>
                          <a:effectLst/>
                        </a:rPr>
                        <a:t>ën</a:t>
                      </a:r>
                      <a:r>
                        <a:rPr lang="nl-BE" sz="1600" b="1">
                          <a:solidFill>
                            <a:srgbClr val="003478"/>
                          </a:solidFill>
                          <a:effectLst/>
                        </a:rPr>
                        <a:t>) terwijl 1 of meer lijsten voor min.1 andere categorie</a:t>
                      </a:r>
                    </a:p>
                    <a:p>
                      <a:pPr>
                        <a:lnSpc>
                          <a:spcPct val="107000"/>
                        </a:lnSpc>
                        <a:spcAft>
                          <a:spcPts val="0"/>
                        </a:spcAft>
                      </a:pP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600">
                          <a:solidFill>
                            <a:srgbClr val="003478"/>
                          </a:solidFill>
                          <a:effectLst/>
                          <a:latin typeface="+mn-lt"/>
                          <a:ea typeface="Calibri" panose="020F0502020204030204" pitchFamily="34" charset="0"/>
                          <a:cs typeface="Times New Roman" panose="02020603050405020304" pitchFamily="18" charset="0"/>
                        </a:rPr>
                        <a:t>Neen voor categorie(</a:t>
                      </a:r>
                      <a:r>
                        <a:rPr lang="nl-BE" sz="1600" err="1">
                          <a:solidFill>
                            <a:srgbClr val="003478"/>
                          </a:solidFill>
                          <a:effectLst/>
                          <a:latin typeface="+mn-lt"/>
                          <a:ea typeface="Calibri" panose="020F0502020204030204" pitchFamily="34" charset="0"/>
                          <a:cs typeface="Times New Roman" panose="02020603050405020304" pitchFamily="18" charset="0"/>
                        </a:rPr>
                        <a:t>ën</a:t>
                      </a:r>
                      <a:r>
                        <a:rPr lang="nl-BE" sz="1600">
                          <a:solidFill>
                            <a:srgbClr val="003478"/>
                          </a:solidFill>
                          <a:effectLst/>
                          <a:latin typeface="+mn-lt"/>
                          <a:ea typeface="Calibri" panose="020F0502020204030204" pitchFamily="34" charset="0"/>
                          <a:cs typeface="Times New Roman" panose="02020603050405020304" pitchFamily="18" charset="0"/>
                        </a:rPr>
                        <a:t>) zonder kandidaat. </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600" kern="1200">
                          <a:solidFill>
                            <a:srgbClr val="003478"/>
                          </a:solidFill>
                          <a:effectLst/>
                          <a:latin typeface="+mn-lt"/>
                          <a:ea typeface="Calibri" panose="020F0502020204030204" pitchFamily="34" charset="0"/>
                          <a:cs typeface="Times New Roman" panose="02020603050405020304" pitchFamily="18" charset="0"/>
                        </a:rPr>
                        <a:t>Neen voor de categorie(</a:t>
                      </a:r>
                      <a:r>
                        <a:rPr lang="nl-BE" sz="1600" kern="1200" err="1">
                          <a:solidFill>
                            <a:srgbClr val="003478"/>
                          </a:solidFill>
                          <a:effectLst/>
                          <a:latin typeface="+mn-lt"/>
                          <a:ea typeface="Calibri" panose="020F0502020204030204" pitchFamily="34" charset="0"/>
                          <a:cs typeface="Times New Roman" panose="02020603050405020304" pitchFamily="18" charset="0"/>
                        </a:rPr>
                        <a:t>ën</a:t>
                      </a:r>
                      <a:r>
                        <a:rPr lang="nl-BE" sz="1600" kern="1200">
                          <a:solidFill>
                            <a:srgbClr val="003478"/>
                          </a:solidFill>
                          <a:effectLst/>
                          <a:latin typeface="+mn-lt"/>
                          <a:ea typeface="Calibri" panose="020F0502020204030204" pitchFamily="34" charset="0"/>
                          <a:cs typeface="Times New Roman" panose="02020603050405020304" pitchFamily="18" charset="0"/>
                        </a:rPr>
                        <a:t>) zonder kandidaat</a:t>
                      </a:r>
                      <a:br>
                        <a:rPr lang="nl-BE" sz="1600" kern="1200">
                          <a:solidFill>
                            <a:srgbClr val="003478"/>
                          </a:solidFill>
                          <a:effectLst/>
                          <a:latin typeface="+mn-lt"/>
                          <a:ea typeface="Calibri" panose="020F0502020204030204" pitchFamily="34" charset="0"/>
                          <a:cs typeface="Times New Roman" panose="02020603050405020304" pitchFamily="18" charset="0"/>
                        </a:rPr>
                      </a:br>
                      <a:r>
                        <a:rPr lang="nl-BE" sz="1600" kern="1200">
                          <a:solidFill>
                            <a:srgbClr val="003478"/>
                          </a:solidFill>
                          <a:effectLst/>
                          <a:latin typeface="+mn-lt"/>
                          <a:ea typeface="Calibri" panose="020F0502020204030204" pitchFamily="34" charset="0"/>
                          <a:cs typeface="Times New Roman" panose="02020603050405020304" pitchFamily="18" charset="0"/>
                        </a:rPr>
                        <a:t>Ja voor categorie(</a:t>
                      </a:r>
                      <a:r>
                        <a:rPr lang="nl-BE" sz="1600" kern="1200" err="1">
                          <a:solidFill>
                            <a:srgbClr val="003478"/>
                          </a:solidFill>
                          <a:effectLst/>
                          <a:latin typeface="+mn-lt"/>
                          <a:ea typeface="Calibri" panose="020F0502020204030204" pitchFamily="34" charset="0"/>
                          <a:cs typeface="Times New Roman" panose="02020603050405020304" pitchFamily="18" charset="0"/>
                        </a:rPr>
                        <a:t>ën</a:t>
                      </a:r>
                      <a:r>
                        <a:rPr lang="nl-BE" sz="1600" kern="1200">
                          <a:solidFill>
                            <a:srgbClr val="003478"/>
                          </a:solidFill>
                          <a:effectLst/>
                          <a:latin typeface="+mn-lt"/>
                          <a:ea typeface="Calibri" panose="020F0502020204030204" pitchFamily="34" charset="0"/>
                          <a:cs typeface="Times New Roman" panose="02020603050405020304" pitchFamily="18" charset="0"/>
                        </a:rPr>
                        <a:t>) met kandidaten</a:t>
                      </a:r>
                    </a:p>
                  </a:txBody>
                  <a:tcPr marL="51178" marR="51178" marT="0" marB="0"/>
                </a:tc>
                <a:extLst>
                  <a:ext uri="{0D108BD9-81ED-4DB2-BD59-A6C34878D82A}">
                    <a16:rowId xmlns:a16="http://schemas.microsoft.com/office/drawing/2014/main" val="10002"/>
                  </a:ext>
                </a:extLst>
              </a:tr>
              <a:tr h="839686">
                <a:tc>
                  <a:txBody>
                    <a:bodyPr/>
                    <a:lstStyle/>
                    <a:p>
                      <a:pPr>
                        <a:lnSpc>
                          <a:spcPct val="107000"/>
                        </a:lnSpc>
                        <a:spcAft>
                          <a:spcPts val="0"/>
                        </a:spcAft>
                      </a:pPr>
                      <a:r>
                        <a:rPr lang="nl-BE" sz="1600" b="1">
                          <a:solidFill>
                            <a:srgbClr val="003478"/>
                          </a:solidFill>
                          <a:effectLst/>
                        </a:rPr>
                        <a:t>Slechts 1 </a:t>
                      </a:r>
                      <a:r>
                        <a:rPr lang="nl-BE" sz="1600" b="1" err="1">
                          <a:solidFill>
                            <a:srgbClr val="003478"/>
                          </a:solidFill>
                          <a:effectLst/>
                        </a:rPr>
                        <a:t>org</a:t>
                      </a:r>
                      <a:r>
                        <a:rPr lang="nl-BE" sz="1600" b="1">
                          <a:solidFill>
                            <a:srgbClr val="003478"/>
                          </a:solidFill>
                          <a:effectLst/>
                        </a:rPr>
                        <a:t>. dient  lijst in en aantal kandidaten ≤ aantal toe te kennen </a:t>
                      </a:r>
                      <a:r>
                        <a:rPr lang="nl-BE" sz="1600" b="1" err="1">
                          <a:solidFill>
                            <a:srgbClr val="003478"/>
                          </a:solidFill>
                          <a:effectLst/>
                        </a:rPr>
                        <a:t>eff</a:t>
                      </a:r>
                      <a:r>
                        <a:rPr lang="nl-BE" sz="1600" b="1">
                          <a:solidFill>
                            <a:srgbClr val="003478"/>
                          </a:solidFill>
                          <a:effectLst/>
                        </a:rPr>
                        <a:t>. mandaten</a:t>
                      </a:r>
                    </a:p>
                    <a:p>
                      <a:pPr>
                        <a:lnSpc>
                          <a:spcPct val="107000"/>
                        </a:lnSpc>
                        <a:spcAft>
                          <a:spcPts val="0"/>
                        </a:spcAft>
                      </a:pPr>
                      <a:endParaRPr lang="nl-BE" sz="1600" b="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600">
                          <a:solidFill>
                            <a:srgbClr val="003478"/>
                          </a:solidFill>
                          <a:effectLst/>
                        </a:rPr>
                        <a:t>Ja</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l-BE" sz="1600">
                          <a:solidFill>
                            <a:srgbClr val="003478"/>
                          </a:solidFill>
                          <a:effectLst/>
                        </a:rPr>
                        <a:t>Neen</a:t>
                      </a:r>
                      <a:endParaRPr kumimoji="0" lang="nl-BE" sz="1600" b="0" u="none" strike="noStrike" kern="1200" cap="none" spc="0" normalizeH="0" baseline="0" noProof="0">
                        <a:ln>
                          <a:noFill/>
                        </a:ln>
                        <a:solidFill>
                          <a:srgbClr val="003478"/>
                        </a:solidFill>
                        <a:effectLst/>
                        <a:uLnTx/>
                        <a:uFillTx/>
                      </a:endParaRPr>
                    </a:p>
                    <a:p>
                      <a:pPr>
                        <a:lnSpc>
                          <a:spcPct val="107000"/>
                        </a:lnSpc>
                        <a:spcAft>
                          <a:spcPts val="0"/>
                        </a:spcAft>
                      </a:pP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extLst>
                  <a:ext uri="{0D108BD9-81ED-4DB2-BD59-A6C34878D82A}">
                    <a16:rowId xmlns:a16="http://schemas.microsoft.com/office/drawing/2014/main" val="10003"/>
                  </a:ext>
                </a:extLst>
              </a:tr>
              <a:tr h="279666">
                <a:tc>
                  <a:txBody>
                    <a:bodyPr/>
                    <a:lstStyle/>
                    <a:p>
                      <a:pPr>
                        <a:lnSpc>
                          <a:spcPct val="107000"/>
                        </a:lnSpc>
                        <a:spcAft>
                          <a:spcPts val="0"/>
                        </a:spcAft>
                      </a:pPr>
                      <a:r>
                        <a:rPr lang="nl-BE" sz="1600" b="1">
                          <a:solidFill>
                            <a:srgbClr val="003478"/>
                          </a:solidFill>
                          <a:effectLst/>
                        </a:rPr>
                        <a:t>Aantal kandidaten ingediend door meerdere </a:t>
                      </a:r>
                      <a:r>
                        <a:rPr lang="nl-BE" sz="1600" b="1" err="1">
                          <a:solidFill>
                            <a:srgbClr val="003478"/>
                          </a:solidFill>
                          <a:effectLst/>
                        </a:rPr>
                        <a:t>org</a:t>
                      </a:r>
                      <a:r>
                        <a:rPr lang="nl-BE" sz="1600" b="1">
                          <a:solidFill>
                            <a:srgbClr val="003478"/>
                          </a:solidFill>
                          <a:effectLst/>
                        </a:rPr>
                        <a:t>. ≤ aantal toe te kennen </a:t>
                      </a:r>
                      <a:r>
                        <a:rPr lang="nl-BE" sz="1600" b="1" err="1">
                          <a:solidFill>
                            <a:srgbClr val="003478"/>
                          </a:solidFill>
                          <a:effectLst/>
                        </a:rPr>
                        <a:t>eff</a:t>
                      </a:r>
                      <a:r>
                        <a:rPr lang="nl-BE" sz="1600" b="1">
                          <a:solidFill>
                            <a:srgbClr val="003478"/>
                          </a:solidFill>
                          <a:effectLst/>
                        </a:rPr>
                        <a:t>. mandaten</a:t>
                      </a:r>
                      <a:endParaRPr lang="nl-BE" sz="1600" b="1">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tc>
                  <a:txBody>
                    <a:bodyPr/>
                    <a:lstStyle/>
                    <a:p>
                      <a:pPr>
                        <a:lnSpc>
                          <a:spcPct val="107000"/>
                        </a:lnSpc>
                        <a:spcAft>
                          <a:spcPts val="0"/>
                        </a:spcAft>
                      </a:pPr>
                      <a:r>
                        <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rPr>
                        <a:t>Ja</a:t>
                      </a:r>
                    </a:p>
                  </a:txBody>
                  <a:tcPr marL="51178" marR="51178" marT="0" marB="0"/>
                </a:tc>
                <a:tc>
                  <a:txBody>
                    <a:bodyPr/>
                    <a:lstStyle/>
                    <a:p>
                      <a:pPr>
                        <a:lnSpc>
                          <a:spcPct val="107000"/>
                        </a:lnSpc>
                        <a:spcAft>
                          <a:spcPts val="0"/>
                        </a:spcAft>
                      </a:pPr>
                      <a:r>
                        <a:rPr lang="nl-BE" sz="1600">
                          <a:solidFill>
                            <a:srgbClr val="003478"/>
                          </a:solidFill>
                          <a:effectLst/>
                        </a:rPr>
                        <a:t>Ja</a:t>
                      </a:r>
                      <a:endParaRPr lang="nl-BE" sz="1600">
                        <a:solidFill>
                          <a:srgbClr val="003478"/>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78" marR="51178" marT="0" marB="0"/>
                </a:tc>
                <a:extLst>
                  <a:ext uri="{0D108BD9-81ED-4DB2-BD59-A6C34878D82A}">
                    <a16:rowId xmlns:a16="http://schemas.microsoft.com/office/drawing/2014/main" val="10004"/>
                  </a:ext>
                </a:extLst>
              </a:tr>
            </a:tbl>
          </a:graphicData>
        </a:graphic>
      </p:graphicFrame>
      <p:pic>
        <p:nvPicPr>
          <p:cNvPr id="7" name="Afbeelding 6" descr="Afbeelding met clipart&#10;&#10;Automatisch gegenereerde beschrijving">
            <a:extLst>
              <a:ext uri="{FF2B5EF4-FFF2-40B4-BE49-F238E27FC236}">
                <a16:creationId xmlns:a16="http://schemas.microsoft.com/office/drawing/2014/main" id="{C99703B1-FE25-F9AE-0292-7DB8146774B0}"/>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16636345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DD960E59-74AF-D936-9439-5DB60CEEA6D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C4FA12-F751-46FB-82E8-89A74C31B5F4}" type="slidenum">
              <a:rPr kumimoji="0" lang="nl-BE" sz="1200" b="0" i="0" u="none" strike="noStrike" kern="1200" cap="none" spc="0" normalizeH="0" baseline="0" noProof="0" smtClean="0">
                <a:ln>
                  <a:noFill/>
                </a:ln>
                <a:solidFill>
                  <a:srgbClr val="009FD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nl-BE" sz="1200" b="0" i="0" u="none" strike="noStrike" kern="1200" cap="none" spc="0" normalizeH="0" baseline="0" noProof="0" dirty="0">
              <a:ln>
                <a:noFill/>
              </a:ln>
              <a:solidFill>
                <a:srgbClr val="009FDF"/>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88BAF8B3-F6EC-E318-CE2A-CD5303085360}"/>
              </a:ext>
            </a:extLst>
          </p:cNvPr>
          <p:cNvSpPr txBox="1"/>
          <p:nvPr/>
        </p:nvSpPr>
        <p:spPr>
          <a:xfrm>
            <a:off x="827584" y="1779662"/>
            <a:ext cx="7128792" cy="1015663"/>
          </a:xfrm>
          <a:prstGeom prst="rect">
            <a:avLst/>
          </a:prstGeom>
          <a:noFill/>
        </p:spPr>
        <p:txBody>
          <a:bodyPr wrap="square" rtlCol="0">
            <a:spAutoFit/>
          </a:bodyPr>
          <a:lstStyle/>
          <a:p>
            <a:pPr algn="ctr">
              <a:defRPr/>
            </a:pPr>
            <a:r>
              <a:rPr lang="nl-BE" sz="6000" b="1" spc="50" dirty="0">
                <a:ln w="9525" cmpd="sng">
                  <a:solidFill>
                    <a:srgbClr val="4A66AC"/>
                  </a:solidFill>
                  <a:prstDash val="solid"/>
                </a:ln>
                <a:solidFill>
                  <a:srgbClr val="0070C0"/>
                </a:solidFill>
                <a:effectLst>
                  <a:glow rad="38100">
                    <a:srgbClr val="4A66AC">
                      <a:alpha val="40000"/>
                    </a:srgbClr>
                  </a:glow>
                </a:effectLst>
                <a:latin typeface="Calibri" panose="020F0502020204030204"/>
              </a:rPr>
              <a:t>Oproeping kiezers</a:t>
            </a:r>
          </a:p>
        </p:txBody>
      </p:sp>
      <p:pic>
        <p:nvPicPr>
          <p:cNvPr id="3" name="Afbeelding 2" descr="Afbeelding met clipart&#10;&#10;Automatisch gegenereerde beschrijving">
            <a:extLst>
              <a:ext uri="{FF2B5EF4-FFF2-40B4-BE49-F238E27FC236}">
                <a16:creationId xmlns:a16="http://schemas.microsoft.com/office/drawing/2014/main" id="{27278A38-B400-D5BE-5B03-A465C0101795}"/>
              </a:ext>
            </a:extLst>
          </p:cNvPr>
          <p:cNvPicPr>
            <a:picLocks noChangeAspect="1"/>
          </p:cNvPicPr>
          <p:nvPr/>
        </p:nvPicPr>
        <p:blipFill>
          <a:blip r:embed="rId3"/>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793570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Opfrissing deel 1 – Kandidatenlijsten</a:t>
            </a:r>
          </a:p>
        </p:txBody>
      </p:sp>
      <p:sp>
        <p:nvSpPr>
          <p:cNvPr id="3" name="Tijdelijke aanduiding voor tekst 2"/>
          <p:cNvSpPr>
            <a:spLocks noGrp="1"/>
          </p:cNvSpPr>
          <p:nvPr>
            <p:ph type="body" sz="quarter" idx="15"/>
          </p:nvPr>
        </p:nvSpPr>
        <p:spPr/>
        <p:txBody>
          <a:bodyPr>
            <a:normAutofit/>
          </a:bodyPr>
          <a:lstStyle/>
          <a:p>
            <a:r>
              <a:rPr lang="nl-BE" altLang="nl-BE" sz="2400">
                <a:latin typeface="Calibri" panose="020F0502020204030204" pitchFamily="34" charset="0"/>
              </a:rPr>
              <a:t>Voorwaarden indiening huislijsten KP</a:t>
            </a:r>
          </a:p>
          <a:p>
            <a:r>
              <a:rPr lang="nl-BE" altLang="nl-BE" sz="2400">
                <a:latin typeface="Calibri" panose="020F0502020204030204" pitchFamily="34" charset="0"/>
              </a:rPr>
              <a:t>Indiening kandidaturen zonder tussenkomst vakorganisaties</a:t>
            </a:r>
          </a:p>
          <a:p>
            <a:r>
              <a:rPr lang="nl-BE" altLang="nl-BE" sz="2400">
                <a:latin typeface="Calibri" panose="020F0502020204030204" pitchFamily="34" charset="0"/>
              </a:rPr>
              <a:t>Gemeenschappelijk kiescollege – afzonderlijke kandidatenlijsten</a:t>
            </a:r>
          </a:p>
          <a:p>
            <a:r>
              <a:rPr lang="nl-BE" altLang="nl-BE" sz="2400">
                <a:latin typeface="Calibri" panose="020F0502020204030204" pitchFamily="34" charset="0"/>
              </a:rPr>
              <a:t>Overschrijding maximum aantal kandidaten</a:t>
            </a:r>
          </a:p>
          <a:p>
            <a:r>
              <a:rPr lang="nl-BE" altLang="nl-BE" sz="2400">
                <a:latin typeface="Calibri" panose="020F0502020204030204" pitchFamily="34" charset="0"/>
              </a:rPr>
              <a:t>Kandidaat bij 2 verschillende organisaties</a:t>
            </a:r>
          </a:p>
          <a:p>
            <a:r>
              <a:rPr lang="nl-BE" altLang="nl-BE" sz="2400">
                <a:latin typeface="Calibri" panose="020F0502020204030204" pitchFamily="34" charset="0"/>
              </a:rPr>
              <a:t>Betwisting volgorde kandidaten</a:t>
            </a:r>
          </a:p>
          <a:p>
            <a:endParaRPr lang="nl-BE" altLang="nl-BE" sz="2200">
              <a:latin typeface="Calibri" panose="020F0502020204030204" pitchFamily="34" charset="0"/>
            </a:endParaRPr>
          </a:p>
          <a:p>
            <a:pPr marL="0" indent="0">
              <a:buNone/>
            </a:pPr>
            <a:endParaRPr lang="nl-BE"/>
          </a:p>
        </p:txBody>
      </p:sp>
      <p:pic>
        <p:nvPicPr>
          <p:cNvPr id="6" name="Graphic 5" descr="Brainstormen silhouet">
            <a:extLst>
              <a:ext uri="{FF2B5EF4-FFF2-40B4-BE49-F238E27FC236}">
                <a16:creationId xmlns:a16="http://schemas.microsoft.com/office/drawing/2014/main" id="{3624150D-D94C-DC6B-CBA2-186E838493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4408" y="159481"/>
            <a:ext cx="540061" cy="540061"/>
          </a:xfrm>
          <a:prstGeom prst="rect">
            <a:avLst/>
          </a:prstGeom>
        </p:spPr>
      </p:pic>
      <p:pic>
        <p:nvPicPr>
          <p:cNvPr id="7" name="Afbeelding 6" descr="Afbeelding met clipart&#10;&#10;Automatisch gegenereerde beschrijving">
            <a:extLst>
              <a:ext uri="{FF2B5EF4-FFF2-40B4-BE49-F238E27FC236}">
                <a16:creationId xmlns:a16="http://schemas.microsoft.com/office/drawing/2014/main" id="{80BC6132-A79C-4032-B6B3-F47AC008676C}"/>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64790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3C4DD-FD76-22EF-46D8-F4AED0ECDA2A}"/>
              </a:ext>
            </a:extLst>
          </p:cNvPr>
          <p:cNvSpPr>
            <a:spLocks noGrp="1"/>
          </p:cNvSpPr>
          <p:nvPr>
            <p:ph type="title"/>
          </p:nvPr>
        </p:nvSpPr>
        <p:spPr/>
        <p:txBody>
          <a:bodyPr/>
          <a:lstStyle/>
          <a:p>
            <a:r>
              <a:rPr lang="nl-BE"/>
              <a:t>Oproeping kiezers</a:t>
            </a:r>
          </a:p>
        </p:txBody>
      </p:sp>
      <p:sp>
        <p:nvSpPr>
          <p:cNvPr id="3" name="Tijdelijke aanduiding voor tekst 2">
            <a:extLst>
              <a:ext uri="{FF2B5EF4-FFF2-40B4-BE49-F238E27FC236}">
                <a16:creationId xmlns:a16="http://schemas.microsoft.com/office/drawing/2014/main" id="{A1ABA5FC-FEEB-74F1-F5C5-5EA26005D9DA}"/>
              </a:ext>
            </a:extLst>
          </p:cNvPr>
          <p:cNvSpPr>
            <a:spLocks noGrp="1"/>
          </p:cNvSpPr>
          <p:nvPr>
            <p:ph type="body" sz="quarter" idx="15"/>
          </p:nvPr>
        </p:nvSpPr>
        <p:spPr/>
        <p:txBody>
          <a:bodyPr/>
          <a:lstStyle/>
          <a:p>
            <a:pPr marL="0" indent="0">
              <a:buNone/>
            </a:pPr>
            <a:r>
              <a:rPr lang="nl-BE"/>
              <a:t> </a:t>
            </a:r>
          </a:p>
        </p:txBody>
      </p:sp>
      <p:graphicFrame>
        <p:nvGraphicFramePr>
          <p:cNvPr id="6" name="Diagram 5">
            <a:extLst>
              <a:ext uri="{FF2B5EF4-FFF2-40B4-BE49-F238E27FC236}">
                <a16:creationId xmlns:a16="http://schemas.microsoft.com/office/drawing/2014/main" id="{A0A6D21D-3398-B8A0-3BEB-4F10FCF81463}"/>
              </a:ext>
            </a:extLst>
          </p:cNvPr>
          <p:cNvGraphicFramePr/>
          <p:nvPr>
            <p:extLst>
              <p:ext uri="{D42A27DB-BD31-4B8C-83A1-F6EECF244321}">
                <p14:modId xmlns:p14="http://schemas.microsoft.com/office/powerpoint/2010/main" val="2407540002"/>
              </p:ext>
            </p:extLst>
          </p:nvPr>
        </p:nvGraphicFramePr>
        <p:xfrm>
          <a:off x="467544" y="971798"/>
          <a:ext cx="7775503" cy="3616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Afbeelding 6" descr="Afbeelding met clipart&#10;&#10;Automatisch gegenereerde beschrijving">
            <a:extLst>
              <a:ext uri="{FF2B5EF4-FFF2-40B4-BE49-F238E27FC236}">
                <a16:creationId xmlns:a16="http://schemas.microsoft.com/office/drawing/2014/main" id="{6B215554-661D-C6A9-C6BF-1CE52965893B}"/>
              </a:ext>
            </a:extLst>
          </p:cNvPr>
          <p:cNvPicPr>
            <a:picLocks noChangeAspect="1"/>
          </p:cNvPicPr>
          <p:nvPr/>
        </p:nvPicPr>
        <p:blipFill>
          <a:blip r:embed="rId8"/>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619103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Oproeping kiezers</a:t>
            </a:r>
          </a:p>
        </p:txBody>
      </p:sp>
      <p:sp>
        <p:nvSpPr>
          <p:cNvPr id="3" name="Tijdelijke aanduiding voor tekst 2"/>
          <p:cNvSpPr>
            <a:spLocks noGrp="1"/>
          </p:cNvSpPr>
          <p:nvPr>
            <p:ph type="body" sz="quarter" idx="15"/>
          </p:nvPr>
        </p:nvSpPr>
        <p:spPr>
          <a:xfrm>
            <a:off x="467544" y="1556374"/>
            <a:ext cx="8208912" cy="3888432"/>
          </a:xfrm>
        </p:spPr>
        <p:txBody>
          <a:bodyPr>
            <a:normAutofit/>
          </a:bodyPr>
          <a:lstStyle/>
          <a:p>
            <a:pPr>
              <a:lnSpc>
                <a:spcPct val="80000"/>
              </a:lnSpc>
              <a:defRPr/>
            </a:pPr>
            <a:r>
              <a:rPr lang="nl-BE" altLang="nl-BE" sz="2400" dirty="0">
                <a:latin typeface="Calibri" panose="020F0502020204030204" pitchFamily="34" charset="0"/>
              </a:rPr>
              <a:t>Uiterste datum </a:t>
            </a:r>
            <a:r>
              <a:rPr lang="nl-BE" altLang="nl-BE" sz="2400" b="1" dirty="0">
                <a:latin typeface="Calibri" panose="020F0502020204030204" pitchFamily="34" charset="0"/>
              </a:rPr>
              <a:t>schriftelijke oproeping kiezers </a:t>
            </a:r>
            <a:r>
              <a:rPr lang="nl-BE" altLang="nl-BE" sz="2400" dirty="0">
                <a:latin typeface="Calibri" panose="020F0502020204030204" pitchFamily="34" charset="0"/>
              </a:rPr>
              <a:t>door WG</a:t>
            </a:r>
          </a:p>
          <a:p>
            <a:pPr lvl="1">
              <a:defRPr/>
            </a:pPr>
            <a:r>
              <a:rPr lang="nl-BE" altLang="nl-BE" sz="2000" dirty="0">
                <a:latin typeface="Calibri" panose="020F0502020204030204" pitchFamily="34" charset="0"/>
                <a:cs typeface="Times New Roman" panose="02020603050405020304" pitchFamily="18" charset="0"/>
              </a:rPr>
              <a:t>Persoonlijke overhandiging oproepingsbrief in de onderneming van hand tot hand </a:t>
            </a:r>
          </a:p>
          <a:p>
            <a:pPr lvl="2">
              <a:defRPr/>
            </a:pPr>
            <a:r>
              <a:rPr lang="nl-BE" altLang="nl-BE" sz="1800" dirty="0">
                <a:latin typeface="Calibri" panose="020F0502020204030204" pitchFamily="34" charset="0"/>
                <a:cs typeface="Times New Roman" panose="02020603050405020304" pitchFamily="18" charset="0"/>
              </a:rPr>
              <a:t>Kiezer niet aanwezig in onderneming op dagen waarop oproepingsbrief wordt overhandigd: </a:t>
            </a:r>
          </a:p>
          <a:p>
            <a:pPr lvl="3">
              <a:defRPr/>
            </a:pPr>
            <a:r>
              <a:rPr lang="nl-BE" altLang="nl-BE" sz="1600" dirty="0">
                <a:latin typeface="Calibri" panose="020F0502020204030204" pitchFamily="34" charset="0"/>
                <a:cs typeface="Times New Roman" panose="02020603050405020304" pitchFamily="18" charset="0"/>
              </a:rPr>
              <a:t>verzending via aangetekend schrijven mits bewijs van verzending OF</a:t>
            </a:r>
          </a:p>
          <a:p>
            <a:pPr lvl="3">
              <a:defRPr/>
            </a:pPr>
            <a:r>
              <a:rPr lang="nl-BE" altLang="nl-BE" sz="1600" dirty="0">
                <a:latin typeface="Calibri" panose="020F0502020204030204" pitchFamily="34" charset="0"/>
                <a:cs typeface="Times New Roman" panose="02020603050405020304" pitchFamily="18" charset="0"/>
              </a:rPr>
              <a:t>verzending via eender welke andere wijze voor afwezigen mits bewijs verzending </a:t>
            </a:r>
            <a:r>
              <a:rPr lang="nl-BE" altLang="nl-BE" sz="1600" u="sng" dirty="0">
                <a:latin typeface="Calibri" panose="020F0502020204030204" pitchFamily="34" charset="0"/>
                <a:cs typeface="Times New Roman" panose="02020603050405020304" pitchFamily="18" charset="0"/>
              </a:rPr>
              <a:t>en ontvangst</a:t>
            </a:r>
          </a:p>
        </p:txBody>
      </p:sp>
      <p:pic>
        <p:nvPicPr>
          <p:cNvPr id="9" name="Graphic 8" descr="Open enveloppe met effen opvulling">
            <a:extLst>
              <a:ext uri="{FF2B5EF4-FFF2-40B4-BE49-F238E27FC236}">
                <a16:creationId xmlns:a16="http://schemas.microsoft.com/office/drawing/2014/main" id="{47F6D4BE-4327-77BF-51F7-5F575EBC98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5240" y="191148"/>
            <a:ext cx="451216" cy="451216"/>
          </a:xfrm>
          <a:prstGeom prst="rect">
            <a:avLst/>
          </a:prstGeom>
        </p:spPr>
      </p:pic>
      <p:sp>
        <p:nvSpPr>
          <p:cNvPr id="6" name="Rechthoek: afgeronde hoeken 5">
            <a:extLst>
              <a:ext uri="{FF2B5EF4-FFF2-40B4-BE49-F238E27FC236}">
                <a16:creationId xmlns:a16="http://schemas.microsoft.com/office/drawing/2014/main" id="{B594D546-6035-5784-1121-D3EA5EF0017E}"/>
              </a:ext>
            </a:extLst>
          </p:cNvPr>
          <p:cNvSpPr/>
          <p:nvPr/>
        </p:nvSpPr>
        <p:spPr>
          <a:xfrm>
            <a:off x="467544" y="854195"/>
            <a:ext cx="8075038" cy="552862"/>
          </a:xfrm>
          <a:prstGeom prst="roundRect">
            <a:avLst/>
          </a:prstGeom>
          <a:solidFill>
            <a:srgbClr val="8BDEFF"/>
          </a:solidFill>
          <a:ln>
            <a:solidFill>
              <a:srgbClr val="009F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a:ln>
                  <a:solidFill>
                    <a:srgbClr val="003478"/>
                  </a:solidFill>
                </a:ln>
                <a:solidFill>
                  <a:srgbClr val="003478"/>
                </a:solidFill>
              </a:rPr>
              <a:t>X + 80</a:t>
            </a:r>
          </a:p>
        </p:txBody>
      </p:sp>
      <p:pic>
        <p:nvPicPr>
          <p:cNvPr id="7" name="Afbeelding 6" descr="Afbeelding met clipart&#10;&#10;Automatisch gegenereerde beschrijving">
            <a:extLst>
              <a:ext uri="{FF2B5EF4-FFF2-40B4-BE49-F238E27FC236}">
                <a16:creationId xmlns:a16="http://schemas.microsoft.com/office/drawing/2014/main" id="{6BD36D00-8C94-3D65-72CE-EBB85B66D52F}"/>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2344868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Oproeping kiezers</a:t>
            </a:r>
          </a:p>
        </p:txBody>
      </p:sp>
      <p:sp>
        <p:nvSpPr>
          <p:cNvPr id="3" name="Tijdelijke aanduiding voor tekst 2"/>
          <p:cNvSpPr>
            <a:spLocks noGrp="1"/>
          </p:cNvSpPr>
          <p:nvPr>
            <p:ph type="body" sz="quarter" idx="15"/>
          </p:nvPr>
        </p:nvSpPr>
        <p:spPr>
          <a:xfrm>
            <a:off x="467544" y="1556374"/>
            <a:ext cx="8075038" cy="3175616"/>
          </a:xfrm>
        </p:spPr>
        <p:txBody>
          <a:bodyPr>
            <a:normAutofit/>
          </a:bodyPr>
          <a:lstStyle/>
          <a:p>
            <a:pPr>
              <a:lnSpc>
                <a:spcPct val="80000"/>
              </a:lnSpc>
              <a:defRPr/>
            </a:pPr>
            <a:r>
              <a:rPr lang="nl-BE" altLang="nl-BE" sz="2400" dirty="0">
                <a:latin typeface="Calibri" panose="020F0502020204030204" pitchFamily="34" charset="0"/>
              </a:rPr>
              <a:t>Uiterste datum schriftelijke oproeping kiezers door WG</a:t>
            </a:r>
          </a:p>
          <a:p>
            <a:pPr lvl="1">
              <a:defRPr/>
            </a:pPr>
            <a:r>
              <a:rPr lang="nl-BE" altLang="nl-BE" sz="2200" dirty="0">
                <a:latin typeface="Calibri" panose="020F0502020204030204" pitchFamily="34" charset="0"/>
                <a:cs typeface="Times New Roman" panose="02020603050405020304" pitchFamily="18" charset="0"/>
              </a:rPr>
              <a:t>Alternatieve verzending van de oproepingsbrief:</a:t>
            </a:r>
          </a:p>
          <a:p>
            <a:pPr lvl="2">
              <a:defRPr/>
            </a:pPr>
            <a:r>
              <a:rPr lang="nl-BE" altLang="nl-BE" sz="1800" dirty="0">
                <a:latin typeface="Calibri" panose="020F0502020204030204" pitchFamily="34" charset="0"/>
                <a:cs typeface="Times New Roman" panose="02020603050405020304" pitchFamily="18" charset="0"/>
              </a:rPr>
              <a:t>Zo </a:t>
            </a:r>
            <a:r>
              <a:rPr lang="nl-BE" altLang="nl-BE" sz="1800" b="1" dirty="0">
                <a:latin typeface="Calibri" panose="020F0502020204030204" pitchFamily="34" charset="0"/>
                <a:cs typeface="Times New Roman" panose="02020603050405020304" pitchFamily="18" charset="0"/>
              </a:rPr>
              <a:t>unaniem akkoord uiterlijk op dag X </a:t>
            </a:r>
            <a:r>
              <a:rPr lang="nl-BE" altLang="nl-BE" sz="1800" dirty="0">
                <a:latin typeface="Calibri" panose="020F0502020204030204" pitchFamily="34" charset="0"/>
                <a:cs typeface="Times New Roman" panose="02020603050405020304" pitchFamily="18" charset="0"/>
              </a:rPr>
              <a:t>gesloten binnen OR, CPBW of bij ontstentenis hiervan tussen WG en VA is </a:t>
            </a:r>
            <a:r>
              <a:rPr lang="nl-BE" altLang="nl-BE" sz="1800" b="1" dirty="0">
                <a:latin typeface="Calibri" panose="020F0502020204030204" pitchFamily="34" charset="0"/>
                <a:cs typeface="Times New Roman" panose="02020603050405020304" pitchFamily="18" charset="0"/>
              </a:rPr>
              <a:t>verzending per e-mail onmiddellijk mogelijk </a:t>
            </a:r>
            <a:r>
              <a:rPr lang="nl-BE" altLang="nl-BE" sz="1800" dirty="0">
                <a:latin typeface="Calibri" panose="020F0502020204030204" pitchFamily="34" charset="0"/>
                <a:cs typeface="Times New Roman" panose="02020603050405020304" pitchFamily="18" charset="0"/>
              </a:rPr>
              <a:t>voor kiezers die een professioneel e-mailadres en een digitaal instrument ter beschikking krijgen </a:t>
            </a:r>
            <a:r>
              <a:rPr lang="nl-BE" altLang="nl-BE" sz="1800" dirty="0">
                <a:latin typeface="Calibri" panose="020F0502020204030204" pitchFamily="34" charset="0"/>
                <a:cs typeface="Times New Roman" panose="02020603050405020304" pitchFamily="18" charset="0"/>
                <a:sym typeface="Wingdings" panose="05000000000000000000" pitchFamily="2" charset="2"/>
              </a:rPr>
              <a:t> bewijslast verzending </a:t>
            </a:r>
            <a:r>
              <a:rPr lang="nl-BE" altLang="nl-BE" sz="1800" u="sng" dirty="0">
                <a:latin typeface="Calibri" panose="020F0502020204030204" pitchFamily="34" charset="0"/>
                <a:cs typeface="Times New Roman" panose="02020603050405020304" pitchFamily="18" charset="0"/>
                <a:sym typeface="Wingdings" panose="05000000000000000000" pitchFamily="2" charset="2"/>
              </a:rPr>
              <a:t>en ontvangst </a:t>
            </a:r>
            <a:r>
              <a:rPr lang="nl-BE" altLang="nl-BE" sz="1800" dirty="0">
                <a:latin typeface="Calibri" panose="020F0502020204030204" pitchFamily="34" charset="0"/>
                <a:cs typeface="Times New Roman" panose="02020603050405020304" pitchFamily="18" charset="0"/>
                <a:sym typeface="Wingdings" panose="05000000000000000000" pitchFamily="2" charset="2"/>
              </a:rPr>
              <a:t>bij WG</a:t>
            </a:r>
          </a:p>
        </p:txBody>
      </p:sp>
      <p:pic>
        <p:nvPicPr>
          <p:cNvPr id="9" name="Graphic 8" descr="Open enveloppe met effen opvulling">
            <a:extLst>
              <a:ext uri="{FF2B5EF4-FFF2-40B4-BE49-F238E27FC236}">
                <a16:creationId xmlns:a16="http://schemas.microsoft.com/office/drawing/2014/main" id="{47F6D4BE-4327-77BF-51F7-5F575EBC98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5240" y="191148"/>
            <a:ext cx="451216" cy="451216"/>
          </a:xfrm>
          <a:prstGeom prst="rect">
            <a:avLst/>
          </a:prstGeom>
        </p:spPr>
      </p:pic>
      <p:sp>
        <p:nvSpPr>
          <p:cNvPr id="6" name="Rechthoek: afgeronde hoeken 5">
            <a:extLst>
              <a:ext uri="{FF2B5EF4-FFF2-40B4-BE49-F238E27FC236}">
                <a16:creationId xmlns:a16="http://schemas.microsoft.com/office/drawing/2014/main" id="{B594D546-6035-5784-1121-D3EA5EF0017E}"/>
              </a:ext>
            </a:extLst>
          </p:cNvPr>
          <p:cNvSpPr/>
          <p:nvPr/>
        </p:nvSpPr>
        <p:spPr>
          <a:xfrm>
            <a:off x="467544" y="854195"/>
            <a:ext cx="8075038" cy="552862"/>
          </a:xfrm>
          <a:prstGeom prst="roundRect">
            <a:avLst/>
          </a:prstGeom>
          <a:solidFill>
            <a:srgbClr val="8BDEFF"/>
          </a:solidFill>
          <a:ln>
            <a:solidFill>
              <a:srgbClr val="009F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a:ln>
                  <a:solidFill>
                    <a:srgbClr val="003478"/>
                  </a:solidFill>
                </a:ln>
                <a:solidFill>
                  <a:srgbClr val="003478"/>
                </a:solidFill>
              </a:rPr>
              <a:t>X + 80</a:t>
            </a:r>
          </a:p>
        </p:txBody>
      </p:sp>
      <p:pic>
        <p:nvPicPr>
          <p:cNvPr id="8" name="Graphic 7" descr="Uitroepteken met effen opvulling">
            <a:extLst>
              <a:ext uri="{FF2B5EF4-FFF2-40B4-BE49-F238E27FC236}">
                <a16:creationId xmlns:a16="http://schemas.microsoft.com/office/drawing/2014/main" id="{C1817F6E-4A5F-2971-674D-0134F2E87C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1009" y="2363796"/>
            <a:ext cx="1080120" cy="1080120"/>
          </a:xfrm>
          <a:prstGeom prst="rect">
            <a:avLst/>
          </a:prstGeom>
        </p:spPr>
      </p:pic>
      <p:pic>
        <p:nvPicPr>
          <p:cNvPr id="7" name="Afbeelding 6" descr="Afbeelding met clipart&#10;&#10;Automatisch gegenereerde beschrijving">
            <a:extLst>
              <a:ext uri="{FF2B5EF4-FFF2-40B4-BE49-F238E27FC236}">
                <a16:creationId xmlns:a16="http://schemas.microsoft.com/office/drawing/2014/main" id="{D8D61B66-BBE7-C7C5-7370-C749B645B916}"/>
              </a:ext>
            </a:extLst>
          </p:cNvPr>
          <p:cNvPicPr>
            <a:picLocks noChangeAspect="1"/>
          </p:cNvPicPr>
          <p:nvPr/>
        </p:nvPicPr>
        <p:blipFill>
          <a:blip r:embed="rId7"/>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33220144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Oproeping kiezers</a:t>
            </a:r>
          </a:p>
        </p:txBody>
      </p:sp>
      <p:sp>
        <p:nvSpPr>
          <p:cNvPr id="3" name="Tijdelijke aanduiding voor tekst 2"/>
          <p:cNvSpPr>
            <a:spLocks noGrp="1"/>
          </p:cNvSpPr>
          <p:nvPr>
            <p:ph type="body" sz="quarter" idx="15"/>
          </p:nvPr>
        </p:nvSpPr>
        <p:spPr>
          <a:xfrm>
            <a:off x="467544" y="1556374"/>
            <a:ext cx="8208912" cy="2961035"/>
          </a:xfrm>
        </p:spPr>
        <p:txBody>
          <a:bodyPr>
            <a:normAutofit/>
          </a:bodyPr>
          <a:lstStyle/>
          <a:p>
            <a:pPr>
              <a:defRPr/>
            </a:pPr>
            <a:r>
              <a:rPr lang="nl-BE" altLang="nl-BE" sz="2400" b="1" dirty="0">
                <a:latin typeface="Calibri" panose="020F0502020204030204" pitchFamily="34" charset="0"/>
                <a:cs typeface="Times New Roman" panose="02020603050405020304" pitchFamily="18" charset="0"/>
              </a:rPr>
              <a:t>Ontstentenis ontvangstbewijs </a:t>
            </a:r>
            <a:r>
              <a:rPr lang="nl-BE" altLang="nl-BE" sz="2400" dirty="0">
                <a:latin typeface="Calibri" panose="020F0502020204030204" pitchFamily="34" charset="0"/>
                <a:cs typeface="Times New Roman" panose="02020603050405020304" pitchFamily="18" charset="0"/>
              </a:rPr>
              <a:t>→ via aangetekende zending uiterlijk op Y - 8 </a:t>
            </a:r>
          </a:p>
          <a:p>
            <a:pPr lvl="1">
              <a:defRPr/>
            </a:pPr>
            <a:r>
              <a:rPr lang="nl-BE" altLang="nl-BE" sz="2000" dirty="0" err="1">
                <a:latin typeface="Calibri" panose="020F0502020204030204" pitchFamily="34" charset="0"/>
                <a:cs typeface="Times New Roman" panose="02020603050405020304" pitchFamily="18" charset="0"/>
              </a:rPr>
              <a:t>Uitz</a:t>
            </a:r>
            <a:r>
              <a:rPr lang="nl-BE" altLang="nl-BE" sz="2000" dirty="0">
                <a:latin typeface="Calibri" panose="020F0502020204030204" pitchFamily="34" charset="0"/>
                <a:cs typeface="Times New Roman" panose="02020603050405020304" pitchFamily="18" charset="0"/>
              </a:rPr>
              <a:t>. mits </a:t>
            </a:r>
            <a:r>
              <a:rPr lang="nl-BE" altLang="nl-BE" sz="2000" b="1" dirty="0">
                <a:latin typeface="Calibri" panose="020F0502020204030204" pitchFamily="34" charset="0"/>
                <a:cs typeface="Times New Roman" panose="02020603050405020304" pitchFamily="18" charset="0"/>
              </a:rPr>
              <a:t>unaniem akkoord </a:t>
            </a:r>
            <a:r>
              <a:rPr lang="nl-BE" altLang="nl-BE" sz="2000" dirty="0">
                <a:latin typeface="Calibri" panose="020F0502020204030204" pitchFamily="34" charset="0"/>
                <a:cs typeface="Times New Roman" panose="02020603050405020304" pitchFamily="18" charset="0"/>
              </a:rPr>
              <a:t>binnen OR of CPBW of bij ontstentenis ervan bij unaniem akkoord </a:t>
            </a:r>
            <a:r>
              <a:rPr lang="nl-BE" altLang="nl-BE" sz="2000" dirty="0" err="1">
                <a:latin typeface="Calibri" panose="020F0502020204030204" pitchFamily="34" charset="0"/>
                <a:cs typeface="Times New Roman" panose="02020603050405020304" pitchFamily="18" charset="0"/>
              </a:rPr>
              <a:t>tss</a:t>
            </a:r>
            <a:r>
              <a:rPr lang="nl-BE" altLang="nl-BE" sz="2000" dirty="0">
                <a:latin typeface="Calibri" panose="020F0502020204030204" pitchFamily="34" charset="0"/>
                <a:cs typeface="Times New Roman" panose="02020603050405020304" pitchFamily="18" charset="0"/>
              </a:rPr>
              <a:t> WG en VA kan er 2</a:t>
            </a:r>
            <a:r>
              <a:rPr lang="nl-BE" altLang="nl-BE" sz="2000" baseline="30000" dirty="0">
                <a:latin typeface="Calibri" panose="020F0502020204030204" pitchFamily="34" charset="0"/>
                <a:cs typeface="Times New Roman" panose="02020603050405020304" pitchFamily="18" charset="0"/>
              </a:rPr>
              <a:t>e</a:t>
            </a:r>
            <a:r>
              <a:rPr lang="nl-BE" altLang="nl-BE" sz="2000" dirty="0">
                <a:latin typeface="Calibri" panose="020F0502020204030204" pitchFamily="34" charset="0"/>
                <a:cs typeface="Times New Roman" panose="02020603050405020304" pitchFamily="18" charset="0"/>
              </a:rPr>
              <a:t> maal opgeroepen worden op andere wijze dan per aangetekende brief.</a:t>
            </a:r>
          </a:p>
          <a:p>
            <a:pPr lvl="2">
              <a:defRPr/>
            </a:pPr>
            <a:r>
              <a:rPr lang="nl-BE" altLang="nl-BE" sz="1600" dirty="0">
                <a:latin typeface="Calibri" panose="020F0502020204030204" pitchFamily="34" charset="0"/>
                <a:cs typeface="Times New Roman" panose="02020603050405020304" pitchFamily="18" charset="0"/>
              </a:rPr>
              <a:t>Akkoord vermeldt wijzen van oproeping + modaliteiten (vb. per gewone post) + WG bezorgt lijst aan OR of CPBW of VA van betrokken kiezers + mededeling akkoord aan ACLVB, ACV en ABVV en NCK (OR)</a:t>
            </a:r>
          </a:p>
        </p:txBody>
      </p:sp>
      <p:pic>
        <p:nvPicPr>
          <p:cNvPr id="9" name="Graphic 8" descr="Open enveloppe met effen opvulling">
            <a:extLst>
              <a:ext uri="{FF2B5EF4-FFF2-40B4-BE49-F238E27FC236}">
                <a16:creationId xmlns:a16="http://schemas.microsoft.com/office/drawing/2014/main" id="{47F6D4BE-4327-77BF-51F7-5F575EBC98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5240" y="191148"/>
            <a:ext cx="451216" cy="451216"/>
          </a:xfrm>
          <a:prstGeom prst="rect">
            <a:avLst/>
          </a:prstGeom>
        </p:spPr>
      </p:pic>
      <p:sp>
        <p:nvSpPr>
          <p:cNvPr id="6" name="Rechthoek: afgeronde hoeken 5">
            <a:extLst>
              <a:ext uri="{FF2B5EF4-FFF2-40B4-BE49-F238E27FC236}">
                <a16:creationId xmlns:a16="http://schemas.microsoft.com/office/drawing/2014/main" id="{B594D546-6035-5784-1121-D3EA5EF0017E}"/>
              </a:ext>
            </a:extLst>
          </p:cNvPr>
          <p:cNvSpPr/>
          <p:nvPr/>
        </p:nvSpPr>
        <p:spPr>
          <a:xfrm>
            <a:off x="467544" y="854195"/>
            <a:ext cx="8075038" cy="552862"/>
          </a:xfrm>
          <a:prstGeom prst="roundRect">
            <a:avLst/>
          </a:prstGeom>
          <a:solidFill>
            <a:srgbClr val="8BDEFF"/>
          </a:solidFill>
          <a:ln>
            <a:solidFill>
              <a:srgbClr val="009F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a:ln>
                  <a:solidFill>
                    <a:srgbClr val="003478"/>
                  </a:solidFill>
                </a:ln>
                <a:solidFill>
                  <a:srgbClr val="003478"/>
                </a:solidFill>
              </a:rPr>
              <a:t>X + 82 (Y - 8)</a:t>
            </a:r>
          </a:p>
        </p:txBody>
      </p:sp>
      <p:pic>
        <p:nvPicPr>
          <p:cNvPr id="8" name="Graphic 7" descr="Uitroepteken met effen opvulling">
            <a:extLst>
              <a:ext uri="{FF2B5EF4-FFF2-40B4-BE49-F238E27FC236}">
                <a16:creationId xmlns:a16="http://schemas.microsoft.com/office/drawing/2014/main" id="{C1817F6E-4A5F-2971-674D-0134F2E87C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504" y="2300135"/>
            <a:ext cx="1080120" cy="1080120"/>
          </a:xfrm>
          <a:prstGeom prst="rect">
            <a:avLst/>
          </a:prstGeom>
        </p:spPr>
      </p:pic>
      <p:pic>
        <p:nvPicPr>
          <p:cNvPr id="7" name="Afbeelding 6" descr="Afbeelding met clipart&#10;&#10;Automatisch gegenereerde beschrijving">
            <a:extLst>
              <a:ext uri="{FF2B5EF4-FFF2-40B4-BE49-F238E27FC236}">
                <a16:creationId xmlns:a16="http://schemas.microsoft.com/office/drawing/2014/main" id="{8B9118A5-BFD2-650F-4679-1937E26CA541}"/>
              </a:ext>
            </a:extLst>
          </p:cNvPr>
          <p:cNvPicPr>
            <a:picLocks noChangeAspect="1"/>
          </p:cNvPicPr>
          <p:nvPr/>
        </p:nvPicPr>
        <p:blipFill>
          <a:blip r:embed="rId7"/>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9075808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3C4DD-FD76-22EF-46D8-F4AED0ECDA2A}"/>
              </a:ext>
            </a:extLst>
          </p:cNvPr>
          <p:cNvSpPr>
            <a:spLocks noGrp="1"/>
          </p:cNvSpPr>
          <p:nvPr>
            <p:ph type="title"/>
          </p:nvPr>
        </p:nvSpPr>
        <p:spPr/>
        <p:txBody>
          <a:bodyPr/>
          <a:lstStyle/>
          <a:p>
            <a:r>
              <a:rPr lang="nl-BE"/>
              <a:t>Oproeping kiezers</a:t>
            </a:r>
          </a:p>
        </p:txBody>
      </p:sp>
      <p:sp>
        <p:nvSpPr>
          <p:cNvPr id="3" name="Tijdelijke aanduiding voor tekst 2">
            <a:extLst>
              <a:ext uri="{FF2B5EF4-FFF2-40B4-BE49-F238E27FC236}">
                <a16:creationId xmlns:a16="http://schemas.microsoft.com/office/drawing/2014/main" id="{A1ABA5FC-FEEB-74F1-F5C5-5EA26005D9DA}"/>
              </a:ext>
            </a:extLst>
          </p:cNvPr>
          <p:cNvSpPr>
            <a:spLocks noGrp="1"/>
          </p:cNvSpPr>
          <p:nvPr>
            <p:ph type="body" sz="quarter" idx="15"/>
          </p:nvPr>
        </p:nvSpPr>
        <p:spPr/>
        <p:txBody>
          <a:bodyPr/>
          <a:lstStyle/>
          <a:p>
            <a:pPr marL="0" indent="0">
              <a:buNone/>
            </a:pPr>
            <a:r>
              <a:rPr lang="nl-BE"/>
              <a:t> </a:t>
            </a:r>
          </a:p>
        </p:txBody>
      </p:sp>
      <p:graphicFrame>
        <p:nvGraphicFramePr>
          <p:cNvPr id="6" name="Diagram 5">
            <a:extLst>
              <a:ext uri="{FF2B5EF4-FFF2-40B4-BE49-F238E27FC236}">
                <a16:creationId xmlns:a16="http://schemas.microsoft.com/office/drawing/2014/main" id="{A0A6D21D-3398-B8A0-3BEB-4F10FCF81463}"/>
              </a:ext>
            </a:extLst>
          </p:cNvPr>
          <p:cNvGraphicFramePr/>
          <p:nvPr>
            <p:extLst>
              <p:ext uri="{D42A27DB-BD31-4B8C-83A1-F6EECF244321}">
                <p14:modId xmlns:p14="http://schemas.microsoft.com/office/powerpoint/2010/main" val="2310386160"/>
              </p:ext>
            </p:extLst>
          </p:nvPr>
        </p:nvGraphicFramePr>
        <p:xfrm>
          <a:off x="467544" y="971798"/>
          <a:ext cx="7775503" cy="3616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Afbeelding 6" descr="Afbeelding met clipart&#10;&#10;Automatisch gegenereerde beschrijving">
            <a:extLst>
              <a:ext uri="{FF2B5EF4-FFF2-40B4-BE49-F238E27FC236}">
                <a16:creationId xmlns:a16="http://schemas.microsoft.com/office/drawing/2014/main" id="{12508454-2CA4-3B12-6A44-9D1AC29C6076}"/>
              </a:ext>
            </a:extLst>
          </p:cNvPr>
          <p:cNvPicPr>
            <a:picLocks noChangeAspect="1"/>
          </p:cNvPicPr>
          <p:nvPr/>
        </p:nvPicPr>
        <p:blipFill>
          <a:blip r:embed="rId8"/>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15527919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Oproeping kiezers</a:t>
            </a:r>
          </a:p>
        </p:txBody>
      </p:sp>
      <p:sp>
        <p:nvSpPr>
          <p:cNvPr id="3" name="Tijdelijke aanduiding voor tekst 2"/>
          <p:cNvSpPr>
            <a:spLocks noGrp="1"/>
          </p:cNvSpPr>
          <p:nvPr>
            <p:ph type="body" sz="quarter" idx="15"/>
          </p:nvPr>
        </p:nvSpPr>
        <p:spPr>
          <a:xfrm>
            <a:off x="539552" y="1491630"/>
            <a:ext cx="8208912" cy="4032448"/>
          </a:xfrm>
        </p:spPr>
        <p:txBody>
          <a:bodyPr>
            <a:normAutofit/>
          </a:bodyPr>
          <a:lstStyle/>
          <a:p>
            <a:pPr>
              <a:lnSpc>
                <a:spcPct val="80000"/>
              </a:lnSpc>
              <a:defRPr/>
            </a:pPr>
            <a:r>
              <a:rPr lang="nl-BE" altLang="nl-BE" sz="2000" dirty="0">
                <a:latin typeface="Calibri" panose="020F0502020204030204" pitchFamily="34" charset="0"/>
              </a:rPr>
              <a:t>Uiterste datum schriftelijke oproeping kiezers </a:t>
            </a:r>
            <a:r>
              <a:rPr lang="nl-BE" altLang="nl-BE" sz="2000" b="1" dirty="0">
                <a:latin typeface="Calibri" panose="020F0502020204030204" pitchFamily="34" charset="0"/>
              </a:rPr>
              <a:t>bij stemming per brief</a:t>
            </a:r>
            <a:endParaRPr lang="nl-BE" altLang="nl-BE" sz="2000" dirty="0">
              <a:latin typeface="Calibri" panose="020F0502020204030204" pitchFamily="34" charset="0"/>
              <a:cs typeface="Times New Roman" panose="02020603050405020304" pitchFamily="18" charset="0"/>
            </a:endParaRPr>
          </a:p>
          <a:p>
            <a:pPr lvl="1">
              <a:defRPr/>
            </a:pPr>
            <a:r>
              <a:rPr lang="nl-BE" altLang="nl-BE" sz="1800" dirty="0">
                <a:latin typeface="Calibri" panose="020F0502020204030204" pitchFamily="34" charset="0"/>
                <a:cs typeface="Times New Roman" panose="02020603050405020304" pitchFamily="18" charset="0"/>
              </a:rPr>
              <a:t>Overhandiging van hand tot hand in de onderneming van oproepingsbrief en gestempelde stembiljetten tegen ontvangstbewijs</a:t>
            </a:r>
          </a:p>
          <a:p>
            <a:pPr lvl="1">
              <a:defRPr/>
            </a:pPr>
            <a:r>
              <a:rPr lang="nl-BE" altLang="nl-BE" sz="1800" dirty="0">
                <a:latin typeface="Calibri" panose="020F0502020204030204" pitchFamily="34" charset="0"/>
                <a:cs typeface="Times New Roman" panose="02020603050405020304" pitchFamily="18" charset="0"/>
              </a:rPr>
              <a:t>Verzending bij aangetekende brief voor afwezigen door voorzitter stembureau</a:t>
            </a:r>
          </a:p>
          <a:p>
            <a:pPr lvl="1">
              <a:defRPr/>
            </a:pPr>
            <a:r>
              <a:rPr lang="nl-BE" altLang="nl-BE" sz="1800" dirty="0">
                <a:latin typeface="Calibri" panose="020F0502020204030204" pitchFamily="34" charset="0"/>
                <a:cs typeface="Times New Roman" panose="02020603050405020304" pitchFamily="18" charset="0"/>
              </a:rPr>
              <a:t>Verzending mag zowel oproeping en de stembiljetten voor OR als CPBW bevatten + bij gemeenschappelijk kiescollege stembiljetten voor arbeiders en bedienden  </a:t>
            </a:r>
          </a:p>
          <a:p>
            <a:pPr lvl="1">
              <a:defRPr/>
            </a:pPr>
            <a:r>
              <a:rPr lang="nl-BE" altLang="nl-BE" sz="1800" dirty="0">
                <a:latin typeface="Calibri" panose="020F0502020204030204" pitchFamily="34" charset="0"/>
                <a:cs typeface="Times New Roman" panose="02020603050405020304" pitchFamily="18" charset="0"/>
              </a:rPr>
              <a:t>Aanwezigheid getuigen</a:t>
            </a:r>
          </a:p>
          <a:p>
            <a:pPr lvl="1">
              <a:defRPr/>
            </a:pPr>
            <a:r>
              <a:rPr lang="nl-BE" altLang="nl-BE" sz="1800" dirty="0">
                <a:latin typeface="Calibri" panose="020F0502020204030204" pitchFamily="34" charset="0"/>
                <a:cs typeface="Times New Roman" panose="02020603050405020304" pitchFamily="18" charset="0"/>
              </a:rPr>
              <a:t>Stembiljet in blanco omslag + bijgevoegde gefrankeerde omslag → sanctie</a:t>
            </a:r>
          </a:p>
          <a:p>
            <a:pPr lvl="1">
              <a:defRPr/>
            </a:pPr>
            <a:r>
              <a:rPr lang="nl-BE" altLang="nl-BE" sz="1800" dirty="0">
                <a:latin typeface="Calibri" panose="020F0502020204030204" pitchFamily="34" charset="0"/>
                <a:cs typeface="Times New Roman" panose="02020603050405020304" pitchFamily="18" charset="0"/>
              </a:rPr>
              <a:t>Opgelet verplichte handtekening kiezer → sanctie</a:t>
            </a:r>
          </a:p>
          <a:p>
            <a:pPr marL="914400" lvl="2" indent="0">
              <a:buNone/>
              <a:defRPr/>
            </a:pPr>
            <a:r>
              <a:rPr lang="nl-BE" altLang="nl-BE" sz="1400" dirty="0">
                <a:latin typeface="Calibri" panose="020F0502020204030204" pitchFamily="34" charset="0"/>
                <a:cs typeface="Times New Roman" panose="02020603050405020304" pitchFamily="18" charset="0"/>
              </a:rPr>
              <a:t> </a:t>
            </a:r>
            <a:endParaRPr lang="nl-NL" altLang="nl-BE" sz="1400" dirty="0">
              <a:latin typeface="Calibri" panose="020F0502020204030204" pitchFamily="34" charset="0"/>
            </a:endParaRPr>
          </a:p>
          <a:p>
            <a:pPr marL="0" indent="0">
              <a:buNone/>
            </a:pPr>
            <a:endParaRPr lang="nl-BE" dirty="0"/>
          </a:p>
        </p:txBody>
      </p:sp>
      <p:pic>
        <p:nvPicPr>
          <p:cNvPr id="6" name="Graphic 5" descr="Open enveloppe met effen opvulling">
            <a:extLst>
              <a:ext uri="{FF2B5EF4-FFF2-40B4-BE49-F238E27FC236}">
                <a16:creationId xmlns:a16="http://schemas.microsoft.com/office/drawing/2014/main" id="{3589168C-539E-D619-1496-7DEA1C87D3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5240" y="191148"/>
            <a:ext cx="451216" cy="451216"/>
          </a:xfrm>
          <a:prstGeom prst="rect">
            <a:avLst/>
          </a:prstGeom>
        </p:spPr>
      </p:pic>
      <p:sp>
        <p:nvSpPr>
          <p:cNvPr id="7" name="Rechthoek: afgeronde hoeken 6">
            <a:extLst>
              <a:ext uri="{FF2B5EF4-FFF2-40B4-BE49-F238E27FC236}">
                <a16:creationId xmlns:a16="http://schemas.microsoft.com/office/drawing/2014/main" id="{6D648840-7F04-9A35-7A79-FFE862AB235A}"/>
              </a:ext>
            </a:extLst>
          </p:cNvPr>
          <p:cNvSpPr/>
          <p:nvPr/>
        </p:nvSpPr>
        <p:spPr>
          <a:xfrm>
            <a:off x="467544" y="854195"/>
            <a:ext cx="8075038" cy="552862"/>
          </a:xfrm>
          <a:prstGeom prst="roundRect">
            <a:avLst/>
          </a:prstGeom>
          <a:solidFill>
            <a:srgbClr val="8BDEFF"/>
          </a:solidFill>
          <a:ln>
            <a:solidFill>
              <a:srgbClr val="009F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a:ln>
                  <a:solidFill>
                    <a:srgbClr val="003478"/>
                  </a:solidFill>
                </a:ln>
                <a:solidFill>
                  <a:srgbClr val="003478"/>
                </a:solidFill>
              </a:rPr>
              <a:t>X + 80</a:t>
            </a:r>
          </a:p>
        </p:txBody>
      </p:sp>
      <p:pic>
        <p:nvPicPr>
          <p:cNvPr id="8" name="Afbeelding 7" descr="Afbeelding met clipart&#10;&#10;Automatisch gegenereerde beschrijving">
            <a:extLst>
              <a:ext uri="{FF2B5EF4-FFF2-40B4-BE49-F238E27FC236}">
                <a16:creationId xmlns:a16="http://schemas.microsoft.com/office/drawing/2014/main" id="{4E3C9F60-E1F4-508B-48A1-E5773A9B99EE}"/>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0045401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3C4DD-FD76-22EF-46D8-F4AED0ECDA2A}"/>
              </a:ext>
            </a:extLst>
          </p:cNvPr>
          <p:cNvSpPr>
            <a:spLocks noGrp="1"/>
          </p:cNvSpPr>
          <p:nvPr>
            <p:ph type="title"/>
          </p:nvPr>
        </p:nvSpPr>
        <p:spPr/>
        <p:txBody>
          <a:bodyPr/>
          <a:lstStyle/>
          <a:p>
            <a:r>
              <a:rPr lang="nl-BE"/>
              <a:t>Oproeping kiezers</a:t>
            </a:r>
          </a:p>
        </p:txBody>
      </p:sp>
      <p:sp>
        <p:nvSpPr>
          <p:cNvPr id="3" name="Tijdelijke aanduiding voor tekst 2">
            <a:extLst>
              <a:ext uri="{FF2B5EF4-FFF2-40B4-BE49-F238E27FC236}">
                <a16:creationId xmlns:a16="http://schemas.microsoft.com/office/drawing/2014/main" id="{A1ABA5FC-FEEB-74F1-F5C5-5EA26005D9DA}"/>
              </a:ext>
            </a:extLst>
          </p:cNvPr>
          <p:cNvSpPr>
            <a:spLocks noGrp="1"/>
          </p:cNvSpPr>
          <p:nvPr>
            <p:ph type="body" sz="quarter" idx="15"/>
          </p:nvPr>
        </p:nvSpPr>
        <p:spPr/>
        <p:txBody>
          <a:bodyPr/>
          <a:lstStyle/>
          <a:p>
            <a:pPr marL="0" indent="0">
              <a:buNone/>
            </a:pPr>
            <a:r>
              <a:rPr lang="nl-BE"/>
              <a:t> </a:t>
            </a:r>
          </a:p>
        </p:txBody>
      </p:sp>
      <p:graphicFrame>
        <p:nvGraphicFramePr>
          <p:cNvPr id="6" name="Diagram 5">
            <a:extLst>
              <a:ext uri="{FF2B5EF4-FFF2-40B4-BE49-F238E27FC236}">
                <a16:creationId xmlns:a16="http://schemas.microsoft.com/office/drawing/2014/main" id="{A0A6D21D-3398-B8A0-3BEB-4F10FCF81463}"/>
              </a:ext>
            </a:extLst>
          </p:cNvPr>
          <p:cNvGraphicFramePr/>
          <p:nvPr>
            <p:extLst>
              <p:ext uri="{D42A27DB-BD31-4B8C-83A1-F6EECF244321}">
                <p14:modId xmlns:p14="http://schemas.microsoft.com/office/powerpoint/2010/main" val="1492963850"/>
              </p:ext>
            </p:extLst>
          </p:nvPr>
        </p:nvGraphicFramePr>
        <p:xfrm>
          <a:off x="467544" y="971798"/>
          <a:ext cx="7775503" cy="3616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Afbeelding 6" descr="Afbeelding met clipart&#10;&#10;Automatisch gegenereerde beschrijving">
            <a:extLst>
              <a:ext uri="{FF2B5EF4-FFF2-40B4-BE49-F238E27FC236}">
                <a16:creationId xmlns:a16="http://schemas.microsoft.com/office/drawing/2014/main" id="{4ED18E87-AE64-85E7-330A-194433258508}"/>
              </a:ext>
            </a:extLst>
          </p:cNvPr>
          <p:cNvPicPr>
            <a:picLocks noChangeAspect="1"/>
          </p:cNvPicPr>
          <p:nvPr/>
        </p:nvPicPr>
        <p:blipFill>
          <a:blip r:embed="rId8"/>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40440218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Oproeping kiezers</a:t>
            </a:r>
          </a:p>
        </p:txBody>
      </p:sp>
      <p:sp>
        <p:nvSpPr>
          <p:cNvPr id="3" name="Tijdelijke aanduiding voor tekst 2"/>
          <p:cNvSpPr>
            <a:spLocks noGrp="1"/>
          </p:cNvSpPr>
          <p:nvPr>
            <p:ph type="body" sz="quarter" idx="15"/>
          </p:nvPr>
        </p:nvSpPr>
        <p:spPr>
          <a:xfrm>
            <a:off x="467544" y="1556374"/>
            <a:ext cx="8208912" cy="3888432"/>
          </a:xfrm>
        </p:spPr>
        <p:txBody>
          <a:bodyPr>
            <a:normAutofit/>
          </a:bodyPr>
          <a:lstStyle/>
          <a:p>
            <a:pPr>
              <a:lnSpc>
                <a:spcPct val="80000"/>
              </a:lnSpc>
              <a:defRPr/>
            </a:pPr>
            <a:r>
              <a:rPr lang="nl-BE" altLang="nl-BE" sz="2400" dirty="0">
                <a:latin typeface="Calibri" panose="020F0502020204030204" pitchFamily="34" charset="0"/>
                <a:cs typeface="Times New Roman" panose="02020603050405020304" pitchFamily="18" charset="0"/>
              </a:rPr>
              <a:t>Oproepingsbrief bevat datum en plaats verkiezingen alsook het stembureau van de WN</a:t>
            </a:r>
          </a:p>
          <a:p>
            <a:pPr>
              <a:lnSpc>
                <a:spcPct val="80000"/>
              </a:lnSpc>
              <a:defRPr/>
            </a:pPr>
            <a:r>
              <a:rPr lang="nl-BE" altLang="nl-BE" sz="2400" dirty="0">
                <a:latin typeface="Calibri" panose="020F0502020204030204" pitchFamily="34" charset="0"/>
                <a:cs typeface="Times New Roman" panose="02020603050405020304" pitchFamily="18" charset="0"/>
              </a:rPr>
              <a:t>Aanplakking bericht van verdeling brieven</a:t>
            </a:r>
          </a:p>
        </p:txBody>
      </p:sp>
      <p:pic>
        <p:nvPicPr>
          <p:cNvPr id="9" name="Graphic 8" descr="Open enveloppe met effen opvulling">
            <a:extLst>
              <a:ext uri="{FF2B5EF4-FFF2-40B4-BE49-F238E27FC236}">
                <a16:creationId xmlns:a16="http://schemas.microsoft.com/office/drawing/2014/main" id="{47F6D4BE-4327-77BF-51F7-5F575EBC98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5240" y="191148"/>
            <a:ext cx="451216" cy="451216"/>
          </a:xfrm>
          <a:prstGeom prst="rect">
            <a:avLst/>
          </a:prstGeom>
        </p:spPr>
      </p:pic>
      <p:sp>
        <p:nvSpPr>
          <p:cNvPr id="6" name="Rechthoek: afgeronde hoeken 5">
            <a:extLst>
              <a:ext uri="{FF2B5EF4-FFF2-40B4-BE49-F238E27FC236}">
                <a16:creationId xmlns:a16="http://schemas.microsoft.com/office/drawing/2014/main" id="{B594D546-6035-5784-1121-D3EA5EF0017E}"/>
              </a:ext>
            </a:extLst>
          </p:cNvPr>
          <p:cNvSpPr/>
          <p:nvPr/>
        </p:nvSpPr>
        <p:spPr>
          <a:xfrm>
            <a:off x="467544" y="854195"/>
            <a:ext cx="8075038" cy="552862"/>
          </a:xfrm>
          <a:prstGeom prst="roundRect">
            <a:avLst/>
          </a:prstGeom>
          <a:solidFill>
            <a:srgbClr val="8BDEFF"/>
          </a:solidFill>
          <a:ln>
            <a:solidFill>
              <a:srgbClr val="009F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a:ln>
                  <a:solidFill>
                    <a:srgbClr val="003478"/>
                  </a:solidFill>
                </a:ln>
                <a:solidFill>
                  <a:srgbClr val="003478"/>
                </a:solidFill>
              </a:rPr>
              <a:t>X + 80</a:t>
            </a:r>
          </a:p>
        </p:txBody>
      </p:sp>
      <p:pic>
        <p:nvPicPr>
          <p:cNvPr id="7" name="Afbeelding 6" descr="Afbeelding met clipart&#10;&#10;Automatisch gegenereerde beschrijving">
            <a:extLst>
              <a:ext uri="{FF2B5EF4-FFF2-40B4-BE49-F238E27FC236}">
                <a16:creationId xmlns:a16="http://schemas.microsoft.com/office/drawing/2014/main" id="{DB981D93-DCD7-4123-FD78-00EA35B0BEF9}"/>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5227794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DD960E59-74AF-D936-9439-5DB60CEEA6D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C4FA12-F751-46FB-82E8-89A74C31B5F4}" type="slidenum">
              <a:rPr kumimoji="0" lang="nl-BE" sz="1200" b="0" i="0" u="none" strike="noStrike" kern="1200" cap="none" spc="0" normalizeH="0" baseline="0" noProof="0" smtClean="0">
                <a:ln>
                  <a:noFill/>
                </a:ln>
                <a:solidFill>
                  <a:srgbClr val="009FD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nl-BE" sz="1200" b="0" i="0" u="none" strike="noStrike" kern="1200" cap="none" spc="0" normalizeH="0" baseline="0" noProof="0" dirty="0">
              <a:ln>
                <a:noFill/>
              </a:ln>
              <a:solidFill>
                <a:srgbClr val="009FDF"/>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88BAF8B3-F6EC-E318-CE2A-CD5303085360}"/>
              </a:ext>
            </a:extLst>
          </p:cNvPr>
          <p:cNvSpPr txBox="1"/>
          <p:nvPr/>
        </p:nvSpPr>
        <p:spPr>
          <a:xfrm>
            <a:off x="827584" y="1779662"/>
            <a:ext cx="71287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6000" b="1" spc="50" dirty="0">
                <a:ln w="9525" cmpd="sng">
                  <a:solidFill>
                    <a:srgbClr val="4A66AC"/>
                  </a:solidFill>
                  <a:prstDash val="solid"/>
                </a:ln>
                <a:solidFill>
                  <a:srgbClr val="0070C0"/>
                </a:solidFill>
                <a:effectLst>
                  <a:glow rad="38100">
                    <a:srgbClr val="4A66AC">
                      <a:alpha val="40000"/>
                    </a:srgbClr>
                  </a:glow>
                </a:effectLst>
                <a:latin typeface="Calibri" panose="020F0502020204030204"/>
              </a:rPr>
              <a:t>Stemverrichtingen</a:t>
            </a:r>
          </a:p>
        </p:txBody>
      </p:sp>
      <p:pic>
        <p:nvPicPr>
          <p:cNvPr id="3" name="Afbeelding 2" descr="Afbeelding met clipart&#10;&#10;Automatisch gegenereerde beschrijving">
            <a:extLst>
              <a:ext uri="{FF2B5EF4-FFF2-40B4-BE49-F238E27FC236}">
                <a16:creationId xmlns:a16="http://schemas.microsoft.com/office/drawing/2014/main" id="{27278A38-B400-D5BE-5B03-A465C0101795}"/>
              </a:ext>
            </a:extLst>
          </p:cNvPr>
          <p:cNvPicPr>
            <a:picLocks noChangeAspect="1"/>
          </p:cNvPicPr>
          <p:nvPr/>
        </p:nvPicPr>
        <p:blipFill>
          <a:blip r:embed="rId3"/>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1428944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Stemverrichtingen</a:t>
            </a:r>
          </a:p>
        </p:txBody>
      </p:sp>
      <p:sp>
        <p:nvSpPr>
          <p:cNvPr id="3" name="Tijdelijke aanduiding voor tekst 2"/>
          <p:cNvSpPr>
            <a:spLocks noGrp="1"/>
          </p:cNvSpPr>
          <p:nvPr>
            <p:ph type="body" sz="quarter" idx="15"/>
          </p:nvPr>
        </p:nvSpPr>
        <p:spPr/>
        <p:txBody>
          <a:bodyPr>
            <a:normAutofit/>
          </a:bodyPr>
          <a:lstStyle/>
          <a:p>
            <a:r>
              <a:rPr lang="nl-BE" altLang="nl-BE" sz="2200" b="1">
                <a:latin typeface="Calibri" panose="020F0502020204030204" pitchFamily="34" charset="0"/>
              </a:rPr>
              <a:t>Openingsuren</a:t>
            </a:r>
            <a:r>
              <a:rPr lang="nl-BE" altLang="nl-BE" sz="2200">
                <a:latin typeface="Calibri" panose="020F0502020204030204" pitchFamily="34" charset="0"/>
              </a:rPr>
              <a:t> zodat iedere WN kan stemmen tijdens werkuren</a:t>
            </a:r>
          </a:p>
          <a:p>
            <a:pPr lvl="1"/>
            <a:r>
              <a:rPr lang="nl-BE" altLang="nl-BE" sz="1800">
                <a:latin typeface="Calibri" panose="020F0502020204030204" pitchFamily="34" charset="0"/>
              </a:rPr>
              <a:t>Stemming over meerdere dagen mogelijk mits akkoord OR of CPBW of bij gebrek daaraan SD (maatregelen ter bewaring stembussen)</a:t>
            </a:r>
          </a:p>
          <a:p>
            <a:r>
              <a:rPr lang="nl-BE" altLang="nl-BE" sz="2200">
                <a:latin typeface="Calibri" panose="020F0502020204030204" pitchFamily="34" charset="0"/>
              </a:rPr>
              <a:t>Betaling </a:t>
            </a:r>
            <a:r>
              <a:rPr lang="nl-BE" altLang="nl-BE" sz="2200" b="1">
                <a:latin typeface="Calibri" panose="020F0502020204030204" pitchFamily="34" charset="0"/>
              </a:rPr>
              <a:t>verplaatsingskosten</a:t>
            </a:r>
            <a:r>
              <a:rPr lang="nl-BE" altLang="nl-BE" sz="2200">
                <a:latin typeface="Calibri" panose="020F0502020204030204" pitchFamily="34" charset="0"/>
              </a:rPr>
              <a:t> voor </a:t>
            </a:r>
            <a:r>
              <a:rPr lang="nl-BE" altLang="nl-BE" sz="2200" err="1">
                <a:latin typeface="Calibri" panose="020F0502020204030204" pitchFamily="34" charset="0"/>
              </a:rPr>
              <a:t>WNs</a:t>
            </a:r>
            <a:r>
              <a:rPr lang="nl-BE" altLang="nl-BE" sz="2200">
                <a:latin typeface="Calibri" panose="020F0502020204030204" pitchFamily="34" charset="0"/>
              </a:rPr>
              <a:t> die niet kunnen deelnemen tijdens werkuren</a:t>
            </a:r>
          </a:p>
          <a:p>
            <a:r>
              <a:rPr lang="nl-BE" altLang="nl-BE" sz="2200">
                <a:latin typeface="Calibri" panose="020F0502020204030204" pitchFamily="34" charset="0"/>
              </a:rPr>
              <a:t>Stemming is </a:t>
            </a:r>
            <a:r>
              <a:rPr lang="nl-BE" altLang="nl-BE" sz="2200" b="1">
                <a:latin typeface="Calibri" panose="020F0502020204030204" pitchFamily="34" charset="0"/>
              </a:rPr>
              <a:t>geheim</a:t>
            </a:r>
            <a:r>
              <a:rPr lang="nl-BE" altLang="nl-BE" sz="2200">
                <a:latin typeface="Calibri" panose="020F0502020204030204" pitchFamily="34" charset="0"/>
              </a:rPr>
              <a:t> → inrichting kieslokaal moet dit garanderen</a:t>
            </a:r>
          </a:p>
          <a:p>
            <a:r>
              <a:rPr lang="nl-BE" altLang="nl-BE" sz="2200">
                <a:latin typeface="Calibri" panose="020F0502020204030204" pitchFamily="34" charset="0"/>
              </a:rPr>
              <a:t>1 </a:t>
            </a:r>
            <a:r>
              <a:rPr lang="nl-BE" altLang="nl-BE" sz="2200" b="1">
                <a:latin typeface="Calibri" panose="020F0502020204030204" pitchFamily="34" charset="0"/>
              </a:rPr>
              <a:t>stembus</a:t>
            </a:r>
            <a:r>
              <a:rPr lang="nl-BE" altLang="nl-BE" sz="2200">
                <a:latin typeface="Calibri" panose="020F0502020204030204" pitchFamily="34" charset="0"/>
              </a:rPr>
              <a:t> per stembureau en categorie (ook bij gemeenschappelijk kiescollege) </a:t>
            </a:r>
          </a:p>
          <a:p>
            <a:r>
              <a:rPr lang="nl-BE" altLang="nl-BE" sz="2200">
                <a:latin typeface="Calibri" panose="020F0502020204030204" pitchFamily="34" charset="0"/>
              </a:rPr>
              <a:t>Stembureau moet </a:t>
            </a:r>
            <a:r>
              <a:rPr lang="nl-BE" altLang="nl-BE" sz="2200" b="1">
                <a:latin typeface="Calibri" panose="020F0502020204030204" pitchFamily="34" charset="0"/>
              </a:rPr>
              <a:t>volledig</a:t>
            </a:r>
            <a:r>
              <a:rPr lang="nl-BE" altLang="nl-BE" sz="2200">
                <a:latin typeface="Calibri" panose="020F0502020204030204" pitchFamily="34" charset="0"/>
              </a:rPr>
              <a:t> zijn</a:t>
            </a:r>
          </a:p>
          <a:p>
            <a:pPr marL="457200" lvl="1" indent="0">
              <a:buNone/>
            </a:pPr>
            <a:endParaRPr lang="nl-BE" altLang="nl-BE" sz="2200">
              <a:cs typeface="Arial" panose="020B0604020202020204" pitchFamily="34" charset="0"/>
            </a:endParaRPr>
          </a:p>
          <a:p>
            <a:endParaRPr lang="nl-NL" altLang="nl-BE" sz="2200"/>
          </a:p>
          <a:p>
            <a:pPr marL="0" indent="0">
              <a:buNone/>
            </a:pPr>
            <a:endParaRPr lang="nl-BE" sz="2200"/>
          </a:p>
        </p:txBody>
      </p:sp>
      <p:pic>
        <p:nvPicPr>
          <p:cNvPr id="7" name="Graphic 6" descr="Potlood met effen opvulling">
            <a:extLst>
              <a:ext uri="{FF2B5EF4-FFF2-40B4-BE49-F238E27FC236}">
                <a16:creationId xmlns:a16="http://schemas.microsoft.com/office/drawing/2014/main" id="{0358C05A-3C83-8C1A-9DE9-3F38096E07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180251"/>
            <a:ext cx="457200" cy="457200"/>
          </a:xfrm>
          <a:prstGeom prst="rect">
            <a:avLst/>
          </a:prstGeom>
        </p:spPr>
      </p:pic>
      <p:pic>
        <p:nvPicPr>
          <p:cNvPr id="6" name="Afbeelding 5" descr="Afbeelding met clipart&#10;&#10;Automatisch gegenereerde beschrijving">
            <a:extLst>
              <a:ext uri="{FF2B5EF4-FFF2-40B4-BE49-F238E27FC236}">
                <a16:creationId xmlns:a16="http://schemas.microsoft.com/office/drawing/2014/main" id="{19EA3D68-64A0-07B7-B34A-E5726AE785A2}"/>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3999554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Opfrissing deel 1 - Kandidaatsvoorwaarden</a:t>
            </a:r>
          </a:p>
        </p:txBody>
      </p:sp>
      <p:sp>
        <p:nvSpPr>
          <p:cNvPr id="3" name="Tijdelijke aanduiding voor tekst 2"/>
          <p:cNvSpPr>
            <a:spLocks noGrp="1"/>
          </p:cNvSpPr>
          <p:nvPr>
            <p:ph type="body" sz="quarter" idx="15"/>
          </p:nvPr>
        </p:nvSpPr>
        <p:spPr/>
        <p:txBody>
          <a:bodyPr>
            <a:normAutofit/>
          </a:bodyPr>
          <a:lstStyle/>
          <a:p>
            <a:pPr>
              <a:lnSpc>
                <a:spcPct val="80000"/>
              </a:lnSpc>
              <a:defRPr/>
            </a:pPr>
            <a:r>
              <a:rPr lang="nl-BE" altLang="nl-BE" sz="2600">
                <a:latin typeface="Calibri" panose="020F0502020204030204" pitchFamily="34" charset="0"/>
                <a:cs typeface="Times New Roman" panose="02020603050405020304" pitchFamily="18" charset="0"/>
              </a:rPr>
              <a:t>Wat zijn de voorwaarden om kandidaat te kunnen zijn?</a:t>
            </a:r>
          </a:p>
          <a:p>
            <a:pPr lvl="1">
              <a:lnSpc>
                <a:spcPct val="80000"/>
              </a:lnSpc>
              <a:defRPr/>
            </a:pPr>
            <a:r>
              <a:rPr lang="nl-BE" altLang="nl-BE" sz="2000">
                <a:latin typeface="Calibri" panose="020F0502020204030204" pitchFamily="34" charset="0"/>
                <a:cs typeface="Times New Roman" panose="02020603050405020304" pitchFamily="18" charset="0"/>
              </a:rPr>
              <a:t>Minstens 18 jaar (jeugdige </a:t>
            </a:r>
            <a:r>
              <a:rPr lang="nl-BE" altLang="nl-BE" sz="2000" err="1">
                <a:latin typeface="Calibri" panose="020F0502020204030204" pitchFamily="34" charset="0"/>
                <a:cs typeface="Times New Roman" panose="02020603050405020304" pitchFamily="18" charset="0"/>
              </a:rPr>
              <a:t>wn</a:t>
            </a:r>
            <a:r>
              <a:rPr lang="nl-BE" altLang="nl-BE" sz="2000">
                <a:latin typeface="Calibri" panose="020F0502020204030204" pitchFamily="34" charset="0"/>
                <a:cs typeface="Times New Roman" panose="02020603050405020304" pitchFamily="18" charset="0"/>
              </a:rPr>
              <a:t>: 16 jaar &lt; 25 jaar)</a:t>
            </a:r>
          </a:p>
          <a:p>
            <a:pPr lvl="1">
              <a:lnSpc>
                <a:spcPct val="80000"/>
              </a:lnSpc>
              <a:defRPr/>
            </a:pPr>
            <a:r>
              <a:rPr lang="nl-BE" altLang="nl-BE" sz="2000">
                <a:latin typeface="Calibri" panose="020F0502020204030204" pitchFamily="34" charset="0"/>
                <a:cs typeface="Times New Roman" panose="02020603050405020304" pitchFamily="18" charset="0"/>
              </a:rPr>
              <a:t>Ofwel 6 maanden ononderbroken tewerkstelling in JE of TBE ofwel gedurende 9 maanden tewerkgesteld zijn geweest in 2023 in JE of TBE</a:t>
            </a:r>
          </a:p>
          <a:p>
            <a:pPr lvl="1">
              <a:lnSpc>
                <a:spcPct val="80000"/>
              </a:lnSpc>
              <a:defRPr/>
            </a:pPr>
            <a:r>
              <a:rPr lang="nl-BE" altLang="nl-BE" sz="2000">
                <a:latin typeface="Calibri" panose="020F0502020204030204" pitchFamily="34" charset="0"/>
                <a:cs typeface="Times New Roman" panose="02020603050405020304" pitchFamily="18" charset="0"/>
              </a:rPr>
              <a:t>Behoren tot categorie (A,B,K,J</a:t>
            </a:r>
            <a:r>
              <a:rPr lang="nl-BE" altLang="nl-BE" sz="2000">
                <a:latin typeface="Calibri" panose="020F0502020204030204" pitchFamily="34" charset="0"/>
                <a:cs typeface="Times New Roman" panose="02020603050405020304" pitchFamily="18" charset="0"/>
                <a:sym typeface="Wingdings" panose="05000000000000000000" pitchFamily="2" charset="2"/>
              </a:rPr>
              <a:t> wordt vastgesteld in functie van inschrijving op kiezerslijst</a:t>
            </a:r>
            <a:r>
              <a:rPr lang="nl-BE" altLang="nl-BE" sz="2000">
                <a:latin typeface="Calibri" panose="020F0502020204030204" pitchFamily="34" charset="0"/>
                <a:cs typeface="Times New Roman" panose="02020603050405020304" pitchFamily="18" charset="0"/>
              </a:rPr>
              <a:t>) en TBE waar hun kandidatuur wordt voorgedragen</a:t>
            </a:r>
          </a:p>
          <a:p>
            <a:pPr lvl="1">
              <a:lnSpc>
                <a:spcPct val="80000"/>
              </a:lnSpc>
              <a:defRPr/>
            </a:pPr>
            <a:r>
              <a:rPr lang="nl-BE" altLang="nl-BE" sz="2000">
                <a:latin typeface="Calibri" panose="020F0502020204030204" pitchFamily="34" charset="0"/>
                <a:cs typeface="Times New Roman" panose="02020603050405020304" pitchFamily="18" charset="0"/>
              </a:rPr>
              <a:t>Geen 65 jaar zijn</a:t>
            </a:r>
          </a:p>
          <a:p>
            <a:pPr>
              <a:lnSpc>
                <a:spcPct val="80000"/>
              </a:lnSpc>
              <a:buNone/>
              <a:defRPr/>
            </a:pPr>
            <a:r>
              <a:rPr lang="nl-BE" altLang="nl-BE" sz="2400" b="1">
                <a:solidFill>
                  <a:srgbClr val="009FDF"/>
                </a:solidFill>
                <a:latin typeface="Calibri" panose="020F0502020204030204" pitchFamily="34" charset="0"/>
                <a:cs typeface="Times New Roman" panose="02020603050405020304" pitchFamily="18" charset="0"/>
              </a:rPr>
              <a:t>!</a:t>
            </a:r>
            <a:r>
              <a:rPr lang="nl-BE" altLang="nl-BE" sz="2400">
                <a:latin typeface="Calibri" panose="020F0502020204030204" pitchFamily="34" charset="0"/>
                <a:cs typeface="Times New Roman" panose="02020603050405020304" pitchFamily="18" charset="0"/>
              </a:rPr>
              <a:t> Voorwaarden moeten vervuld zijn op Y</a:t>
            </a:r>
            <a:endParaRPr lang="nl-BE" altLang="nl-BE" sz="2400" b="1">
              <a:latin typeface="Calibri" panose="020F0502020204030204" pitchFamily="34" charset="0"/>
              <a:cs typeface="Times New Roman" panose="02020603050405020304" pitchFamily="18" charset="0"/>
            </a:endParaRPr>
          </a:p>
          <a:p>
            <a:pPr marL="0" indent="0">
              <a:buNone/>
            </a:pPr>
            <a:endParaRPr lang="nl-BE"/>
          </a:p>
        </p:txBody>
      </p:sp>
      <p:pic>
        <p:nvPicPr>
          <p:cNvPr id="6" name="Graphic 5" descr="Brainstormen silhouet">
            <a:extLst>
              <a:ext uri="{FF2B5EF4-FFF2-40B4-BE49-F238E27FC236}">
                <a16:creationId xmlns:a16="http://schemas.microsoft.com/office/drawing/2014/main" id="{4AFD0AB1-8596-7CA2-F5E8-EF3429953B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4408" y="159481"/>
            <a:ext cx="540061" cy="540061"/>
          </a:xfrm>
          <a:prstGeom prst="rect">
            <a:avLst/>
          </a:prstGeom>
        </p:spPr>
      </p:pic>
      <p:pic>
        <p:nvPicPr>
          <p:cNvPr id="7" name="Afbeelding 6" descr="Afbeelding met clipart&#10;&#10;Automatisch gegenereerde beschrijving">
            <a:extLst>
              <a:ext uri="{FF2B5EF4-FFF2-40B4-BE49-F238E27FC236}">
                <a16:creationId xmlns:a16="http://schemas.microsoft.com/office/drawing/2014/main" id="{5825090E-7C6D-90EA-0F8C-A6F22541A44F}"/>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374814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Stemverrichtingen</a:t>
            </a:r>
          </a:p>
        </p:txBody>
      </p:sp>
      <p:sp>
        <p:nvSpPr>
          <p:cNvPr id="3" name="Tijdelijke aanduiding voor tekst 2"/>
          <p:cNvSpPr>
            <a:spLocks noGrp="1"/>
          </p:cNvSpPr>
          <p:nvPr>
            <p:ph type="body" sz="quarter" idx="15"/>
          </p:nvPr>
        </p:nvSpPr>
        <p:spPr>
          <a:xfrm>
            <a:off x="467544" y="843558"/>
            <a:ext cx="8208912" cy="3816424"/>
          </a:xfrm>
        </p:spPr>
        <p:txBody>
          <a:bodyPr>
            <a:noAutofit/>
          </a:bodyPr>
          <a:lstStyle/>
          <a:p>
            <a:r>
              <a:rPr lang="nl-BE" altLang="nl-BE" sz="2200">
                <a:latin typeface="Calibri" panose="020F0502020204030204" pitchFamily="34" charset="0"/>
              </a:rPr>
              <a:t>Stembiljetten in 4 vouwen met </a:t>
            </a:r>
            <a:r>
              <a:rPr lang="nl-BE" altLang="nl-BE" sz="2200" err="1">
                <a:latin typeface="Calibri" panose="020F0502020204030204" pitchFamily="34" charset="0"/>
              </a:rPr>
              <a:t>stemvak</a:t>
            </a:r>
            <a:r>
              <a:rPr lang="nl-BE" altLang="nl-BE" sz="2200">
                <a:latin typeface="Calibri" panose="020F0502020204030204" pitchFamily="34" charset="0"/>
              </a:rPr>
              <a:t> naar binnen + afstempelen door de voorzitter</a:t>
            </a:r>
          </a:p>
          <a:p>
            <a:r>
              <a:rPr lang="nl-BE" altLang="nl-BE" sz="2200">
                <a:latin typeface="Calibri" panose="020F0502020204030204" pitchFamily="34" charset="0"/>
              </a:rPr>
              <a:t>Stemming bij volmacht niet mogelijk</a:t>
            </a:r>
            <a:endParaRPr lang="nl-BE" altLang="nl-BE" sz="2200" strike="sngStrike">
              <a:latin typeface="Calibri" panose="020F0502020204030204" pitchFamily="34" charset="0"/>
            </a:endParaRPr>
          </a:p>
          <a:p>
            <a:r>
              <a:rPr lang="nl-BE" altLang="nl-BE" sz="2200">
                <a:latin typeface="Calibri" panose="020F0502020204030204" pitchFamily="34" charset="0"/>
              </a:rPr>
              <a:t>Voorzitter handhaaft orde en zorgt voor regelmatig verloop </a:t>
            </a:r>
            <a:endParaRPr lang="nl-BE" altLang="nl-BE" sz="2200" strike="sngStrike">
              <a:latin typeface="Calibri" panose="020F0502020204030204" pitchFamily="34" charset="0"/>
            </a:endParaRPr>
          </a:p>
          <a:p>
            <a:r>
              <a:rPr lang="nl-BE" altLang="nl-BE" sz="2200">
                <a:latin typeface="Calibri" panose="020F0502020204030204" pitchFamily="34" charset="0"/>
              </a:rPr>
              <a:t>Enkel kiezers op definitieve kiezerslijst mogen stemmen</a:t>
            </a:r>
          </a:p>
          <a:p>
            <a:r>
              <a:rPr lang="nl-BE" altLang="nl-BE" sz="2200" err="1">
                <a:latin typeface="Calibri" panose="020F0502020204030204" pitchFamily="34" charset="0"/>
              </a:rPr>
              <a:t>Quid</a:t>
            </a:r>
            <a:r>
              <a:rPr lang="nl-BE" altLang="nl-BE" sz="2200">
                <a:latin typeface="Calibri" panose="020F0502020204030204" pitchFamily="34" charset="0"/>
              </a:rPr>
              <a:t> kiezer zonder oproepingsbrief?</a:t>
            </a:r>
          </a:p>
          <a:p>
            <a:r>
              <a:rPr lang="nl-BE" altLang="nl-BE" sz="2200">
                <a:latin typeface="Calibri" panose="020F0502020204030204" pitchFamily="34" charset="0"/>
                <a:cs typeface="Arial" panose="020B0604020202020204" pitchFamily="34" charset="0"/>
              </a:rPr>
              <a:t>Overhandiging stembiljet(ten) voor zijn categorie (</a:t>
            </a:r>
            <a:r>
              <a:rPr lang="nl-BE" altLang="nl-BE" sz="2200" err="1">
                <a:latin typeface="Calibri" panose="020F0502020204030204" pitchFamily="34" charset="0"/>
                <a:cs typeface="Arial" panose="020B0604020202020204" pitchFamily="34" charset="0"/>
              </a:rPr>
              <a:t>uitz</a:t>
            </a:r>
            <a:r>
              <a:rPr lang="nl-BE" altLang="nl-BE" sz="2200">
                <a:latin typeface="Calibri" panose="020F0502020204030204" pitchFamily="34" charset="0"/>
                <a:cs typeface="Arial" panose="020B0604020202020204" pitchFamily="34" charset="0"/>
              </a:rPr>
              <a:t>. gemeenschappelijk kiescollege)</a:t>
            </a:r>
          </a:p>
          <a:p>
            <a:pPr lvl="1"/>
            <a:endParaRPr lang="nl-BE" altLang="nl-BE" sz="2200">
              <a:cs typeface="Arial" panose="020B0604020202020204" pitchFamily="34" charset="0"/>
            </a:endParaRPr>
          </a:p>
          <a:p>
            <a:endParaRPr lang="nl-NL" altLang="nl-BE" sz="2200"/>
          </a:p>
          <a:p>
            <a:pPr marL="0" indent="0">
              <a:buNone/>
            </a:pPr>
            <a:endParaRPr lang="nl-BE" sz="2200"/>
          </a:p>
        </p:txBody>
      </p:sp>
      <p:pic>
        <p:nvPicPr>
          <p:cNvPr id="6" name="Graphic 5" descr="Potlood met effen opvulling">
            <a:extLst>
              <a:ext uri="{FF2B5EF4-FFF2-40B4-BE49-F238E27FC236}">
                <a16:creationId xmlns:a16="http://schemas.microsoft.com/office/drawing/2014/main" id="{079E80FA-20EF-55B4-96AE-F39AA4D97B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180251"/>
            <a:ext cx="457200" cy="457200"/>
          </a:xfrm>
          <a:prstGeom prst="rect">
            <a:avLst/>
          </a:prstGeom>
        </p:spPr>
      </p:pic>
      <p:pic>
        <p:nvPicPr>
          <p:cNvPr id="7" name="Afbeelding 6" descr="Afbeelding met clipart&#10;&#10;Automatisch gegenereerde beschrijving">
            <a:extLst>
              <a:ext uri="{FF2B5EF4-FFF2-40B4-BE49-F238E27FC236}">
                <a16:creationId xmlns:a16="http://schemas.microsoft.com/office/drawing/2014/main" id="{D407BEFD-986B-FF06-035D-AA84854F32D0}"/>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6859684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DD960E59-74AF-D936-9439-5DB60CEEA6D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C4FA12-F751-46FB-82E8-89A74C31B5F4}" type="slidenum">
              <a:rPr kumimoji="0" lang="nl-BE" sz="1200" b="0" i="0" u="none" strike="noStrike" kern="1200" cap="none" spc="0" normalizeH="0" baseline="0" noProof="0" smtClean="0">
                <a:ln>
                  <a:noFill/>
                </a:ln>
                <a:solidFill>
                  <a:srgbClr val="009FD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nl-BE" sz="1200" b="0" i="0" u="none" strike="noStrike" kern="1200" cap="none" spc="0" normalizeH="0" baseline="0" noProof="0" dirty="0">
              <a:ln>
                <a:noFill/>
              </a:ln>
              <a:solidFill>
                <a:srgbClr val="009FDF"/>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88BAF8B3-F6EC-E318-CE2A-CD5303085360}"/>
              </a:ext>
            </a:extLst>
          </p:cNvPr>
          <p:cNvSpPr txBox="1"/>
          <p:nvPr/>
        </p:nvSpPr>
        <p:spPr>
          <a:xfrm>
            <a:off x="827584" y="1779662"/>
            <a:ext cx="7128792" cy="1015663"/>
          </a:xfrm>
          <a:prstGeom prst="rect">
            <a:avLst/>
          </a:prstGeom>
          <a:noFill/>
        </p:spPr>
        <p:txBody>
          <a:bodyPr wrap="square" rtlCol="0">
            <a:spAutoFit/>
          </a:bodyPr>
          <a:lstStyle/>
          <a:p>
            <a:pPr algn="ctr">
              <a:defRPr/>
            </a:pPr>
            <a:r>
              <a:rPr lang="nl-BE" sz="6000" b="1" spc="50" dirty="0">
                <a:ln w="9525" cmpd="sng">
                  <a:solidFill>
                    <a:srgbClr val="4A66AC"/>
                  </a:solidFill>
                  <a:prstDash val="solid"/>
                </a:ln>
                <a:solidFill>
                  <a:srgbClr val="0070C0"/>
                </a:solidFill>
                <a:effectLst>
                  <a:glow rad="38100">
                    <a:srgbClr val="4A66AC">
                      <a:alpha val="40000"/>
                    </a:srgbClr>
                  </a:glow>
                </a:effectLst>
                <a:latin typeface="Calibri" panose="020F0502020204030204"/>
              </a:rPr>
              <a:t>Stemopneming </a:t>
            </a:r>
          </a:p>
        </p:txBody>
      </p:sp>
      <p:pic>
        <p:nvPicPr>
          <p:cNvPr id="3" name="Afbeelding 2" descr="Afbeelding met clipart&#10;&#10;Automatisch gegenereerde beschrijving">
            <a:extLst>
              <a:ext uri="{FF2B5EF4-FFF2-40B4-BE49-F238E27FC236}">
                <a16:creationId xmlns:a16="http://schemas.microsoft.com/office/drawing/2014/main" id="{27278A38-B400-D5BE-5B03-A465C0101795}"/>
              </a:ext>
            </a:extLst>
          </p:cNvPr>
          <p:cNvPicPr>
            <a:picLocks noChangeAspect="1"/>
          </p:cNvPicPr>
          <p:nvPr/>
        </p:nvPicPr>
        <p:blipFill>
          <a:blip r:embed="rId3"/>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422102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Stemopneming</a:t>
            </a:r>
          </a:p>
        </p:txBody>
      </p:sp>
      <p:sp>
        <p:nvSpPr>
          <p:cNvPr id="3" name="Tijdelijke aanduiding voor tekst 2"/>
          <p:cNvSpPr>
            <a:spLocks noGrp="1"/>
          </p:cNvSpPr>
          <p:nvPr>
            <p:ph type="body" sz="quarter" idx="15"/>
          </p:nvPr>
        </p:nvSpPr>
        <p:spPr/>
        <p:txBody>
          <a:bodyPr>
            <a:normAutofit lnSpcReduction="10000"/>
          </a:bodyPr>
          <a:lstStyle/>
          <a:p>
            <a:r>
              <a:rPr lang="nl-BE" altLang="nl-BE" sz="2200">
                <a:latin typeface="Calibri" panose="020F0502020204030204" pitchFamily="34" charset="0"/>
              </a:rPr>
              <a:t>Er bestaan twee </a:t>
            </a:r>
            <a:r>
              <a:rPr lang="nl-BE" altLang="nl-BE" sz="2200" b="1">
                <a:latin typeface="Calibri" panose="020F0502020204030204" pitchFamily="34" charset="0"/>
              </a:rPr>
              <a:t>soorten stemmen</a:t>
            </a:r>
            <a:r>
              <a:rPr lang="nl-BE" altLang="nl-BE" sz="2200">
                <a:latin typeface="Calibri" panose="020F0502020204030204" pitchFamily="34" charset="0"/>
              </a:rPr>
              <a:t>: welke?</a:t>
            </a:r>
          </a:p>
          <a:p>
            <a:pPr lvl="1"/>
            <a:r>
              <a:rPr lang="nl-BE" altLang="nl-BE" sz="2000">
                <a:latin typeface="Calibri" panose="020F0502020204030204" pitchFamily="34" charset="0"/>
              </a:rPr>
              <a:t>Kiezer kan lijst- of naamstem uitbrengen</a:t>
            </a:r>
          </a:p>
          <a:p>
            <a:pPr lvl="1"/>
            <a:r>
              <a:rPr lang="nl-BE" altLang="nl-BE" sz="2000">
                <a:latin typeface="Calibri" panose="020F0502020204030204" pitchFamily="34" charset="0"/>
              </a:rPr>
              <a:t>Lijststem + naamstem = ?</a:t>
            </a:r>
          </a:p>
          <a:p>
            <a:pPr lvl="2"/>
            <a:r>
              <a:rPr lang="nl-BE" altLang="nl-BE" sz="1600">
                <a:latin typeface="Calibri" panose="020F0502020204030204" pitchFamily="34" charset="0"/>
              </a:rPr>
              <a:t>Lijststem</a:t>
            </a:r>
          </a:p>
          <a:p>
            <a:pPr lvl="1"/>
            <a:r>
              <a:rPr lang="nl-BE" altLang="nl-BE" sz="2000">
                <a:latin typeface="Calibri" panose="020F0502020204030204" pitchFamily="34" charset="0"/>
              </a:rPr>
              <a:t> &gt; naamstemmen dan aantal effectieve mandaten = ?</a:t>
            </a:r>
          </a:p>
          <a:p>
            <a:pPr lvl="2"/>
            <a:r>
              <a:rPr lang="nl-BE" altLang="nl-BE" sz="1600">
                <a:latin typeface="Calibri" panose="020F0502020204030204" pitchFamily="34" charset="0"/>
              </a:rPr>
              <a:t>Lijststem</a:t>
            </a:r>
          </a:p>
          <a:p>
            <a:r>
              <a:rPr lang="nl-BE" altLang="nl-BE" sz="2200">
                <a:latin typeface="Calibri" panose="020F0502020204030204" pitchFamily="34" charset="0"/>
              </a:rPr>
              <a:t>Bij vergissing kan kiezer nieuw biljet vragen  </a:t>
            </a:r>
          </a:p>
          <a:p>
            <a:r>
              <a:rPr lang="nl-BE" altLang="nl-BE" sz="2200">
                <a:latin typeface="Calibri" panose="020F0502020204030204" pitchFamily="34" charset="0"/>
                <a:cs typeface="Arial" panose="020B0604020202020204" pitchFamily="34" charset="0"/>
              </a:rPr>
              <a:t>Stembiljetten van stemming per brief</a:t>
            </a:r>
          </a:p>
          <a:p>
            <a:pPr lvl="1"/>
            <a:r>
              <a:rPr lang="nl-BE" altLang="nl-BE" sz="1800">
                <a:latin typeface="Calibri" panose="020F0502020204030204" pitchFamily="34" charset="0"/>
                <a:cs typeface="Arial" panose="020B0604020202020204" pitchFamily="34" charset="0"/>
              </a:rPr>
              <a:t>Na sluiting van de stemming:</a:t>
            </a:r>
          </a:p>
          <a:p>
            <a:pPr lvl="2"/>
            <a:r>
              <a:rPr lang="nl-BE" altLang="nl-BE" sz="1600">
                <a:latin typeface="Calibri" panose="020F0502020204030204" pitchFamily="34" charset="0"/>
                <a:cs typeface="Arial" panose="020B0604020202020204" pitchFamily="34" charset="0"/>
              </a:rPr>
              <a:t>Aanstipping op de kiezerslijst</a:t>
            </a:r>
          </a:p>
          <a:p>
            <a:pPr lvl="2"/>
            <a:r>
              <a:rPr lang="nl-BE" altLang="nl-BE" sz="1600">
                <a:latin typeface="Calibri" panose="020F0502020204030204" pitchFamily="34" charset="0"/>
                <a:cs typeface="Arial" panose="020B0604020202020204" pitchFamily="34" charset="0"/>
              </a:rPr>
              <a:t>Gesloten </a:t>
            </a:r>
            <a:r>
              <a:rPr lang="nl-BE" altLang="nl-BE" sz="1600" err="1">
                <a:latin typeface="Calibri" panose="020F0502020204030204" pitchFamily="34" charset="0"/>
                <a:cs typeface="Arial" panose="020B0604020202020204" pitchFamily="34" charset="0"/>
              </a:rPr>
              <a:t>binnenomslagen</a:t>
            </a:r>
            <a:r>
              <a:rPr lang="nl-BE" altLang="nl-BE" sz="1600">
                <a:latin typeface="Calibri" panose="020F0502020204030204" pitchFamily="34" charset="0"/>
                <a:cs typeface="Arial" panose="020B0604020202020204" pitchFamily="34" charset="0"/>
              </a:rPr>
              <a:t> met stembiljet in stembus</a:t>
            </a:r>
          </a:p>
          <a:p>
            <a:pPr lvl="1"/>
            <a:endParaRPr lang="nl-BE" altLang="nl-BE" sz="1800">
              <a:latin typeface="Calibri" panose="020F0502020204030204" pitchFamily="34" charset="0"/>
              <a:cs typeface="Arial" panose="020B0604020202020204" pitchFamily="34" charset="0"/>
            </a:endParaRPr>
          </a:p>
          <a:p>
            <a:pPr lvl="1"/>
            <a:endParaRPr lang="nl-BE" altLang="nl-BE" sz="2200">
              <a:cs typeface="Arial" panose="020B0604020202020204" pitchFamily="34" charset="0"/>
            </a:endParaRPr>
          </a:p>
          <a:p>
            <a:endParaRPr lang="nl-NL" altLang="nl-BE" sz="2200"/>
          </a:p>
          <a:p>
            <a:pPr marL="0" indent="0">
              <a:buNone/>
            </a:pPr>
            <a:endParaRPr lang="nl-BE" sz="2200"/>
          </a:p>
        </p:txBody>
      </p:sp>
      <p:pic>
        <p:nvPicPr>
          <p:cNvPr id="7" name="Graphic 6" descr="Telling silhouet">
            <a:extLst>
              <a:ext uri="{FF2B5EF4-FFF2-40B4-BE49-F238E27FC236}">
                <a16:creationId xmlns:a16="http://schemas.microsoft.com/office/drawing/2014/main" id="{FD196556-62E5-7A3C-6CCA-B083CDEC9C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5070" y="174914"/>
            <a:ext cx="511386" cy="511386"/>
          </a:xfrm>
          <a:prstGeom prst="rect">
            <a:avLst/>
          </a:prstGeom>
        </p:spPr>
      </p:pic>
      <p:pic>
        <p:nvPicPr>
          <p:cNvPr id="6" name="Afbeelding 5" descr="Afbeelding met clipart&#10;&#10;Automatisch gegenereerde beschrijving">
            <a:extLst>
              <a:ext uri="{FF2B5EF4-FFF2-40B4-BE49-F238E27FC236}">
                <a16:creationId xmlns:a16="http://schemas.microsoft.com/office/drawing/2014/main" id="{506057C3-FF06-E2DF-C908-994D6391324E}"/>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334406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Stemopneming</a:t>
            </a:r>
          </a:p>
        </p:txBody>
      </p:sp>
      <p:sp>
        <p:nvSpPr>
          <p:cNvPr id="3" name="Tijdelijke aanduiding voor tekst 2"/>
          <p:cNvSpPr>
            <a:spLocks noGrp="1"/>
          </p:cNvSpPr>
          <p:nvPr>
            <p:ph type="body" sz="quarter" idx="15"/>
          </p:nvPr>
        </p:nvSpPr>
        <p:spPr/>
        <p:txBody>
          <a:bodyPr>
            <a:noAutofit/>
          </a:bodyPr>
          <a:lstStyle/>
          <a:p>
            <a:pPr>
              <a:defRPr/>
            </a:pPr>
            <a:r>
              <a:rPr lang="nl-BE" altLang="nl-BE" sz="2000">
                <a:latin typeface="Calibri" panose="020F0502020204030204" pitchFamily="34" charset="0"/>
              </a:rPr>
              <a:t>Bij sluiting stemverrichtingen </a:t>
            </a:r>
            <a:r>
              <a:rPr lang="nl-BE" altLang="nl-BE" sz="2000" b="1">
                <a:latin typeface="Calibri" panose="020F0502020204030204" pitchFamily="34" charset="0"/>
              </a:rPr>
              <a:t>tellen</a:t>
            </a:r>
            <a:r>
              <a:rPr lang="nl-BE" altLang="nl-BE" sz="2000"/>
              <a:t>:</a:t>
            </a:r>
          </a:p>
          <a:p>
            <a:pPr lvl="1">
              <a:defRPr/>
            </a:pPr>
            <a:r>
              <a:rPr lang="nl-BE" altLang="nl-BE" sz="1800">
                <a:latin typeface="Calibri" panose="020F0502020204030204" pitchFamily="34" charset="0"/>
              </a:rPr>
              <a:t>aantal kiezers die deelnamen aan stemming </a:t>
            </a:r>
            <a:r>
              <a:rPr lang="nl-BE" altLang="nl-BE" sz="1200">
                <a:latin typeface="Calibri" panose="020F0502020204030204" pitchFamily="34" charset="0"/>
              </a:rPr>
              <a:t>(incl. de stemmers per brief)</a:t>
            </a:r>
            <a:endParaRPr lang="nl-BE" altLang="nl-BE" sz="1800">
              <a:latin typeface="Calibri" panose="020F0502020204030204" pitchFamily="34" charset="0"/>
            </a:endParaRPr>
          </a:p>
          <a:p>
            <a:pPr lvl="1">
              <a:defRPr/>
            </a:pPr>
            <a:r>
              <a:rPr lang="nl-BE" altLang="nl-BE" sz="1800">
                <a:latin typeface="Calibri" panose="020F0502020204030204" pitchFamily="34" charset="0"/>
              </a:rPr>
              <a:t>aantal teruggenomen stembiljetten</a:t>
            </a:r>
          </a:p>
          <a:p>
            <a:pPr lvl="1">
              <a:defRPr/>
            </a:pPr>
            <a:r>
              <a:rPr lang="nl-BE" altLang="nl-BE" sz="1800">
                <a:latin typeface="Calibri" panose="020F0502020204030204" pitchFamily="34" charset="0"/>
              </a:rPr>
              <a:t>aantal niet-gebruikte stembiljetten</a:t>
            </a:r>
          </a:p>
          <a:p>
            <a:pPr lvl="1">
              <a:defRPr/>
            </a:pPr>
            <a:r>
              <a:rPr lang="nl-BE" altLang="nl-BE" sz="1800">
                <a:latin typeface="Calibri" panose="020F0502020204030204" pitchFamily="34" charset="0"/>
              </a:rPr>
              <a:t>aantal ontvangen stembiljetten </a:t>
            </a:r>
            <a:r>
              <a:rPr lang="nl-BE" altLang="nl-BE" sz="1200">
                <a:latin typeface="Calibri" panose="020F0502020204030204" pitchFamily="34" charset="0"/>
              </a:rPr>
              <a:t>(= incl. de stembiljetten ontvangen per brief)</a:t>
            </a:r>
            <a:endParaRPr lang="nl-BE" altLang="nl-BE" sz="1800">
              <a:latin typeface="Calibri" panose="020F0502020204030204" pitchFamily="34" charset="0"/>
            </a:endParaRPr>
          </a:p>
          <a:p>
            <a:pPr>
              <a:defRPr/>
            </a:pPr>
            <a:r>
              <a:rPr lang="nl-BE" altLang="nl-BE" sz="2000">
                <a:latin typeface="Calibri" panose="020F0502020204030204" pitchFamily="34" charset="0"/>
              </a:rPr>
              <a:t>Deze gegevens worden </a:t>
            </a:r>
            <a:r>
              <a:rPr lang="nl-BE" altLang="nl-BE" sz="2000" b="1">
                <a:latin typeface="Calibri" panose="020F0502020204030204" pitchFamily="34" charset="0"/>
              </a:rPr>
              <a:t>vermeld in het PV</a:t>
            </a:r>
          </a:p>
          <a:p>
            <a:pPr>
              <a:defRPr/>
            </a:pPr>
            <a:r>
              <a:rPr lang="nl-BE" altLang="nl-BE" sz="2000">
                <a:latin typeface="Calibri" panose="020F0502020204030204" pitchFamily="34" charset="0"/>
              </a:rPr>
              <a:t>Voorzitter stembureau </a:t>
            </a:r>
            <a:r>
              <a:rPr lang="nl-BE" altLang="nl-BE" sz="2000" b="1">
                <a:latin typeface="Calibri" panose="020F0502020204030204" pitchFamily="34" charset="0"/>
              </a:rPr>
              <a:t>deelt biljetten in </a:t>
            </a:r>
            <a:r>
              <a:rPr lang="nl-BE" altLang="nl-BE" sz="2000"/>
              <a:t>:</a:t>
            </a:r>
          </a:p>
          <a:p>
            <a:pPr lvl="1">
              <a:defRPr/>
            </a:pPr>
            <a:r>
              <a:rPr lang="nl-BE" altLang="nl-BE" sz="1800">
                <a:latin typeface="Calibri" panose="020F0502020204030204" pitchFamily="34" charset="0"/>
              </a:rPr>
              <a:t>geldig</a:t>
            </a:r>
          </a:p>
          <a:p>
            <a:pPr lvl="1">
              <a:defRPr/>
            </a:pPr>
            <a:r>
              <a:rPr lang="nl-BE" altLang="nl-BE" sz="1800">
                <a:latin typeface="Calibri" panose="020F0502020204030204" pitchFamily="34" charset="0"/>
              </a:rPr>
              <a:t>blanco</a:t>
            </a:r>
          </a:p>
          <a:p>
            <a:pPr lvl="1">
              <a:defRPr/>
            </a:pPr>
            <a:r>
              <a:rPr lang="nl-BE" altLang="nl-BE" sz="1800">
                <a:latin typeface="Calibri" panose="020F0502020204030204" pitchFamily="34" charset="0"/>
              </a:rPr>
              <a:t>verdacht </a:t>
            </a:r>
          </a:p>
          <a:p>
            <a:pPr lvl="1">
              <a:defRPr/>
            </a:pPr>
            <a:r>
              <a:rPr lang="nl-BE" altLang="nl-BE" sz="1800">
                <a:latin typeface="Calibri" panose="020F0502020204030204" pitchFamily="34" charset="0"/>
              </a:rPr>
              <a:t>ongeldig</a:t>
            </a:r>
          </a:p>
          <a:p>
            <a:pPr marL="457200" lvl="1" indent="0">
              <a:buNone/>
              <a:defRPr/>
            </a:pPr>
            <a:endParaRPr lang="nl-BE" altLang="nl-BE" sz="2200">
              <a:cs typeface="Arial" panose="020B0604020202020204" pitchFamily="34" charset="0"/>
            </a:endParaRPr>
          </a:p>
          <a:p>
            <a:pPr>
              <a:defRPr/>
            </a:pPr>
            <a:endParaRPr lang="nl-NL" altLang="nl-BE" sz="2200"/>
          </a:p>
          <a:p>
            <a:pPr marL="0" indent="0">
              <a:buNone/>
            </a:pPr>
            <a:endParaRPr lang="nl-BE" sz="2200"/>
          </a:p>
        </p:txBody>
      </p:sp>
      <p:pic>
        <p:nvPicPr>
          <p:cNvPr id="6" name="Graphic 5" descr="Telling silhouet">
            <a:extLst>
              <a:ext uri="{FF2B5EF4-FFF2-40B4-BE49-F238E27FC236}">
                <a16:creationId xmlns:a16="http://schemas.microsoft.com/office/drawing/2014/main" id="{828BAE7C-8D81-F341-1FC8-44908E4341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5070" y="174914"/>
            <a:ext cx="511386" cy="511386"/>
          </a:xfrm>
          <a:prstGeom prst="rect">
            <a:avLst/>
          </a:prstGeom>
        </p:spPr>
      </p:pic>
      <p:sp>
        <p:nvSpPr>
          <p:cNvPr id="10" name="Tekstvak 9">
            <a:extLst>
              <a:ext uri="{FF2B5EF4-FFF2-40B4-BE49-F238E27FC236}">
                <a16:creationId xmlns:a16="http://schemas.microsoft.com/office/drawing/2014/main" id="{F95A55FD-56A8-F5FE-4894-B78157685499}"/>
              </a:ext>
            </a:extLst>
          </p:cNvPr>
          <p:cNvSpPr txBox="1"/>
          <p:nvPr/>
        </p:nvSpPr>
        <p:spPr>
          <a:xfrm>
            <a:off x="6134101" y="3099613"/>
            <a:ext cx="3200400" cy="1200329"/>
          </a:xfrm>
          <a:prstGeom prst="rect">
            <a:avLst/>
          </a:prstGeom>
          <a:noFill/>
        </p:spPr>
        <p:txBody>
          <a:bodyPr wrap="square" rtlCol="0">
            <a:spAutoFit/>
          </a:bodyPr>
          <a:lstStyle/>
          <a:p>
            <a:r>
              <a:rPr lang="nl-BE" err="1">
                <a:solidFill>
                  <a:srgbClr val="003478"/>
                </a:solidFill>
              </a:rPr>
              <a:t>I.g.v</a:t>
            </a:r>
            <a:r>
              <a:rPr lang="nl-BE">
                <a:solidFill>
                  <a:srgbClr val="003478"/>
                </a:solidFill>
              </a:rPr>
              <a:t>. gemeenschappelijk kiescollege en/of kiescollege voor jeugdige werknemers </a:t>
            </a:r>
          </a:p>
          <a:p>
            <a:r>
              <a:rPr lang="nl-BE">
                <a:solidFill>
                  <a:srgbClr val="003478"/>
                </a:solidFill>
              </a:rPr>
              <a:t>=&gt; </a:t>
            </a:r>
            <a:r>
              <a:rPr lang="nl-BE" b="1">
                <a:solidFill>
                  <a:srgbClr val="003478"/>
                </a:solidFill>
              </a:rPr>
              <a:t>afzonderlijk per categorie</a:t>
            </a:r>
            <a:endParaRPr lang="nl-BE">
              <a:solidFill>
                <a:srgbClr val="003478"/>
              </a:solidFill>
            </a:endParaRPr>
          </a:p>
        </p:txBody>
      </p:sp>
      <p:pic>
        <p:nvPicPr>
          <p:cNvPr id="12" name="Graphic 11" descr="Uitroepteken met effen opvulling">
            <a:extLst>
              <a:ext uri="{FF2B5EF4-FFF2-40B4-BE49-F238E27FC236}">
                <a16:creationId xmlns:a16="http://schemas.microsoft.com/office/drawing/2014/main" id="{02F337A6-42C3-BC9A-BD80-E2A37835BA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0185" y="3242577"/>
            <a:ext cx="914400" cy="914400"/>
          </a:xfrm>
          <a:prstGeom prst="rect">
            <a:avLst/>
          </a:prstGeom>
        </p:spPr>
      </p:pic>
      <p:pic>
        <p:nvPicPr>
          <p:cNvPr id="7" name="Afbeelding 6" descr="Afbeelding met clipart&#10;&#10;Automatisch gegenereerde beschrijving">
            <a:extLst>
              <a:ext uri="{FF2B5EF4-FFF2-40B4-BE49-F238E27FC236}">
                <a16:creationId xmlns:a16="http://schemas.microsoft.com/office/drawing/2014/main" id="{D61F5611-944A-EBBB-893E-AC12C49DC507}"/>
              </a:ext>
            </a:extLst>
          </p:cNvPr>
          <p:cNvPicPr>
            <a:picLocks noChangeAspect="1"/>
          </p:cNvPicPr>
          <p:nvPr/>
        </p:nvPicPr>
        <p:blipFill>
          <a:blip r:embed="rId7"/>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7219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Stemopneming</a:t>
            </a:r>
          </a:p>
        </p:txBody>
      </p:sp>
      <p:sp>
        <p:nvSpPr>
          <p:cNvPr id="3" name="Tijdelijke aanduiding voor tekst 2"/>
          <p:cNvSpPr>
            <a:spLocks noGrp="1"/>
          </p:cNvSpPr>
          <p:nvPr>
            <p:ph type="body" sz="quarter" idx="15"/>
          </p:nvPr>
        </p:nvSpPr>
        <p:spPr/>
        <p:txBody>
          <a:bodyPr>
            <a:normAutofit/>
          </a:bodyPr>
          <a:lstStyle/>
          <a:p>
            <a:pPr>
              <a:defRPr/>
            </a:pPr>
            <a:r>
              <a:rPr lang="nl-BE" altLang="nl-BE" sz="2200" b="1">
                <a:latin typeface="Calibri" panose="020F0502020204030204" pitchFamily="34" charset="0"/>
              </a:rPr>
              <a:t>Blanco stembiljet  </a:t>
            </a:r>
            <a:r>
              <a:rPr lang="nl-BE" altLang="nl-BE" sz="2200">
                <a:latin typeface="Calibri" panose="020F0502020204030204" pitchFamily="34" charset="0"/>
              </a:rPr>
              <a:t>= geen stem uitgebracht</a:t>
            </a:r>
          </a:p>
          <a:p>
            <a:pPr>
              <a:defRPr/>
            </a:pPr>
            <a:r>
              <a:rPr lang="nl-BE" altLang="nl-BE" sz="2200" b="1">
                <a:latin typeface="Calibri" panose="020F0502020204030204" pitchFamily="34" charset="0"/>
              </a:rPr>
              <a:t>Verdacht stembiljet </a:t>
            </a:r>
            <a:r>
              <a:rPr lang="nl-BE" altLang="nl-BE" sz="2200">
                <a:latin typeface="Calibri" panose="020F0502020204030204" pitchFamily="34" charset="0"/>
              </a:rPr>
              <a:t>= twijfel lid stembureau over geldigheid uitgebrachte stem(men)</a:t>
            </a:r>
          </a:p>
          <a:p>
            <a:pPr lvl="1">
              <a:defRPr/>
            </a:pPr>
            <a:r>
              <a:rPr lang="nl-BE" altLang="nl-BE" sz="2000">
                <a:latin typeface="Calibri" panose="020F0502020204030204" pitchFamily="34" charset="0"/>
              </a:rPr>
              <a:t>Voorzitter parafeert de verdachte biljetten</a:t>
            </a:r>
          </a:p>
          <a:p>
            <a:pPr lvl="1">
              <a:defRPr/>
            </a:pPr>
            <a:r>
              <a:rPr lang="nl-BE" altLang="nl-BE" sz="2000">
                <a:latin typeface="Calibri" panose="020F0502020204030204" pitchFamily="34" charset="0"/>
              </a:rPr>
              <a:t>Voorzitter beslist over (on)geldigheid → controlebevoegdheid </a:t>
            </a:r>
            <a:r>
              <a:rPr lang="nl-BE" altLang="nl-BE" sz="2000" err="1">
                <a:latin typeface="Calibri" panose="020F0502020204030204" pitchFamily="34" charset="0"/>
              </a:rPr>
              <a:t>arbrb</a:t>
            </a:r>
            <a:r>
              <a:rPr lang="nl-BE" altLang="nl-BE" sz="2000">
                <a:latin typeface="Calibri" panose="020F0502020204030204" pitchFamily="34" charset="0"/>
              </a:rPr>
              <a:t>. vb. stem uitgebracht met andere kleur</a:t>
            </a:r>
          </a:p>
          <a:p>
            <a:pPr lvl="1">
              <a:defRPr/>
            </a:pPr>
            <a:r>
              <a:rPr lang="nl-BE" altLang="nl-BE" sz="2000">
                <a:latin typeface="Calibri" panose="020F0502020204030204" pitchFamily="34" charset="0"/>
              </a:rPr>
              <a:t>Indien lid voorbehoud blijft maken vermelding door voorzitter in PV</a:t>
            </a:r>
          </a:p>
          <a:p>
            <a:pPr lvl="1">
              <a:defRPr/>
            </a:pPr>
            <a:endParaRPr lang="nl-BE" altLang="nl-BE">
              <a:latin typeface="Calibri" panose="020F0502020204030204" pitchFamily="34" charset="0"/>
            </a:endParaRPr>
          </a:p>
          <a:p>
            <a:pPr marL="457200" lvl="1" indent="0">
              <a:buNone/>
              <a:defRPr/>
            </a:pPr>
            <a:endParaRPr lang="nl-BE" altLang="nl-BE">
              <a:cs typeface="Arial" panose="020B0604020202020204" pitchFamily="34" charset="0"/>
            </a:endParaRPr>
          </a:p>
          <a:p>
            <a:pPr>
              <a:defRPr/>
            </a:pPr>
            <a:endParaRPr lang="nl-NL" altLang="nl-BE"/>
          </a:p>
          <a:p>
            <a:pPr marL="0" indent="0">
              <a:buNone/>
            </a:pPr>
            <a:endParaRPr lang="nl-BE"/>
          </a:p>
        </p:txBody>
      </p:sp>
      <p:pic>
        <p:nvPicPr>
          <p:cNvPr id="6" name="Graphic 5" descr="Telling silhouet">
            <a:extLst>
              <a:ext uri="{FF2B5EF4-FFF2-40B4-BE49-F238E27FC236}">
                <a16:creationId xmlns:a16="http://schemas.microsoft.com/office/drawing/2014/main" id="{E21BB535-B207-40FE-BC51-B6BBE8279D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5070" y="174914"/>
            <a:ext cx="511386" cy="511386"/>
          </a:xfrm>
          <a:prstGeom prst="rect">
            <a:avLst/>
          </a:prstGeom>
        </p:spPr>
      </p:pic>
      <p:pic>
        <p:nvPicPr>
          <p:cNvPr id="7" name="Afbeelding 6" descr="Afbeelding met clipart&#10;&#10;Automatisch gegenereerde beschrijving">
            <a:extLst>
              <a:ext uri="{FF2B5EF4-FFF2-40B4-BE49-F238E27FC236}">
                <a16:creationId xmlns:a16="http://schemas.microsoft.com/office/drawing/2014/main" id="{A0DC181D-53AD-F77D-D79F-040330582ECD}"/>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37766929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Stemopneming</a:t>
            </a:r>
          </a:p>
        </p:txBody>
      </p:sp>
      <p:sp>
        <p:nvSpPr>
          <p:cNvPr id="3" name="Tijdelijke aanduiding voor tekst 2"/>
          <p:cNvSpPr>
            <a:spLocks noGrp="1"/>
          </p:cNvSpPr>
          <p:nvPr>
            <p:ph type="body" sz="quarter" idx="15"/>
          </p:nvPr>
        </p:nvSpPr>
        <p:spPr/>
        <p:txBody>
          <a:bodyPr>
            <a:normAutofit/>
          </a:bodyPr>
          <a:lstStyle/>
          <a:p>
            <a:pPr>
              <a:defRPr/>
            </a:pPr>
            <a:r>
              <a:rPr lang="nl-BE" altLang="nl-BE" sz="2200"/>
              <a:t> </a:t>
            </a:r>
            <a:r>
              <a:rPr lang="nl-BE" altLang="nl-BE" sz="2200" b="1">
                <a:latin typeface="Calibri" panose="020F0502020204030204" pitchFamily="34" charset="0"/>
              </a:rPr>
              <a:t>Ongeldige stembiljetten</a:t>
            </a:r>
          </a:p>
          <a:p>
            <a:pPr lvl="1">
              <a:defRPr/>
            </a:pPr>
            <a:r>
              <a:rPr lang="nl-BE" altLang="nl-BE" sz="2000">
                <a:latin typeface="Calibri" panose="020F0502020204030204" pitchFamily="34" charset="0"/>
                <a:cs typeface="Arial" panose="020B0604020202020204" pitchFamily="34" charset="0"/>
              </a:rPr>
              <a:t>Andere stembiljetten dan de overhandigde</a:t>
            </a:r>
          </a:p>
          <a:p>
            <a:pPr lvl="1">
              <a:defRPr/>
            </a:pPr>
            <a:r>
              <a:rPr lang="nl-BE" altLang="nl-BE" sz="2000">
                <a:latin typeface="Calibri" panose="020F0502020204030204" pitchFamily="34" charset="0"/>
                <a:cs typeface="Arial" panose="020B0604020202020204" pitchFamily="34" charset="0"/>
              </a:rPr>
              <a:t>Meer dan 1 stem bovenaan de lijst</a:t>
            </a:r>
          </a:p>
          <a:p>
            <a:pPr lvl="1">
              <a:defRPr/>
            </a:pPr>
            <a:r>
              <a:rPr lang="nl-BE" altLang="nl-BE" sz="2000">
                <a:latin typeface="Calibri" panose="020F0502020204030204" pitchFamily="34" charset="0"/>
                <a:cs typeface="Arial" panose="020B0604020202020204" pitchFamily="34" charset="0"/>
              </a:rPr>
              <a:t>Lijststem en stem van kandidaat van andere lijst</a:t>
            </a:r>
          </a:p>
          <a:p>
            <a:pPr lvl="1">
              <a:defRPr/>
            </a:pPr>
            <a:r>
              <a:rPr lang="nl-BE" altLang="nl-BE" sz="2000">
                <a:latin typeface="Calibri" panose="020F0502020204030204" pitchFamily="34" charset="0"/>
                <a:cs typeface="Arial" panose="020B0604020202020204" pitchFamily="34" charset="0"/>
              </a:rPr>
              <a:t>Stem voor kandidaten van verschillende lijsten</a:t>
            </a:r>
          </a:p>
          <a:p>
            <a:pPr lvl="1">
              <a:defRPr/>
            </a:pPr>
            <a:r>
              <a:rPr lang="nl-BE" altLang="nl-BE" sz="2000">
                <a:latin typeface="Calibri" panose="020F0502020204030204" pitchFamily="34" charset="0"/>
                <a:cs typeface="Arial" panose="020B0604020202020204" pitchFamily="34" charset="0"/>
              </a:rPr>
              <a:t>Meerdere stembiljetten bij stemming per brief</a:t>
            </a:r>
          </a:p>
          <a:p>
            <a:pPr lvl="1">
              <a:defRPr/>
            </a:pPr>
            <a:r>
              <a:rPr lang="nl-BE" altLang="nl-BE" sz="2000">
                <a:latin typeface="Calibri" panose="020F0502020204030204" pitchFamily="34" charset="0"/>
                <a:cs typeface="Arial" panose="020B0604020202020204" pitchFamily="34" charset="0"/>
              </a:rPr>
              <a:t>Vorm of afmeting veranderd</a:t>
            </a:r>
          </a:p>
          <a:p>
            <a:pPr lvl="1">
              <a:defRPr/>
            </a:pPr>
            <a:r>
              <a:rPr lang="nl-BE" altLang="nl-BE" sz="2000">
                <a:latin typeface="Calibri" panose="020F0502020204030204" pitchFamily="34" charset="0"/>
                <a:cs typeface="Arial" panose="020B0604020202020204" pitchFamily="34" charset="0"/>
              </a:rPr>
              <a:t>Die binnenin enig papier of voorwerp bevatten</a:t>
            </a:r>
          </a:p>
          <a:p>
            <a:pPr lvl="1">
              <a:defRPr/>
            </a:pPr>
            <a:r>
              <a:rPr lang="nl-BE" altLang="nl-BE" sz="2000">
                <a:latin typeface="Calibri" panose="020F0502020204030204" pitchFamily="34" charset="0"/>
                <a:cs typeface="Arial" panose="020B0604020202020204" pitchFamily="34" charset="0"/>
              </a:rPr>
              <a:t>Kiezer kan door teken, doorhaling, merk herkend worden</a:t>
            </a:r>
          </a:p>
          <a:p>
            <a:pPr marL="457200" lvl="1" indent="0">
              <a:buNone/>
              <a:defRPr/>
            </a:pPr>
            <a:endParaRPr lang="nl-BE" altLang="nl-BE">
              <a:latin typeface="Calibri" panose="020F0502020204030204" pitchFamily="34" charset="0"/>
              <a:cs typeface="Arial" panose="020B0604020202020204" pitchFamily="34" charset="0"/>
            </a:endParaRPr>
          </a:p>
          <a:p>
            <a:pPr marL="0" indent="0">
              <a:buNone/>
            </a:pPr>
            <a:endParaRPr lang="nl-BE"/>
          </a:p>
        </p:txBody>
      </p:sp>
      <p:pic>
        <p:nvPicPr>
          <p:cNvPr id="6" name="Graphic 5" descr="Telling silhouet">
            <a:extLst>
              <a:ext uri="{FF2B5EF4-FFF2-40B4-BE49-F238E27FC236}">
                <a16:creationId xmlns:a16="http://schemas.microsoft.com/office/drawing/2014/main" id="{4C60E2A0-10AB-00E7-4800-D6D0B72BFF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5070" y="174914"/>
            <a:ext cx="511386" cy="511386"/>
          </a:xfrm>
          <a:prstGeom prst="rect">
            <a:avLst/>
          </a:prstGeom>
        </p:spPr>
      </p:pic>
      <p:pic>
        <p:nvPicPr>
          <p:cNvPr id="8" name="Afbeelding 7" descr="Zakenvrouw met duimen omlaag">
            <a:extLst>
              <a:ext uri="{FF2B5EF4-FFF2-40B4-BE49-F238E27FC236}">
                <a16:creationId xmlns:a16="http://schemas.microsoft.com/office/drawing/2014/main" id="{429A2961-BE77-F337-8501-20BB3541BB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296" y="859714"/>
            <a:ext cx="1301729" cy="3154957"/>
          </a:xfrm>
          <a:prstGeom prst="rect">
            <a:avLst/>
          </a:prstGeom>
        </p:spPr>
      </p:pic>
      <p:pic>
        <p:nvPicPr>
          <p:cNvPr id="7" name="Afbeelding 6" descr="Afbeelding met clipart&#10;&#10;Automatisch gegenereerde beschrijving">
            <a:extLst>
              <a:ext uri="{FF2B5EF4-FFF2-40B4-BE49-F238E27FC236}">
                <a16:creationId xmlns:a16="http://schemas.microsoft.com/office/drawing/2014/main" id="{414097D5-BE48-B621-AA72-B904E24121E7}"/>
              </a:ext>
            </a:extLst>
          </p:cNvPr>
          <p:cNvPicPr>
            <a:picLocks noChangeAspect="1"/>
          </p:cNvPicPr>
          <p:nvPr/>
        </p:nvPicPr>
        <p:blipFill>
          <a:blip r:embed="rId6"/>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18431989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Stemopneming</a:t>
            </a:r>
          </a:p>
        </p:txBody>
      </p:sp>
      <p:sp>
        <p:nvSpPr>
          <p:cNvPr id="3" name="Tijdelijke aanduiding voor tekst 2"/>
          <p:cNvSpPr>
            <a:spLocks noGrp="1"/>
          </p:cNvSpPr>
          <p:nvPr>
            <p:ph type="body" sz="quarter" idx="15"/>
          </p:nvPr>
        </p:nvSpPr>
        <p:spPr/>
        <p:txBody>
          <a:bodyPr>
            <a:normAutofit/>
          </a:bodyPr>
          <a:lstStyle/>
          <a:p>
            <a:pPr>
              <a:defRPr/>
            </a:pPr>
            <a:r>
              <a:rPr lang="nl-BE" altLang="nl-BE" sz="2200" b="1">
                <a:latin typeface="Calibri" panose="020F0502020204030204" pitchFamily="34" charset="0"/>
              </a:rPr>
              <a:t>Ongeldige stembiljetten</a:t>
            </a:r>
          </a:p>
          <a:p>
            <a:pPr lvl="1">
              <a:defRPr/>
            </a:pPr>
            <a:r>
              <a:rPr lang="nl-BE" altLang="nl-BE" sz="2000">
                <a:latin typeface="Calibri" panose="020F0502020204030204" pitchFamily="34" charset="0"/>
                <a:cs typeface="Arial" panose="020B0604020202020204" pitchFamily="34" charset="0"/>
              </a:rPr>
              <a:t>Teken stemming zo aangebracht met bedoeling herkenbaar te maken</a:t>
            </a:r>
          </a:p>
          <a:p>
            <a:pPr lvl="1">
              <a:defRPr/>
            </a:pPr>
            <a:r>
              <a:rPr lang="nl-BE" altLang="nl-BE" sz="2000">
                <a:latin typeface="Calibri" panose="020F0502020204030204" pitchFamily="34" charset="0"/>
                <a:cs typeface="Arial" panose="020B0604020202020204" pitchFamily="34" charset="0"/>
              </a:rPr>
              <a:t>De na het sluiten van de stemming binnengekomen stembiljetten</a:t>
            </a:r>
            <a:endParaRPr lang="nl-NL" altLang="nl-BE" sz="2000">
              <a:latin typeface="Calibri" panose="020F0502020204030204" pitchFamily="34" charset="0"/>
              <a:cs typeface="Arial" panose="020B0604020202020204" pitchFamily="34" charset="0"/>
            </a:endParaRPr>
          </a:p>
          <a:p>
            <a:pPr lvl="1">
              <a:defRPr/>
            </a:pPr>
            <a:r>
              <a:rPr lang="nl-BE" altLang="nl-BE" sz="2000">
                <a:latin typeface="Calibri" panose="020F0502020204030204" pitchFamily="34" charset="0"/>
                <a:cs typeface="Arial" panose="020B0604020202020204" pitchFamily="34" charset="0"/>
              </a:rPr>
              <a:t>De stembiljetten bij stemming per brief teruggezonden door een kiezer die reeds voordien is komen stemmen</a:t>
            </a:r>
          </a:p>
          <a:p>
            <a:pPr lvl="1">
              <a:defRPr/>
            </a:pPr>
            <a:r>
              <a:rPr lang="nl-BE" altLang="nl-BE" sz="2000">
                <a:latin typeface="Calibri" panose="020F0502020204030204" pitchFamily="34" charset="0"/>
                <a:cs typeface="Arial" panose="020B0604020202020204" pitchFamily="34" charset="0"/>
              </a:rPr>
              <a:t>De stembiljetten bij stemming per brief waarop de handtekening van de kiezer ontbreekt</a:t>
            </a:r>
          </a:p>
          <a:p>
            <a:pPr>
              <a:buNone/>
              <a:defRPr/>
            </a:pPr>
            <a:r>
              <a:rPr lang="nl-BE" altLang="nl-BE" sz="2200"/>
              <a:t>				</a:t>
            </a:r>
            <a:endParaRPr lang="nl-NL" altLang="nl-BE" sz="2200"/>
          </a:p>
          <a:p>
            <a:pPr marL="0" indent="0">
              <a:buNone/>
            </a:pPr>
            <a:endParaRPr lang="nl-BE"/>
          </a:p>
        </p:txBody>
      </p:sp>
      <p:pic>
        <p:nvPicPr>
          <p:cNvPr id="6" name="Graphic 5" descr="Telling silhouet">
            <a:extLst>
              <a:ext uri="{FF2B5EF4-FFF2-40B4-BE49-F238E27FC236}">
                <a16:creationId xmlns:a16="http://schemas.microsoft.com/office/drawing/2014/main" id="{ADC11E9B-E659-B469-CC10-3F6CDAC5B3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5070" y="174914"/>
            <a:ext cx="511386" cy="511386"/>
          </a:xfrm>
          <a:prstGeom prst="rect">
            <a:avLst/>
          </a:prstGeom>
        </p:spPr>
      </p:pic>
      <p:pic>
        <p:nvPicPr>
          <p:cNvPr id="7" name="Afbeelding 6" descr="Afbeelding met clipart&#10;&#10;Automatisch gegenereerde beschrijving">
            <a:extLst>
              <a:ext uri="{FF2B5EF4-FFF2-40B4-BE49-F238E27FC236}">
                <a16:creationId xmlns:a16="http://schemas.microsoft.com/office/drawing/2014/main" id="{D2C2DA75-26E5-23D8-9E70-640CE32DB7DD}"/>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36332010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Verbindingslijn: gebogen 57">
            <a:extLst>
              <a:ext uri="{FF2B5EF4-FFF2-40B4-BE49-F238E27FC236}">
                <a16:creationId xmlns:a16="http://schemas.microsoft.com/office/drawing/2014/main" id="{A54FAD54-86E0-1956-D47E-D645BAE21742}"/>
              </a:ext>
            </a:extLst>
          </p:cNvPr>
          <p:cNvCxnSpPr>
            <a:endCxn id="14" idx="1"/>
          </p:cNvCxnSpPr>
          <p:nvPr/>
        </p:nvCxnSpPr>
        <p:spPr>
          <a:xfrm rot="16200000" flipH="1">
            <a:off x="4330934" y="1686567"/>
            <a:ext cx="648170" cy="166039"/>
          </a:xfrm>
          <a:prstGeom prst="bentConnector2">
            <a:avLst/>
          </a:prstGeom>
          <a:ln>
            <a:solidFill>
              <a:srgbClr val="8BDEFF"/>
            </a:solidFill>
          </a:ln>
        </p:spPr>
        <p:style>
          <a:lnRef idx="1">
            <a:schemeClr val="accent1"/>
          </a:lnRef>
          <a:fillRef idx="0">
            <a:schemeClr val="accent1"/>
          </a:fillRef>
          <a:effectRef idx="0">
            <a:schemeClr val="accent1"/>
          </a:effectRef>
          <a:fontRef idx="minor">
            <a:schemeClr val="tx1"/>
          </a:fontRef>
        </p:style>
      </p:cxnSp>
      <p:cxnSp>
        <p:nvCxnSpPr>
          <p:cNvPr id="38" name="Verbindingslijn: gebogen 37">
            <a:extLst>
              <a:ext uri="{FF2B5EF4-FFF2-40B4-BE49-F238E27FC236}">
                <a16:creationId xmlns:a16="http://schemas.microsoft.com/office/drawing/2014/main" id="{0DF90B57-4CCC-D459-E3DF-DD8003C87872}"/>
              </a:ext>
            </a:extLst>
          </p:cNvPr>
          <p:cNvCxnSpPr>
            <a:cxnSpLocks/>
          </p:cNvCxnSpPr>
          <p:nvPr/>
        </p:nvCxnSpPr>
        <p:spPr>
          <a:xfrm rot="10800000" flipH="1" flipV="1">
            <a:off x="336691" y="1445503"/>
            <a:ext cx="135466" cy="1006252"/>
          </a:xfrm>
          <a:prstGeom prst="bentConnector3">
            <a:avLst>
              <a:gd name="adj1" fmla="val -2083"/>
            </a:avLst>
          </a:prstGeom>
          <a:ln>
            <a:solidFill>
              <a:srgbClr val="8BDEFF"/>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nl-BE"/>
              <a:t>Stemopneming</a:t>
            </a:r>
          </a:p>
        </p:txBody>
      </p:sp>
      <p:sp>
        <p:nvSpPr>
          <p:cNvPr id="3" name="Tijdelijke aanduiding voor tekst 2"/>
          <p:cNvSpPr>
            <a:spLocks noGrp="1"/>
          </p:cNvSpPr>
          <p:nvPr>
            <p:ph type="body" sz="quarter" idx="15"/>
          </p:nvPr>
        </p:nvSpPr>
        <p:spPr>
          <a:xfrm>
            <a:off x="467544" y="843558"/>
            <a:ext cx="8208912" cy="4032448"/>
          </a:xfrm>
        </p:spPr>
        <p:txBody>
          <a:bodyPr>
            <a:normAutofit/>
          </a:bodyPr>
          <a:lstStyle/>
          <a:p>
            <a:pPr marL="0" indent="0">
              <a:buNone/>
            </a:pPr>
            <a:endParaRPr lang="nl-BE" altLang="nl-BE" sz="4200">
              <a:latin typeface="Calibri" panose="020F0502020204030204" pitchFamily="34" charset="0"/>
              <a:cs typeface="Arial" panose="020B0604020202020204" pitchFamily="34" charset="0"/>
            </a:endParaRPr>
          </a:p>
          <a:p>
            <a:pPr>
              <a:buNone/>
            </a:pPr>
            <a:r>
              <a:rPr lang="nl-BE" altLang="nl-BE" sz="2800"/>
              <a:t>			</a:t>
            </a:r>
            <a:r>
              <a:rPr lang="nl-BE" altLang="nl-BE" sz="3600"/>
              <a:t>	</a:t>
            </a:r>
            <a:endParaRPr lang="nl-NL" altLang="nl-BE" sz="3600"/>
          </a:p>
          <a:p>
            <a:pPr marL="0" indent="0">
              <a:buNone/>
            </a:pPr>
            <a:endParaRPr lang="nl-BE"/>
          </a:p>
        </p:txBody>
      </p:sp>
      <p:pic>
        <p:nvPicPr>
          <p:cNvPr id="6" name="Graphic 5" descr="Telling silhouet">
            <a:extLst>
              <a:ext uri="{FF2B5EF4-FFF2-40B4-BE49-F238E27FC236}">
                <a16:creationId xmlns:a16="http://schemas.microsoft.com/office/drawing/2014/main" id="{FA653D2B-2F30-FBFD-53E0-931C918F24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5070" y="174914"/>
            <a:ext cx="511386" cy="511386"/>
          </a:xfrm>
          <a:prstGeom prst="rect">
            <a:avLst/>
          </a:prstGeom>
        </p:spPr>
      </p:pic>
      <p:sp>
        <p:nvSpPr>
          <p:cNvPr id="8" name="Tekstvak 7">
            <a:extLst>
              <a:ext uri="{FF2B5EF4-FFF2-40B4-BE49-F238E27FC236}">
                <a16:creationId xmlns:a16="http://schemas.microsoft.com/office/drawing/2014/main" id="{0E9E5FC6-7E28-D098-D629-EE76D8424D26}"/>
              </a:ext>
            </a:extLst>
          </p:cNvPr>
          <p:cNvSpPr txBox="1"/>
          <p:nvPr/>
        </p:nvSpPr>
        <p:spPr>
          <a:xfrm>
            <a:off x="316091" y="3992609"/>
            <a:ext cx="4304362" cy="830997"/>
          </a:xfrm>
          <a:prstGeom prst="rect">
            <a:avLst/>
          </a:prstGeom>
          <a:noFill/>
        </p:spPr>
        <p:txBody>
          <a:bodyPr wrap="square" rtlCol="0">
            <a:spAutoFit/>
          </a:bodyPr>
          <a:lstStyle/>
          <a:p>
            <a:r>
              <a:rPr lang="nl-BE" altLang="nl-BE" sz="1600" b="1">
                <a:solidFill>
                  <a:srgbClr val="003478"/>
                </a:solidFill>
                <a:latin typeface="Calibri" panose="020F0502020204030204" pitchFamily="34" charset="0"/>
                <a:cs typeface="Arial" panose="020B0604020202020204" pitchFamily="34" charset="0"/>
              </a:rPr>
              <a:t>Bewaren</a:t>
            </a:r>
            <a:r>
              <a:rPr lang="nl-BE" altLang="nl-BE" sz="1600">
                <a:solidFill>
                  <a:srgbClr val="003478"/>
                </a:solidFill>
                <a:latin typeface="Calibri" panose="020F0502020204030204" pitchFamily="34" charset="0"/>
                <a:cs typeface="Arial" panose="020B0604020202020204" pitchFamily="34" charset="0"/>
              </a:rPr>
              <a:t> stembiljetten in afzonderlijke en gesloten enveloppen + </a:t>
            </a:r>
            <a:r>
              <a:rPr lang="nl-BE" altLang="nl-BE" sz="1600" b="1">
                <a:solidFill>
                  <a:srgbClr val="003478"/>
                </a:solidFill>
                <a:latin typeface="Calibri" panose="020F0502020204030204" pitchFamily="34" charset="0"/>
                <a:cs typeface="Arial" panose="020B0604020202020204" pitchFamily="34" charset="0"/>
              </a:rPr>
              <a:t>verzenden</a:t>
            </a:r>
            <a:r>
              <a:rPr lang="nl-BE" altLang="nl-BE" sz="1600">
                <a:solidFill>
                  <a:srgbClr val="003478"/>
                </a:solidFill>
                <a:latin typeface="Calibri" panose="020F0502020204030204" pitchFamily="34" charset="0"/>
                <a:cs typeface="Arial" panose="020B0604020202020204" pitchFamily="34" charset="0"/>
              </a:rPr>
              <a:t> aan hoofdbureau, bij gebrek hiervan aan de WG</a:t>
            </a:r>
          </a:p>
        </p:txBody>
      </p:sp>
      <p:sp>
        <p:nvSpPr>
          <p:cNvPr id="9" name="Rechthoek: afgeronde hoeken 8">
            <a:extLst>
              <a:ext uri="{FF2B5EF4-FFF2-40B4-BE49-F238E27FC236}">
                <a16:creationId xmlns:a16="http://schemas.microsoft.com/office/drawing/2014/main" id="{C9993AF1-7B80-E277-1931-82889BF81DA3}"/>
              </a:ext>
            </a:extLst>
          </p:cNvPr>
          <p:cNvSpPr/>
          <p:nvPr/>
        </p:nvSpPr>
        <p:spPr>
          <a:xfrm>
            <a:off x="332078" y="821047"/>
            <a:ext cx="3675478" cy="1248911"/>
          </a:xfrm>
          <a:prstGeom prst="roundRect">
            <a:avLst/>
          </a:prstGeom>
          <a:solidFill>
            <a:srgbClr val="8BDE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BE" sz="1600" b="1">
                <a:solidFill>
                  <a:srgbClr val="003478"/>
                </a:solidFill>
              </a:rPr>
              <a:t>Telling van de stembiljetten </a:t>
            </a:r>
            <a:r>
              <a:rPr lang="nl-BE" sz="1600">
                <a:solidFill>
                  <a:srgbClr val="003478"/>
                </a:solidFill>
              </a:rPr>
              <a:t>door het stembureau en vermelding in het PV </a:t>
            </a:r>
            <a:r>
              <a:rPr lang="nl-BE" sz="1600" b="1">
                <a:solidFill>
                  <a:srgbClr val="003478"/>
                </a:solidFill>
              </a:rPr>
              <a:t>onderverdeeld</a:t>
            </a:r>
            <a:r>
              <a:rPr lang="nl-BE" sz="1600">
                <a:solidFill>
                  <a:srgbClr val="003478"/>
                </a:solidFill>
              </a:rPr>
              <a:t> </a:t>
            </a:r>
            <a:r>
              <a:rPr lang="nl-BE" sz="1600" b="1">
                <a:solidFill>
                  <a:srgbClr val="003478"/>
                </a:solidFill>
              </a:rPr>
              <a:t>in</a:t>
            </a:r>
            <a:r>
              <a:rPr lang="nl-BE" sz="1600">
                <a:solidFill>
                  <a:srgbClr val="003478"/>
                </a:solidFill>
              </a:rPr>
              <a:t> :</a:t>
            </a:r>
          </a:p>
        </p:txBody>
      </p:sp>
      <p:sp>
        <p:nvSpPr>
          <p:cNvPr id="10" name="Rechthoek: afgeronde hoeken 9">
            <a:extLst>
              <a:ext uri="{FF2B5EF4-FFF2-40B4-BE49-F238E27FC236}">
                <a16:creationId xmlns:a16="http://schemas.microsoft.com/office/drawing/2014/main" id="{AA049355-02A9-DE19-FE51-D83D85655178}"/>
              </a:ext>
            </a:extLst>
          </p:cNvPr>
          <p:cNvSpPr/>
          <p:nvPr/>
        </p:nvSpPr>
        <p:spPr>
          <a:xfrm>
            <a:off x="467544" y="2219464"/>
            <a:ext cx="2625612" cy="464582"/>
          </a:xfrm>
          <a:prstGeom prst="roundRect">
            <a:avLst/>
          </a:prstGeom>
          <a:solidFill>
            <a:srgbClr val="FFFFFF"/>
          </a:solidFill>
          <a:ln>
            <a:solidFill>
              <a:srgbClr val="8BDE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BE" sz="1600">
                <a:solidFill>
                  <a:srgbClr val="003478"/>
                </a:solidFill>
              </a:rPr>
              <a:t>Ongeldige stembiljetten</a:t>
            </a:r>
          </a:p>
        </p:txBody>
      </p:sp>
      <p:sp>
        <p:nvSpPr>
          <p:cNvPr id="11" name="Rechthoek: afgeronde hoeken 10">
            <a:extLst>
              <a:ext uri="{FF2B5EF4-FFF2-40B4-BE49-F238E27FC236}">
                <a16:creationId xmlns:a16="http://schemas.microsoft.com/office/drawing/2014/main" id="{A233CDDB-1BEE-D8DE-972E-3FBEC314E70F}"/>
              </a:ext>
            </a:extLst>
          </p:cNvPr>
          <p:cNvSpPr/>
          <p:nvPr/>
        </p:nvSpPr>
        <p:spPr>
          <a:xfrm>
            <a:off x="467544" y="2733082"/>
            <a:ext cx="2625612" cy="464582"/>
          </a:xfrm>
          <a:prstGeom prst="roundRect">
            <a:avLst/>
          </a:prstGeom>
          <a:solidFill>
            <a:srgbClr val="FFFFFF"/>
          </a:solidFill>
          <a:ln>
            <a:solidFill>
              <a:srgbClr val="8BDE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BE" sz="1600">
                <a:solidFill>
                  <a:srgbClr val="003478"/>
                </a:solidFill>
              </a:rPr>
              <a:t>Blanco stembiljetten</a:t>
            </a:r>
          </a:p>
        </p:txBody>
      </p:sp>
      <p:sp>
        <p:nvSpPr>
          <p:cNvPr id="12" name="Rechthoek: afgeronde hoeken 11">
            <a:extLst>
              <a:ext uri="{FF2B5EF4-FFF2-40B4-BE49-F238E27FC236}">
                <a16:creationId xmlns:a16="http://schemas.microsoft.com/office/drawing/2014/main" id="{42E858A7-6116-7353-1DDD-1DFC02ED0C50}"/>
              </a:ext>
            </a:extLst>
          </p:cNvPr>
          <p:cNvSpPr/>
          <p:nvPr/>
        </p:nvSpPr>
        <p:spPr>
          <a:xfrm>
            <a:off x="467544" y="3246700"/>
            <a:ext cx="2625612" cy="464582"/>
          </a:xfrm>
          <a:prstGeom prst="roundRect">
            <a:avLst/>
          </a:prstGeom>
          <a:solidFill>
            <a:srgbClr val="FFFFFF"/>
          </a:solidFill>
          <a:ln>
            <a:solidFill>
              <a:srgbClr val="8BDE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BE" sz="1600">
                <a:solidFill>
                  <a:srgbClr val="003478"/>
                </a:solidFill>
              </a:rPr>
              <a:t>Geldige stembiljetten</a:t>
            </a:r>
          </a:p>
        </p:txBody>
      </p:sp>
      <p:sp>
        <p:nvSpPr>
          <p:cNvPr id="13" name="Rechthoek: afgeronde hoeken 12">
            <a:extLst>
              <a:ext uri="{FF2B5EF4-FFF2-40B4-BE49-F238E27FC236}">
                <a16:creationId xmlns:a16="http://schemas.microsoft.com/office/drawing/2014/main" id="{E3FFB894-A3C3-5032-63F2-DF53031A3F24}"/>
              </a:ext>
            </a:extLst>
          </p:cNvPr>
          <p:cNvSpPr/>
          <p:nvPr/>
        </p:nvSpPr>
        <p:spPr>
          <a:xfrm>
            <a:off x="4572000" y="821047"/>
            <a:ext cx="4470400" cy="976275"/>
          </a:xfrm>
          <a:prstGeom prst="roundRect">
            <a:avLst/>
          </a:prstGeom>
          <a:solidFill>
            <a:srgbClr val="8BDE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BE" sz="1600" b="1">
                <a:solidFill>
                  <a:srgbClr val="003478"/>
                </a:solidFill>
              </a:rPr>
              <a:t>Telling </a:t>
            </a:r>
            <a:r>
              <a:rPr lang="nl-BE" sz="1600">
                <a:solidFill>
                  <a:srgbClr val="003478"/>
                </a:solidFill>
              </a:rPr>
              <a:t>+ vermelding in het PV van de geldige stembiljetten </a:t>
            </a:r>
            <a:r>
              <a:rPr lang="nl-BE" sz="1600" b="1">
                <a:solidFill>
                  <a:srgbClr val="003478"/>
                </a:solidFill>
              </a:rPr>
              <a:t>per lijst van het aantal :</a:t>
            </a:r>
          </a:p>
        </p:txBody>
      </p:sp>
      <p:sp>
        <p:nvSpPr>
          <p:cNvPr id="14" name="Rechthoek: afgeronde hoeken 13">
            <a:extLst>
              <a:ext uri="{FF2B5EF4-FFF2-40B4-BE49-F238E27FC236}">
                <a16:creationId xmlns:a16="http://schemas.microsoft.com/office/drawing/2014/main" id="{47C60EA6-114B-9C8A-C37E-447E95E0912E}"/>
              </a:ext>
            </a:extLst>
          </p:cNvPr>
          <p:cNvSpPr/>
          <p:nvPr/>
        </p:nvSpPr>
        <p:spPr>
          <a:xfrm>
            <a:off x="4738039" y="1861381"/>
            <a:ext cx="4304361" cy="464582"/>
          </a:xfrm>
          <a:prstGeom prst="roundRect">
            <a:avLst/>
          </a:prstGeom>
          <a:solidFill>
            <a:srgbClr val="FFFFFF"/>
          </a:solidFill>
          <a:ln>
            <a:solidFill>
              <a:srgbClr val="8BDE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BE" sz="1600">
                <a:solidFill>
                  <a:srgbClr val="003478"/>
                </a:solidFill>
              </a:rPr>
              <a:t> Volledige lijststembiljetten</a:t>
            </a:r>
          </a:p>
        </p:txBody>
      </p:sp>
      <p:sp>
        <p:nvSpPr>
          <p:cNvPr id="15" name="Rechthoek: afgeronde hoeken 14">
            <a:extLst>
              <a:ext uri="{FF2B5EF4-FFF2-40B4-BE49-F238E27FC236}">
                <a16:creationId xmlns:a16="http://schemas.microsoft.com/office/drawing/2014/main" id="{C64DBABB-C319-3FD5-D19C-46F51746B56C}"/>
              </a:ext>
            </a:extLst>
          </p:cNvPr>
          <p:cNvSpPr/>
          <p:nvPr/>
        </p:nvSpPr>
        <p:spPr>
          <a:xfrm>
            <a:off x="4722137" y="2374999"/>
            <a:ext cx="4304361" cy="464582"/>
          </a:xfrm>
          <a:prstGeom prst="roundRect">
            <a:avLst/>
          </a:prstGeom>
          <a:solidFill>
            <a:srgbClr val="FFFFFF"/>
          </a:solidFill>
          <a:ln>
            <a:solidFill>
              <a:srgbClr val="8BDE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BE" sz="1600">
                <a:solidFill>
                  <a:srgbClr val="003478"/>
                </a:solidFill>
              </a:rPr>
              <a:t> Onvolledige lijststembiljetten </a:t>
            </a:r>
            <a:r>
              <a:rPr lang="nl-BE" sz="1200">
                <a:solidFill>
                  <a:srgbClr val="003478"/>
                </a:solidFill>
              </a:rPr>
              <a:t>(naamstembiljetten)</a:t>
            </a:r>
            <a:endParaRPr lang="nl-BE" sz="1600">
              <a:solidFill>
                <a:srgbClr val="003478"/>
              </a:solidFill>
            </a:endParaRPr>
          </a:p>
        </p:txBody>
      </p:sp>
      <p:sp>
        <p:nvSpPr>
          <p:cNvPr id="16" name="Rechthoek: afgeronde hoeken 15">
            <a:extLst>
              <a:ext uri="{FF2B5EF4-FFF2-40B4-BE49-F238E27FC236}">
                <a16:creationId xmlns:a16="http://schemas.microsoft.com/office/drawing/2014/main" id="{E49512BC-87AB-9B85-C2E5-0D4697D6C7EC}"/>
              </a:ext>
            </a:extLst>
          </p:cNvPr>
          <p:cNvSpPr/>
          <p:nvPr/>
        </p:nvSpPr>
        <p:spPr>
          <a:xfrm>
            <a:off x="5034844" y="3297994"/>
            <a:ext cx="4007556" cy="976275"/>
          </a:xfrm>
          <a:prstGeom prst="roundRect">
            <a:avLst/>
          </a:prstGeom>
          <a:solidFill>
            <a:srgbClr val="8BDE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BE" sz="1600" b="1">
                <a:solidFill>
                  <a:srgbClr val="003478"/>
                </a:solidFill>
              </a:rPr>
              <a:t>Telling </a:t>
            </a:r>
            <a:r>
              <a:rPr lang="nl-BE" sz="1600">
                <a:solidFill>
                  <a:srgbClr val="003478"/>
                </a:solidFill>
              </a:rPr>
              <a:t>+ vermelding in het PV </a:t>
            </a:r>
            <a:r>
              <a:rPr lang="nl-BE" sz="1600" b="1">
                <a:solidFill>
                  <a:srgbClr val="003478"/>
                </a:solidFill>
              </a:rPr>
              <a:t>van het aantal naamstemmen van iedere kandidaat </a:t>
            </a:r>
            <a:r>
              <a:rPr lang="nl-BE" sz="1600">
                <a:solidFill>
                  <a:srgbClr val="003478"/>
                </a:solidFill>
              </a:rPr>
              <a:t>per lijst</a:t>
            </a:r>
          </a:p>
        </p:txBody>
      </p:sp>
      <p:cxnSp>
        <p:nvCxnSpPr>
          <p:cNvPr id="30" name="Verbindingslijn: gebogen 29">
            <a:extLst>
              <a:ext uri="{FF2B5EF4-FFF2-40B4-BE49-F238E27FC236}">
                <a16:creationId xmlns:a16="http://schemas.microsoft.com/office/drawing/2014/main" id="{5D25DF74-DAC0-1FE4-CAC9-1DC4A200B746}"/>
              </a:ext>
            </a:extLst>
          </p:cNvPr>
          <p:cNvCxnSpPr>
            <a:cxnSpLocks/>
          </p:cNvCxnSpPr>
          <p:nvPr/>
        </p:nvCxnSpPr>
        <p:spPr>
          <a:xfrm rot="10800000" flipH="1" flipV="1">
            <a:off x="4726748" y="2734867"/>
            <a:ext cx="296805" cy="1178842"/>
          </a:xfrm>
          <a:prstGeom prst="bentConnector3">
            <a:avLst>
              <a:gd name="adj1" fmla="val -77020"/>
            </a:avLst>
          </a:prstGeom>
          <a:ln>
            <a:solidFill>
              <a:srgbClr val="003478"/>
            </a:solidFill>
            <a:tailEnd type="triangle"/>
          </a:ln>
        </p:spPr>
        <p:style>
          <a:lnRef idx="2">
            <a:schemeClr val="accent1"/>
          </a:lnRef>
          <a:fillRef idx="0">
            <a:schemeClr val="accent1"/>
          </a:fillRef>
          <a:effectRef idx="1">
            <a:schemeClr val="accent1"/>
          </a:effectRef>
          <a:fontRef idx="minor">
            <a:schemeClr val="tx1"/>
          </a:fontRef>
        </p:style>
      </p:cxnSp>
      <p:cxnSp>
        <p:nvCxnSpPr>
          <p:cNvPr id="31" name="Verbindingslijn: gebogen 30">
            <a:extLst>
              <a:ext uri="{FF2B5EF4-FFF2-40B4-BE49-F238E27FC236}">
                <a16:creationId xmlns:a16="http://schemas.microsoft.com/office/drawing/2014/main" id="{92A2E271-81AF-9407-57C6-3DDDD3B704BA}"/>
              </a:ext>
            </a:extLst>
          </p:cNvPr>
          <p:cNvCxnSpPr>
            <a:cxnSpLocks/>
            <a:stCxn id="12" idx="3"/>
            <a:endCxn id="13" idx="1"/>
          </p:cNvCxnSpPr>
          <p:nvPr/>
        </p:nvCxnSpPr>
        <p:spPr>
          <a:xfrm flipV="1">
            <a:off x="3093156" y="1309185"/>
            <a:ext cx="1478844" cy="2169806"/>
          </a:xfrm>
          <a:prstGeom prst="bentConnector3">
            <a:avLst>
              <a:gd name="adj1" fmla="val 75954"/>
            </a:avLst>
          </a:prstGeom>
          <a:ln>
            <a:solidFill>
              <a:srgbClr val="003478"/>
            </a:solidFill>
            <a:tailEnd type="triangle"/>
          </a:ln>
        </p:spPr>
        <p:style>
          <a:lnRef idx="2">
            <a:schemeClr val="accent1"/>
          </a:lnRef>
          <a:fillRef idx="0">
            <a:schemeClr val="accent1"/>
          </a:fillRef>
          <a:effectRef idx="1">
            <a:schemeClr val="accent1"/>
          </a:effectRef>
          <a:fontRef idx="minor">
            <a:schemeClr val="tx1"/>
          </a:fontRef>
        </p:style>
      </p:cxnSp>
      <p:cxnSp>
        <p:nvCxnSpPr>
          <p:cNvPr id="43" name="Verbindingslijn: gebogen 42">
            <a:extLst>
              <a:ext uri="{FF2B5EF4-FFF2-40B4-BE49-F238E27FC236}">
                <a16:creationId xmlns:a16="http://schemas.microsoft.com/office/drawing/2014/main" id="{55249814-54E3-EF80-CF06-5E816C12F35E}"/>
              </a:ext>
            </a:extLst>
          </p:cNvPr>
          <p:cNvCxnSpPr>
            <a:cxnSpLocks/>
          </p:cNvCxnSpPr>
          <p:nvPr/>
        </p:nvCxnSpPr>
        <p:spPr>
          <a:xfrm rot="10800000" flipV="1">
            <a:off x="472347" y="2965373"/>
            <a:ext cx="12700" cy="513618"/>
          </a:xfrm>
          <a:prstGeom prst="bentConnector3">
            <a:avLst>
              <a:gd name="adj1" fmla="val 1177780"/>
            </a:avLst>
          </a:prstGeom>
          <a:ln>
            <a:solidFill>
              <a:srgbClr val="8BDEFF"/>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F10152AE-E7BA-662C-3680-49A7A8543DD7}"/>
              </a:ext>
            </a:extLst>
          </p:cNvPr>
          <p:cNvCxnSpPr/>
          <p:nvPr/>
        </p:nvCxnSpPr>
        <p:spPr>
          <a:xfrm>
            <a:off x="331993" y="2451755"/>
            <a:ext cx="0" cy="513618"/>
          </a:xfrm>
          <a:prstGeom prst="line">
            <a:avLst/>
          </a:prstGeom>
          <a:ln>
            <a:solidFill>
              <a:srgbClr val="8BDEFF"/>
            </a:solidFill>
          </a:ln>
        </p:spPr>
        <p:style>
          <a:lnRef idx="1">
            <a:schemeClr val="accent1"/>
          </a:lnRef>
          <a:fillRef idx="0">
            <a:schemeClr val="accent1"/>
          </a:fillRef>
          <a:effectRef idx="0">
            <a:schemeClr val="accent1"/>
          </a:effectRef>
          <a:fontRef idx="minor">
            <a:schemeClr val="tx1"/>
          </a:fontRef>
        </p:style>
      </p:cxnSp>
      <p:cxnSp>
        <p:nvCxnSpPr>
          <p:cNvPr id="61" name="Verbindingslijn: gebogen 60">
            <a:extLst>
              <a:ext uri="{FF2B5EF4-FFF2-40B4-BE49-F238E27FC236}">
                <a16:creationId xmlns:a16="http://schemas.microsoft.com/office/drawing/2014/main" id="{5DBF4524-5E62-0CE6-9F21-3DC53F4715FB}"/>
              </a:ext>
            </a:extLst>
          </p:cNvPr>
          <p:cNvCxnSpPr>
            <a:cxnSpLocks/>
          </p:cNvCxnSpPr>
          <p:nvPr/>
        </p:nvCxnSpPr>
        <p:spPr>
          <a:xfrm rot="10800000" flipV="1">
            <a:off x="4710513" y="2091708"/>
            <a:ext cx="12700" cy="513618"/>
          </a:xfrm>
          <a:prstGeom prst="bentConnector3">
            <a:avLst>
              <a:gd name="adj1" fmla="val 1177780"/>
            </a:avLst>
          </a:prstGeom>
          <a:ln>
            <a:solidFill>
              <a:srgbClr val="8BDEFF"/>
            </a:solidFill>
          </a:ln>
        </p:spPr>
        <p:style>
          <a:lnRef idx="1">
            <a:schemeClr val="accent1"/>
          </a:lnRef>
          <a:fillRef idx="0">
            <a:schemeClr val="accent1"/>
          </a:fillRef>
          <a:effectRef idx="0">
            <a:schemeClr val="accent1"/>
          </a:effectRef>
          <a:fontRef idx="minor">
            <a:schemeClr val="tx1"/>
          </a:fontRef>
        </p:style>
      </p:cxnSp>
      <p:pic>
        <p:nvPicPr>
          <p:cNvPr id="7" name="Afbeelding 6" descr="Afbeelding met clipart&#10;&#10;Automatisch gegenereerde beschrijving">
            <a:extLst>
              <a:ext uri="{FF2B5EF4-FFF2-40B4-BE49-F238E27FC236}">
                <a16:creationId xmlns:a16="http://schemas.microsoft.com/office/drawing/2014/main" id="{1ED1AF65-9B1B-5CD8-3FA8-1ACF8E67757C}"/>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169251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animBg="1"/>
      <p:bldP spid="15" grpId="0" animBg="1"/>
      <p:bldP spid="1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D1F979A-6F96-4F9D-ABC5-F6B570BDD10D}"/>
              </a:ext>
            </a:extLst>
          </p:cNvPr>
          <p:cNvSpPr>
            <a:spLocks noGrp="1"/>
          </p:cNvSpPr>
          <p:nvPr>
            <p:ph type="title"/>
          </p:nvPr>
        </p:nvSpPr>
        <p:spPr/>
        <p:txBody>
          <a:bodyPr>
            <a:normAutofit fontScale="90000"/>
          </a:bodyPr>
          <a:lstStyle/>
          <a:p>
            <a:r>
              <a:rPr lang="nl-BE"/>
              <a:t>Voorbeeld uittreksel PV</a:t>
            </a:r>
          </a:p>
        </p:txBody>
      </p:sp>
      <p:pic>
        <p:nvPicPr>
          <p:cNvPr id="8" name="Afbeelding 7">
            <a:extLst>
              <a:ext uri="{FF2B5EF4-FFF2-40B4-BE49-F238E27FC236}">
                <a16:creationId xmlns:a16="http://schemas.microsoft.com/office/drawing/2014/main" id="{5D802389-9CC1-4AAD-8982-F89D62356D1B}"/>
              </a:ext>
            </a:extLst>
          </p:cNvPr>
          <p:cNvPicPr>
            <a:picLocks noChangeAspect="1"/>
          </p:cNvPicPr>
          <p:nvPr/>
        </p:nvPicPr>
        <p:blipFill>
          <a:blip r:embed="rId2"/>
          <a:stretch>
            <a:fillRect/>
          </a:stretch>
        </p:blipFill>
        <p:spPr>
          <a:xfrm>
            <a:off x="74990" y="968556"/>
            <a:ext cx="8994020" cy="3900752"/>
          </a:xfrm>
          <a:prstGeom prst="rect">
            <a:avLst/>
          </a:prstGeom>
        </p:spPr>
      </p:pic>
      <p:pic>
        <p:nvPicPr>
          <p:cNvPr id="5" name="Afbeelding 4" descr="Afbeelding met clipart&#10;&#10;Automatisch gegenereerde beschrijving">
            <a:extLst>
              <a:ext uri="{FF2B5EF4-FFF2-40B4-BE49-F238E27FC236}">
                <a16:creationId xmlns:a16="http://schemas.microsoft.com/office/drawing/2014/main" id="{C1F42E0A-4C55-7D5F-B49F-8BB704AEE28E}"/>
              </a:ext>
            </a:extLst>
          </p:cNvPr>
          <p:cNvPicPr>
            <a:picLocks noChangeAspect="1"/>
          </p:cNvPicPr>
          <p:nvPr/>
        </p:nvPicPr>
        <p:blipFill>
          <a:blip r:embed="rId3"/>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0616023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ED9FBBF-6251-E613-A8EC-BE013FE56227}"/>
              </a:ext>
            </a:extLst>
          </p:cNvPr>
          <p:cNvSpPr>
            <a:spLocks noGrp="1"/>
          </p:cNvSpPr>
          <p:nvPr>
            <p:ph type="title"/>
          </p:nvPr>
        </p:nvSpPr>
        <p:spPr/>
        <p:txBody>
          <a:bodyPr>
            <a:normAutofit fontScale="90000"/>
          </a:bodyPr>
          <a:lstStyle/>
          <a:p>
            <a:r>
              <a:rPr lang="nl-BE"/>
              <a:t>Voorbeeld uittreksel PV</a:t>
            </a:r>
          </a:p>
        </p:txBody>
      </p:sp>
      <p:pic>
        <p:nvPicPr>
          <p:cNvPr id="5" name="Afbeelding 4">
            <a:extLst>
              <a:ext uri="{FF2B5EF4-FFF2-40B4-BE49-F238E27FC236}">
                <a16:creationId xmlns:a16="http://schemas.microsoft.com/office/drawing/2014/main" id="{45FF1FFF-81C6-4B04-8383-9E2583769CCC}"/>
              </a:ext>
            </a:extLst>
          </p:cNvPr>
          <p:cNvPicPr>
            <a:picLocks noChangeAspect="1"/>
          </p:cNvPicPr>
          <p:nvPr/>
        </p:nvPicPr>
        <p:blipFill>
          <a:blip r:embed="rId2"/>
          <a:stretch>
            <a:fillRect/>
          </a:stretch>
        </p:blipFill>
        <p:spPr>
          <a:xfrm>
            <a:off x="-166120" y="1000969"/>
            <a:ext cx="12356560" cy="3312368"/>
          </a:xfrm>
          <a:prstGeom prst="rect">
            <a:avLst/>
          </a:prstGeom>
        </p:spPr>
      </p:pic>
      <p:pic>
        <p:nvPicPr>
          <p:cNvPr id="6" name="Afbeelding 5" descr="Afbeelding met clipart&#10;&#10;Automatisch gegenereerde beschrijving">
            <a:extLst>
              <a:ext uri="{FF2B5EF4-FFF2-40B4-BE49-F238E27FC236}">
                <a16:creationId xmlns:a16="http://schemas.microsoft.com/office/drawing/2014/main" id="{7206805B-0BE3-C05A-03DA-42BFF6213812}"/>
              </a:ext>
            </a:extLst>
          </p:cNvPr>
          <p:cNvPicPr>
            <a:picLocks noChangeAspect="1"/>
          </p:cNvPicPr>
          <p:nvPr/>
        </p:nvPicPr>
        <p:blipFill>
          <a:blip r:embed="rId3"/>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502600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Opfrissing deel 1 - Kandidaatsvoorwaarden</a:t>
            </a:r>
          </a:p>
        </p:txBody>
      </p:sp>
      <p:sp>
        <p:nvSpPr>
          <p:cNvPr id="3" name="Tijdelijke aanduiding voor tekst 2"/>
          <p:cNvSpPr>
            <a:spLocks noGrp="1"/>
          </p:cNvSpPr>
          <p:nvPr>
            <p:ph type="body" sz="quarter" idx="15"/>
          </p:nvPr>
        </p:nvSpPr>
        <p:spPr/>
        <p:txBody>
          <a:bodyPr>
            <a:normAutofit/>
          </a:bodyPr>
          <a:lstStyle/>
          <a:p>
            <a:pPr>
              <a:lnSpc>
                <a:spcPct val="80000"/>
              </a:lnSpc>
              <a:defRPr/>
            </a:pPr>
            <a:r>
              <a:rPr lang="nl-BE" altLang="nl-BE" sz="2400">
                <a:latin typeface="Calibri" panose="020F0502020204030204" pitchFamily="34" charset="0"/>
              </a:rPr>
              <a:t>Worden uitgesloten :</a:t>
            </a:r>
          </a:p>
          <a:p>
            <a:pPr lvl="1">
              <a:lnSpc>
                <a:spcPct val="80000"/>
              </a:lnSpc>
              <a:defRPr/>
            </a:pPr>
            <a:r>
              <a:rPr lang="nl-BE" altLang="nl-BE" sz="2000">
                <a:latin typeface="Calibri" panose="020F0502020204030204" pitchFamily="34" charset="0"/>
                <a:cs typeface="Times New Roman" panose="02020603050405020304" pitchFamily="18" charset="0"/>
              </a:rPr>
              <a:t>Leidinggevend personeel</a:t>
            </a:r>
          </a:p>
          <a:p>
            <a:pPr lvl="1">
              <a:lnSpc>
                <a:spcPct val="80000"/>
              </a:lnSpc>
              <a:defRPr/>
            </a:pPr>
            <a:r>
              <a:rPr lang="nl-BE" altLang="nl-BE" sz="2000">
                <a:latin typeface="Calibri" panose="020F0502020204030204" pitchFamily="34" charset="0"/>
                <a:cs typeface="Times New Roman" panose="02020603050405020304" pitchFamily="18" charset="0"/>
              </a:rPr>
              <a:t>Preventieadviseur</a:t>
            </a:r>
          </a:p>
          <a:p>
            <a:pPr lvl="1">
              <a:lnSpc>
                <a:spcPct val="80000"/>
              </a:lnSpc>
              <a:defRPr/>
            </a:pPr>
            <a:r>
              <a:rPr lang="nl-BE" altLang="nl-BE" sz="2000">
                <a:latin typeface="Calibri" panose="020F0502020204030204" pitchFamily="34" charset="0"/>
                <a:cs typeface="Times New Roman" panose="02020603050405020304" pitchFamily="18" charset="0"/>
              </a:rPr>
              <a:t>Vertrouwenspersonen</a:t>
            </a:r>
          </a:p>
          <a:p>
            <a:pPr>
              <a:lnSpc>
                <a:spcPct val="80000"/>
              </a:lnSpc>
              <a:buNone/>
              <a:defRPr/>
            </a:pPr>
            <a:endParaRPr lang="nl-NL" altLang="nl-BE">
              <a:solidFill>
                <a:schemeClr val="tx1">
                  <a:lumMod val="85000"/>
                  <a:lumOff val="15000"/>
                </a:schemeClr>
              </a:solidFill>
              <a:latin typeface="Calibri" panose="020F0502020204030204" pitchFamily="34" charset="0"/>
            </a:endParaRPr>
          </a:p>
          <a:p>
            <a:pPr marL="0" indent="0">
              <a:buNone/>
            </a:pPr>
            <a:endParaRPr lang="nl-BE"/>
          </a:p>
        </p:txBody>
      </p:sp>
      <p:pic>
        <p:nvPicPr>
          <p:cNvPr id="6" name="Graphic 5" descr="Brainstormen silhouet">
            <a:extLst>
              <a:ext uri="{FF2B5EF4-FFF2-40B4-BE49-F238E27FC236}">
                <a16:creationId xmlns:a16="http://schemas.microsoft.com/office/drawing/2014/main" id="{F5E2F710-7D68-77C7-1E83-51B2C4EE94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4408" y="159481"/>
            <a:ext cx="540061" cy="540061"/>
          </a:xfrm>
          <a:prstGeom prst="rect">
            <a:avLst/>
          </a:prstGeom>
        </p:spPr>
      </p:pic>
      <p:pic>
        <p:nvPicPr>
          <p:cNvPr id="7" name="Afbeelding 6" descr="Afbeelding met clipart&#10;&#10;Automatisch gegenereerde beschrijving">
            <a:extLst>
              <a:ext uri="{FF2B5EF4-FFF2-40B4-BE49-F238E27FC236}">
                <a16:creationId xmlns:a16="http://schemas.microsoft.com/office/drawing/2014/main" id="{669D6264-FFF3-1C95-A461-1645B64ECDA0}"/>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36881294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D122229-80CD-0FE2-C5D4-2F4BF2000122}"/>
              </a:ext>
            </a:extLst>
          </p:cNvPr>
          <p:cNvSpPr>
            <a:spLocks noGrp="1"/>
          </p:cNvSpPr>
          <p:nvPr>
            <p:ph type="title"/>
          </p:nvPr>
        </p:nvSpPr>
        <p:spPr/>
        <p:txBody>
          <a:bodyPr>
            <a:normAutofit fontScale="90000"/>
          </a:bodyPr>
          <a:lstStyle/>
          <a:p>
            <a:r>
              <a:rPr lang="nl-BE"/>
              <a:t>Voorbeeld uittreksel PV</a:t>
            </a:r>
          </a:p>
        </p:txBody>
      </p:sp>
      <p:pic>
        <p:nvPicPr>
          <p:cNvPr id="5" name="Afbeelding 4">
            <a:extLst>
              <a:ext uri="{FF2B5EF4-FFF2-40B4-BE49-F238E27FC236}">
                <a16:creationId xmlns:a16="http://schemas.microsoft.com/office/drawing/2014/main" id="{156BDEDE-4834-4292-8D03-0806B1365D15}"/>
              </a:ext>
            </a:extLst>
          </p:cNvPr>
          <p:cNvPicPr>
            <a:picLocks noChangeAspect="1"/>
          </p:cNvPicPr>
          <p:nvPr/>
        </p:nvPicPr>
        <p:blipFill>
          <a:blip r:embed="rId2"/>
          <a:stretch>
            <a:fillRect/>
          </a:stretch>
        </p:blipFill>
        <p:spPr>
          <a:xfrm>
            <a:off x="-377831" y="1059582"/>
            <a:ext cx="12779982" cy="2555364"/>
          </a:xfrm>
          <a:prstGeom prst="rect">
            <a:avLst/>
          </a:prstGeom>
        </p:spPr>
      </p:pic>
      <p:pic>
        <p:nvPicPr>
          <p:cNvPr id="6" name="Afbeelding 5" descr="Afbeelding met clipart&#10;&#10;Automatisch gegenereerde beschrijving">
            <a:extLst>
              <a:ext uri="{FF2B5EF4-FFF2-40B4-BE49-F238E27FC236}">
                <a16:creationId xmlns:a16="http://schemas.microsoft.com/office/drawing/2014/main" id="{D2263E8B-E5FB-520F-2B41-8211D047C458}"/>
              </a:ext>
            </a:extLst>
          </p:cNvPr>
          <p:cNvPicPr>
            <a:picLocks noChangeAspect="1"/>
          </p:cNvPicPr>
          <p:nvPr/>
        </p:nvPicPr>
        <p:blipFill>
          <a:blip r:embed="rId3"/>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13672103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D62ECEF-74B7-B29F-C603-60DCCE9E3E0C}"/>
              </a:ext>
            </a:extLst>
          </p:cNvPr>
          <p:cNvSpPr>
            <a:spLocks noGrp="1"/>
          </p:cNvSpPr>
          <p:nvPr>
            <p:ph type="title"/>
          </p:nvPr>
        </p:nvSpPr>
        <p:spPr/>
        <p:txBody>
          <a:bodyPr>
            <a:normAutofit fontScale="90000"/>
          </a:bodyPr>
          <a:lstStyle/>
          <a:p>
            <a:r>
              <a:rPr lang="nl-BE"/>
              <a:t>Voorbeeld uittreksel PV</a:t>
            </a:r>
          </a:p>
        </p:txBody>
      </p:sp>
      <p:pic>
        <p:nvPicPr>
          <p:cNvPr id="6" name="Afbeelding 5">
            <a:extLst>
              <a:ext uri="{FF2B5EF4-FFF2-40B4-BE49-F238E27FC236}">
                <a16:creationId xmlns:a16="http://schemas.microsoft.com/office/drawing/2014/main" id="{A09E0509-76E7-4BD5-9DDE-61A6E46AB4C0}"/>
              </a:ext>
            </a:extLst>
          </p:cNvPr>
          <p:cNvPicPr>
            <a:picLocks noChangeAspect="1"/>
          </p:cNvPicPr>
          <p:nvPr/>
        </p:nvPicPr>
        <p:blipFill>
          <a:blip r:embed="rId3"/>
          <a:stretch>
            <a:fillRect/>
          </a:stretch>
        </p:blipFill>
        <p:spPr>
          <a:xfrm>
            <a:off x="85920" y="717691"/>
            <a:ext cx="6755643" cy="4219830"/>
          </a:xfrm>
          <a:prstGeom prst="rect">
            <a:avLst/>
          </a:prstGeom>
        </p:spPr>
      </p:pic>
      <p:sp>
        <p:nvSpPr>
          <p:cNvPr id="8" name="Tekstvak 7">
            <a:extLst>
              <a:ext uri="{FF2B5EF4-FFF2-40B4-BE49-F238E27FC236}">
                <a16:creationId xmlns:a16="http://schemas.microsoft.com/office/drawing/2014/main" id="{16E474D7-B522-1BFA-EBAF-A41A10807519}"/>
              </a:ext>
            </a:extLst>
          </p:cNvPr>
          <p:cNvSpPr txBox="1"/>
          <p:nvPr/>
        </p:nvSpPr>
        <p:spPr>
          <a:xfrm>
            <a:off x="5916626" y="1514815"/>
            <a:ext cx="2889124" cy="923330"/>
          </a:xfrm>
          <a:prstGeom prst="rect">
            <a:avLst/>
          </a:prstGeom>
          <a:noFill/>
        </p:spPr>
        <p:txBody>
          <a:bodyPr wrap="none" rtlCol="0">
            <a:spAutoFit/>
          </a:bodyPr>
          <a:lstStyle/>
          <a:p>
            <a:r>
              <a:rPr lang="nl-BE">
                <a:solidFill>
                  <a:srgbClr val="003478"/>
                </a:solidFill>
              </a:rPr>
              <a:t>Uittreksel uit PV voor lijst 1 –</a:t>
            </a:r>
          </a:p>
          <a:p>
            <a:r>
              <a:rPr lang="nl-BE">
                <a:solidFill>
                  <a:srgbClr val="003478"/>
                </a:solidFill>
              </a:rPr>
              <a:t>zelfde werkwijze </a:t>
            </a:r>
          </a:p>
          <a:p>
            <a:r>
              <a:rPr lang="nl-BE">
                <a:solidFill>
                  <a:srgbClr val="003478"/>
                </a:solidFill>
              </a:rPr>
              <a:t>voor lijst nr. 2, lijst nr. 3, …</a:t>
            </a:r>
          </a:p>
        </p:txBody>
      </p:sp>
      <p:pic>
        <p:nvPicPr>
          <p:cNvPr id="5" name="Afbeelding 4" descr="Afbeelding met clipart&#10;&#10;Automatisch gegenereerde beschrijving">
            <a:extLst>
              <a:ext uri="{FF2B5EF4-FFF2-40B4-BE49-F238E27FC236}">
                <a16:creationId xmlns:a16="http://schemas.microsoft.com/office/drawing/2014/main" id="{FE289104-8617-3F5C-F927-09E0D75E30AC}"/>
              </a:ext>
            </a:extLst>
          </p:cNvPr>
          <p:cNvPicPr>
            <a:picLocks noChangeAspect="1"/>
          </p:cNvPicPr>
          <p:nvPr/>
        </p:nvPicPr>
        <p:blipFill>
          <a:blip r:embed="rId4"/>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9850824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DD960E59-74AF-D936-9439-5DB60CEEA6D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C4FA12-F751-46FB-82E8-89A74C31B5F4}" type="slidenum">
              <a:rPr kumimoji="0" lang="nl-BE" sz="1200" b="0" i="0" u="none" strike="noStrike" kern="1200" cap="none" spc="0" normalizeH="0" baseline="0" noProof="0" smtClean="0">
                <a:ln>
                  <a:noFill/>
                </a:ln>
                <a:solidFill>
                  <a:srgbClr val="009FD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nl-BE" sz="1200" b="0" i="0" u="none" strike="noStrike" kern="1200" cap="none" spc="0" normalizeH="0" baseline="0" noProof="0" dirty="0">
              <a:ln>
                <a:noFill/>
              </a:ln>
              <a:solidFill>
                <a:srgbClr val="009FDF"/>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88BAF8B3-F6EC-E318-CE2A-CD5303085360}"/>
              </a:ext>
            </a:extLst>
          </p:cNvPr>
          <p:cNvSpPr txBox="1"/>
          <p:nvPr/>
        </p:nvSpPr>
        <p:spPr>
          <a:xfrm>
            <a:off x="827584" y="1779662"/>
            <a:ext cx="71287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6000" b="1" spc="50" dirty="0">
                <a:ln w="9525" cmpd="sng">
                  <a:solidFill>
                    <a:srgbClr val="4A66AC"/>
                  </a:solidFill>
                  <a:prstDash val="solid"/>
                </a:ln>
                <a:solidFill>
                  <a:srgbClr val="0070C0"/>
                </a:solidFill>
                <a:effectLst>
                  <a:glow rad="38100">
                    <a:srgbClr val="4A66AC">
                      <a:alpha val="40000"/>
                    </a:srgbClr>
                  </a:glow>
                </a:effectLst>
                <a:latin typeface="Calibri" panose="020F0502020204030204"/>
              </a:rPr>
              <a:t>Mandaatverdeling</a:t>
            </a:r>
            <a:r>
              <a:rPr kumimoji="0" lang="nl-BE" sz="6000" b="1" i="0" u="none" strike="noStrike" kern="1200" cap="none" spc="50" normalizeH="0" baseline="0" noProof="0" dirty="0">
                <a:ln w="9525" cmpd="sng">
                  <a:solidFill>
                    <a:srgbClr val="4A66AC"/>
                  </a:solidFill>
                  <a:prstDash val="solid"/>
                </a:ln>
                <a:solidFill>
                  <a:srgbClr val="70AD47">
                    <a:tint val="1000"/>
                  </a:srgbClr>
                </a:solidFill>
                <a:effectLst>
                  <a:glow rad="38100">
                    <a:srgbClr val="4A66AC">
                      <a:alpha val="40000"/>
                    </a:srgbClr>
                  </a:glow>
                </a:effectLst>
                <a:uLnTx/>
                <a:uFillTx/>
                <a:latin typeface="Calibri" panose="020F0502020204030204"/>
                <a:ea typeface="+mn-ea"/>
                <a:cs typeface="+mn-cs"/>
              </a:rPr>
              <a:t> </a:t>
            </a:r>
          </a:p>
        </p:txBody>
      </p:sp>
      <p:pic>
        <p:nvPicPr>
          <p:cNvPr id="3" name="Afbeelding 2" descr="Afbeelding met clipart&#10;&#10;Automatisch gegenereerde beschrijving">
            <a:extLst>
              <a:ext uri="{FF2B5EF4-FFF2-40B4-BE49-F238E27FC236}">
                <a16:creationId xmlns:a16="http://schemas.microsoft.com/office/drawing/2014/main" id="{27278A38-B400-D5BE-5B03-A465C0101795}"/>
              </a:ext>
            </a:extLst>
          </p:cNvPr>
          <p:cNvPicPr>
            <a:picLocks noChangeAspect="1"/>
          </p:cNvPicPr>
          <p:nvPr/>
        </p:nvPicPr>
        <p:blipFill>
          <a:blip r:embed="rId3"/>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1936355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De mandaatverdeling</a:t>
            </a:r>
          </a:p>
        </p:txBody>
      </p:sp>
      <p:sp>
        <p:nvSpPr>
          <p:cNvPr id="3" name="Tijdelijke aanduiding voor tekst 2"/>
          <p:cNvSpPr>
            <a:spLocks noGrp="1"/>
          </p:cNvSpPr>
          <p:nvPr>
            <p:ph type="body" sz="quarter" idx="15"/>
          </p:nvPr>
        </p:nvSpPr>
        <p:spPr/>
        <p:txBody>
          <a:bodyPr>
            <a:normAutofit/>
          </a:bodyPr>
          <a:lstStyle/>
          <a:p>
            <a:pPr>
              <a:defRPr/>
            </a:pPr>
            <a:r>
              <a:rPr lang="nl-BE" sz="2200"/>
              <a:t>Dadelijk na de sluiting van de opnemingsverrichtingen door het stembureau</a:t>
            </a:r>
          </a:p>
          <a:p>
            <a:pPr lvl="1">
              <a:defRPr/>
            </a:pPr>
            <a:r>
              <a:rPr lang="nl-BE" altLang="nl-BE" sz="2000" err="1">
                <a:latin typeface="Calibri" panose="020F0502020204030204" pitchFamily="34" charset="0"/>
                <a:cs typeface="Arial" panose="020B0604020202020204" pitchFamily="34" charset="0"/>
              </a:rPr>
              <a:t>I.g.v</a:t>
            </a:r>
            <a:r>
              <a:rPr lang="nl-BE" altLang="nl-BE" sz="2000">
                <a:latin typeface="Calibri" panose="020F0502020204030204" pitchFamily="34" charset="0"/>
                <a:cs typeface="Arial" panose="020B0604020202020204" pitchFamily="34" charset="0"/>
              </a:rPr>
              <a:t>. meerdere stembureaus voor zelfde categorie:</a:t>
            </a:r>
          </a:p>
          <a:p>
            <a:pPr lvl="2">
              <a:defRPr/>
            </a:pPr>
            <a:r>
              <a:rPr lang="nl-BE" sz="1800" err="1"/>
              <a:t>PV’s</a:t>
            </a:r>
            <a:r>
              <a:rPr lang="nl-BE" sz="1800"/>
              <a:t> van de andere bureaus worden naar hoofdbureau gezonden</a:t>
            </a:r>
          </a:p>
          <a:p>
            <a:pPr lvl="2">
              <a:defRPr/>
            </a:pPr>
            <a:r>
              <a:rPr lang="nl-BE" altLang="nl-BE" sz="1800">
                <a:latin typeface="Calibri" panose="020F0502020204030204" pitchFamily="34" charset="0"/>
                <a:cs typeface="Arial" panose="020B0604020202020204" pitchFamily="34" charset="0"/>
              </a:rPr>
              <a:t>Hoofdbureau telt cijfers van verschillende </a:t>
            </a:r>
            <a:r>
              <a:rPr lang="nl-BE" altLang="nl-BE" sz="1800" err="1">
                <a:latin typeface="Calibri" panose="020F0502020204030204" pitchFamily="34" charset="0"/>
                <a:cs typeface="Arial" panose="020B0604020202020204" pitchFamily="34" charset="0"/>
              </a:rPr>
              <a:t>PV’s</a:t>
            </a:r>
            <a:r>
              <a:rPr lang="nl-BE" altLang="nl-BE" sz="1800">
                <a:latin typeface="Calibri" panose="020F0502020204030204" pitchFamily="34" charset="0"/>
                <a:cs typeface="Arial" panose="020B0604020202020204" pitchFamily="34" charset="0"/>
              </a:rPr>
              <a:t> op en houdt algemene telling</a:t>
            </a:r>
          </a:p>
          <a:p>
            <a:pPr>
              <a:defRPr/>
            </a:pPr>
            <a:endParaRPr lang="nl-NL" altLang="nl-BE">
              <a:latin typeface="Calibri" panose="020F0502020204030204" pitchFamily="34" charset="0"/>
            </a:endParaRPr>
          </a:p>
          <a:p>
            <a:pPr marL="0" indent="0">
              <a:buNone/>
            </a:pPr>
            <a:endParaRPr lang="nl-BE"/>
          </a:p>
        </p:txBody>
      </p:sp>
      <p:pic>
        <p:nvPicPr>
          <p:cNvPr id="7" name="Graphic 6" descr="Telraam met effen opvulling">
            <a:extLst>
              <a:ext uri="{FF2B5EF4-FFF2-40B4-BE49-F238E27FC236}">
                <a16:creationId xmlns:a16="http://schemas.microsoft.com/office/drawing/2014/main" id="{9EB7D5F9-0BA1-E815-043C-C1A73AD4AA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52438" y="154747"/>
            <a:ext cx="524018" cy="524018"/>
          </a:xfrm>
          <a:prstGeom prst="rect">
            <a:avLst/>
          </a:prstGeom>
        </p:spPr>
      </p:pic>
      <p:pic>
        <p:nvPicPr>
          <p:cNvPr id="6" name="Afbeelding 5" descr="Afbeelding met clipart&#10;&#10;Automatisch gegenereerde beschrijving">
            <a:extLst>
              <a:ext uri="{FF2B5EF4-FFF2-40B4-BE49-F238E27FC236}">
                <a16:creationId xmlns:a16="http://schemas.microsoft.com/office/drawing/2014/main" id="{C83F42F5-6FBF-941A-D687-8B70A3869485}"/>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32239765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De mandaatverdeling</a:t>
            </a:r>
          </a:p>
        </p:txBody>
      </p:sp>
      <p:sp>
        <p:nvSpPr>
          <p:cNvPr id="3" name="Tijdelijke aanduiding voor tekst 2"/>
          <p:cNvSpPr>
            <a:spLocks noGrp="1"/>
          </p:cNvSpPr>
          <p:nvPr>
            <p:ph type="body" sz="quarter" idx="15"/>
          </p:nvPr>
        </p:nvSpPr>
        <p:spPr/>
        <p:txBody>
          <a:bodyPr>
            <a:normAutofit/>
          </a:bodyPr>
          <a:lstStyle/>
          <a:p>
            <a:pPr>
              <a:defRPr/>
            </a:pPr>
            <a:r>
              <a:rPr lang="nl-BE" altLang="nl-BE" sz="2200">
                <a:latin typeface="Calibri" panose="020F0502020204030204" pitchFamily="34" charset="0"/>
              </a:rPr>
              <a:t> </a:t>
            </a:r>
            <a:r>
              <a:rPr lang="nl-BE" altLang="nl-BE" sz="2200" b="1">
                <a:latin typeface="Calibri" panose="020F0502020204030204" pitchFamily="34" charset="0"/>
              </a:rPr>
              <a:t>Stap 1:</a:t>
            </a:r>
            <a:r>
              <a:rPr lang="nl-BE" altLang="nl-BE" sz="2200">
                <a:latin typeface="Calibri" panose="020F0502020204030204" pitchFamily="34" charset="0"/>
              </a:rPr>
              <a:t> Bepaling van het </a:t>
            </a:r>
            <a:r>
              <a:rPr lang="nl-BE" altLang="nl-BE" sz="2200" b="1">
                <a:latin typeface="Calibri" panose="020F0502020204030204" pitchFamily="34" charset="0"/>
              </a:rPr>
              <a:t>kiescijfer</a:t>
            </a:r>
            <a:r>
              <a:rPr lang="nl-BE" altLang="nl-BE" sz="2200">
                <a:latin typeface="Calibri" panose="020F0502020204030204" pitchFamily="34" charset="0"/>
              </a:rPr>
              <a:t> per lijst</a:t>
            </a:r>
          </a:p>
          <a:p>
            <a:pPr>
              <a:defRPr/>
            </a:pPr>
            <a:r>
              <a:rPr lang="nl-BE" altLang="nl-BE" sz="2200">
                <a:latin typeface="Calibri" panose="020F0502020204030204" pitchFamily="34" charset="0"/>
              </a:rPr>
              <a:t> </a:t>
            </a:r>
            <a:r>
              <a:rPr lang="nl-BE" altLang="nl-BE" sz="2200" b="1">
                <a:latin typeface="Calibri" panose="020F0502020204030204" pitchFamily="34" charset="0"/>
              </a:rPr>
              <a:t>Stap 2:</a:t>
            </a:r>
            <a:r>
              <a:rPr lang="nl-BE" altLang="nl-BE" sz="2200">
                <a:latin typeface="Calibri" panose="020F0502020204030204" pitchFamily="34" charset="0"/>
              </a:rPr>
              <a:t> Bepaling van de </a:t>
            </a:r>
            <a:r>
              <a:rPr lang="nl-BE" altLang="nl-BE" sz="2200" b="1">
                <a:latin typeface="Calibri" panose="020F0502020204030204" pitchFamily="34" charset="0"/>
              </a:rPr>
              <a:t>kiesquotiënten</a:t>
            </a:r>
            <a:r>
              <a:rPr lang="nl-BE" altLang="nl-BE" sz="2200">
                <a:latin typeface="Calibri" panose="020F0502020204030204" pitchFamily="34" charset="0"/>
              </a:rPr>
              <a:t> en vervolgens de </a:t>
            </a:r>
            <a:r>
              <a:rPr lang="nl-BE" altLang="nl-BE" sz="2200" b="1">
                <a:latin typeface="Calibri" panose="020F0502020204030204" pitchFamily="34" charset="0"/>
              </a:rPr>
              <a:t>zetelverdeling</a:t>
            </a:r>
            <a:r>
              <a:rPr lang="nl-BE" altLang="nl-BE" sz="2200">
                <a:latin typeface="Calibri" panose="020F0502020204030204" pitchFamily="34" charset="0"/>
              </a:rPr>
              <a:t> onder de lijsten</a:t>
            </a:r>
          </a:p>
          <a:p>
            <a:pPr>
              <a:defRPr/>
            </a:pPr>
            <a:r>
              <a:rPr lang="nl-BE" altLang="nl-BE" sz="2200">
                <a:latin typeface="Calibri" panose="020F0502020204030204" pitchFamily="34" charset="0"/>
              </a:rPr>
              <a:t> </a:t>
            </a:r>
            <a:r>
              <a:rPr lang="nl-BE" altLang="nl-BE" sz="2200" b="1">
                <a:latin typeface="Calibri" panose="020F0502020204030204" pitchFamily="34" charset="0"/>
              </a:rPr>
              <a:t>Stap 3:</a:t>
            </a:r>
            <a:r>
              <a:rPr lang="nl-BE" altLang="nl-BE" sz="2200">
                <a:latin typeface="Calibri" panose="020F0502020204030204" pitchFamily="34" charset="0"/>
              </a:rPr>
              <a:t> Aanduiding van de </a:t>
            </a:r>
            <a:r>
              <a:rPr lang="nl-BE" altLang="nl-BE" sz="2200" b="1">
                <a:latin typeface="Calibri" panose="020F0502020204030204" pitchFamily="34" charset="0"/>
              </a:rPr>
              <a:t>verkozenen &amp; plaatsvervangers </a:t>
            </a:r>
            <a:r>
              <a:rPr lang="nl-BE" altLang="nl-BE" sz="2200">
                <a:latin typeface="Calibri" panose="020F0502020204030204" pitchFamily="34" charset="0"/>
              </a:rPr>
              <a:t>voor elke lijst</a:t>
            </a:r>
          </a:p>
          <a:p>
            <a:pPr lvl="1">
              <a:defRPr/>
            </a:pPr>
            <a:r>
              <a:rPr lang="nl-BE" altLang="nl-BE" sz="2000">
                <a:latin typeface="Calibri" panose="020F0502020204030204" pitchFamily="34" charset="0"/>
              </a:rPr>
              <a:t>Berekening van het </a:t>
            </a:r>
            <a:r>
              <a:rPr lang="nl-BE" altLang="nl-BE" sz="2000" b="1">
                <a:latin typeface="Calibri" panose="020F0502020204030204" pitchFamily="34" charset="0"/>
              </a:rPr>
              <a:t>verkiesbaarheidscijfer</a:t>
            </a:r>
            <a:r>
              <a:rPr lang="nl-BE" altLang="nl-BE" sz="2000">
                <a:latin typeface="Calibri" panose="020F0502020204030204" pitchFamily="34" charset="0"/>
              </a:rPr>
              <a:t> voor elke lijst</a:t>
            </a:r>
          </a:p>
          <a:p>
            <a:pPr lvl="1">
              <a:defRPr/>
            </a:pPr>
            <a:endParaRPr lang="nl-NL" altLang="nl-BE">
              <a:latin typeface="Calibri" panose="020F0502020204030204" pitchFamily="34" charset="0"/>
            </a:endParaRPr>
          </a:p>
          <a:p>
            <a:pPr marL="0" indent="0">
              <a:buNone/>
            </a:pPr>
            <a:endParaRPr lang="nl-BE"/>
          </a:p>
        </p:txBody>
      </p:sp>
      <p:pic>
        <p:nvPicPr>
          <p:cNvPr id="7" name="Graphic 6" descr="Telraam met effen opvulling">
            <a:extLst>
              <a:ext uri="{FF2B5EF4-FFF2-40B4-BE49-F238E27FC236}">
                <a16:creationId xmlns:a16="http://schemas.microsoft.com/office/drawing/2014/main" id="{9EB7D5F9-0BA1-E815-043C-C1A73AD4AA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52438" y="154747"/>
            <a:ext cx="524018" cy="524018"/>
          </a:xfrm>
          <a:prstGeom prst="rect">
            <a:avLst/>
          </a:prstGeom>
        </p:spPr>
      </p:pic>
      <p:pic>
        <p:nvPicPr>
          <p:cNvPr id="6" name="Afbeelding 5" descr="Afbeelding met clipart&#10;&#10;Automatisch gegenereerde beschrijving">
            <a:extLst>
              <a:ext uri="{FF2B5EF4-FFF2-40B4-BE49-F238E27FC236}">
                <a16:creationId xmlns:a16="http://schemas.microsoft.com/office/drawing/2014/main" id="{83AF2B87-6A50-DD2B-C54A-1104BC469C9C}"/>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45857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Stap 1: Het kiescijfer</a:t>
            </a:r>
            <a:endParaRPr lang="nl-BE"/>
          </a:p>
        </p:txBody>
      </p:sp>
      <p:sp>
        <p:nvSpPr>
          <p:cNvPr id="3" name="Tijdelijke aanduiding voor tekst 2"/>
          <p:cNvSpPr>
            <a:spLocks noGrp="1"/>
          </p:cNvSpPr>
          <p:nvPr>
            <p:ph type="body" sz="quarter" idx="15"/>
          </p:nvPr>
        </p:nvSpPr>
        <p:spPr/>
        <p:txBody>
          <a:bodyPr/>
          <a:lstStyle/>
          <a:p>
            <a:r>
              <a:rPr lang="nl-BE" altLang="nl-BE" sz="2200">
                <a:latin typeface="Calibri" panose="020F0502020204030204" pitchFamily="34" charset="0"/>
              </a:rPr>
              <a:t>Bepaling van kiescijfer </a:t>
            </a:r>
            <a:r>
              <a:rPr lang="nl-BE" altLang="nl-BE" sz="2200" b="1">
                <a:latin typeface="Calibri" panose="020F0502020204030204" pitchFamily="34" charset="0"/>
              </a:rPr>
              <a:t>per lijst </a:t>
            </a:r>
            <a:r>
              <a:rPr lang="nl-BE" altLang="nl-BE" sz="2200">
                <a:latin typeface="Calibri" panose="020F0502020204030204" pitchFamily="34" charset="0"/>
              </a:rPr>
              <a:t>door </a:t>
            </a:r>
            <a:r>
              <a:rPr lang="nl-BE" altLang="nl-BE" sz="2200" b="1">
                <a:latin typeface="Calibri" panose="020F0502020204030204" pitchFamily="34" charset="0"/>
              </a:rPr>
              <a:t>optelling</a:t>
            </a:r>
            <a:r>
              <a:rPr lang="nl-BE" altLang="nl-BE" sz="2200">
                <a:latin typeface="Calibri" panose="020F0502020204030204" pitchFamily="34" charset="0"/>
              </a:rPr>
              <a:t> van:</a:t>
            </a:r>
          </a:p>
          <a:p>
            <a:pPr lvl="1"/>
            <a:r>
              <a:rPr lang="nl-BE" altLang="nl-BE" sz="2000">
                <a:latin typeface="Calibri" panose="020F0502020204030204" pitchFamily="34" charset="0"/>
                <a:cs typeface="Arial" panose="020B0604020202020204" pitchFamily="34" charset="0"/>
              </a:rPr>
              <a:t>volledige lijststembiljetten </a:t>
            </a:r>
          </a:p>
          <a:p>
            <a:pPr lvl="1"/>
            <a:r>
              <a:rPr lang="nl-BE" altLang="nl-BE" sz="2000">
                <a:latin typeface="Calibri" panose="020F0502020204030204" pitchFamily="34" charset="0"/>
                <a:cs typeface="Arial" panose="020B0604020202020204" pitchFamily="34" charset="0"/>
              </a:rPr>
              <a:t>onvolledige lijststembiljetten (naamstembiljetten)</a:t>
            </a:r>
          </a:p>
          <a:p>
            <a:pPr lvl="1"/>
            <a:endParaRPr lang="nl-BE" altLang="nl-BE" sz="2000">
              <a:latin typeface="Calibri" panose="020F0502020204030204" pitchFamily="34" charset="0"/>
              <a:cs typeface="Arial" panose="020B0604020202020204" pitchFamily="34" charset="0"/>
            </a:endParaRPr>
          </a:p>
          <a:p>
            <a:pPr lvl="1"/>
            <a:endParaRPr lang="nl-BE" altLang="nl-BE" sz="2000">
              <a:latin typeface="Calibri" panose="020F0502020204030204" pitchFamily="34" charset="0"/>
              <a:cs typeface="Arial" panose="020B0604020202020204" pitchFamily="34" charset="0"/>
            </a:endParaRPr>
          </a:p>
          <a:p>
            <a:pPr>
              <a:buNone/>
            </a:pPr>
            <a:r>
              <a:rPr lang="nl-BE" altLang="nl-BE">
                <a:latin typeface="Calibri" panose="020F0502020204030204" pitchFamily="34" charset="0"/>
                <a:cs typeface="Arial" panose="020B0604020202020204" pitchFamily="34" charset="0"/>
              </a:rPr>
              <a:t> </a:t>
            </a:r>
            <a:endParaRPr lang="nl-NL" altLang="nl-BE">
              <a:latin typeface="Calibri" panose="020F0502020204030204" pitchFamily="34" charset="0"/>
            </a:endParaRPr>
          </a:p>
          <a:p>
            <a:pPr marL="0" indent="0">
              <a:buNone/>
            </a:pPr>
            <a:endParaRPr lang="nl-BE">
              <a:latin typeface="+mj-lt"/>
            </a:endParaRPr>
          </a:p>
        </p:txBody>
      </p:sp>
      <p:pic>
        <p:nvPicPr>
          <p:cNvPr id="7" name="Graphic 6" descr="Lagen ontwerp met effen opvulling">
            <a:extLst>
              <a:ext uri="{FF2B5EF4-FFF2-40B4-BE49-F238E27FC236}">
                <a16:creationId xmlns:a16="http://schemas.microsoft.com/office/drawing/2014/main" id="{3763ED15-0E4C-53F0-07D2-F0671D44D6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188156"/>
            <a:ext cx="457200" cy="457200"/>
          </a:xfrm>
          <a:prstGeom prst="rect">
            <a:avLst/>
          </a:prstGeom>
        </p:spPr>
      </p:pic>
      <p:pic>
        <p:nvPicPr>
          <p:cNvPr id="6" name="Afbeelding 5" descr="Afbeelding met clipart&#10;&#10;Automatisch gegenereerde beschrijving">
            <a:extLst>
              <a:ext uri="{FF2B5EF4-FFF2-40B4-BE49-F238E27FC236}">
                <a16:creationId xmlns:a16="http://schemas.microsoft.com/office/drawing/2014/main" id="{B866D94E-E296-0F2A-6E6E-0250FF17B0EA}"/>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18519359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9603D4-326A-31BA-229F-985D7977DAE4}"/>
              </a:ext>
            </a:extLst>
          </p:cNvPr>
          <p:cNvSpPr>
            <a:spLocks noGrp="1"/>
          </p:cNvSpPr>
          <p:nvPr>
            <p:ph type="title"/>
          </p:nvPr>
        </p:nvSpPr>
        <p:spPr/>
        <p:txBody>
          <a:bodyPr>
            <a:normAutofit fontScale="90000"/>
          </a:bodyPr>
          <a:lstStyle/>
          <a:p>
            <a:r>
              <a:rPr lang="nl-BE"/>
              <a:t>Voorbeeld uittreksel PV</a:t>
            </a:r>
          </a:p>
        </p:txBody>
      </p:sp>
      <p:pic>
        <p:nvPicPr>
          <p:cNvPr id="6" name="Afbeelding 5">
            <a:extLst>
              <a:ext uri="{FF2B5EF4-FFF2-40B4-BE49-F238E27FC236}">
                <a16:creationId xmlns:a16="http://schemas.microsoft.com/office/drawing/2014/main" id="{80B22E8B-CFD3-4E85-A7AC-4388E57CEF18}"/>
              </a:ext>
            </a:extLst>
          </p:cNvPr>
          <p:cNvPicPr>
            <a:picLocks noChangeAspect="1"/>
          </p:cNvPicPr>
          <p:nvPr/>
        </p:nvPicPr>
        <p:blipFill>
          <a:blip r:embed="rId3"/>
          <a:stretch>
            <a:fillRect/>
          </a:stretch>
        </p:blipFill>
        <p:spPr>
          <a:xfrm>
            <a:off x="0" y="1491630"/>
            <a:ext cx="9144000" cy="2448272"/>
          </a:xfrm>
          <a:prstGeom prst="rect">
            <a:avLst/>
          </a:prstGeom>
        </p:spPr>
      </p:pic>
      <p:pic>
        <p:nvPicPr>
          <p:cNvPr id="5" name="Afbeelding 4" descr="Afbeelding met clipart&#10;&#10;Automatisch gegenereerde beschrijving">
            <a:extLst>
              <a:ext uri="{FF2B5EF4-FFF2-40B4-BE49-F238E27FC236}">
                <a16:creationId xmlns:a16="http://schemas.microsoft.com/office/drawing/2014/main" id="{A2BD47E0-2429-6281-44E3-0B3D1913E482}"/>
              </a:ext>
            </a:extLst>
          </p:cNvPr>
          <p:cNvPicPr>
            <a:picLocks noChangeAspect="1"/>
          </p:cNvPicPr>
          <p:nvPr/>
        </p:nvPicPr>
        <p:blipFill>
          <a:blip r:embed="rId4"/>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41675766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Stap 2: De zetelverdeling</a:t>
            </a:r>
            <a:endParaRPr lang="nl-BE"/>
          </a:p>
        </p:txBody>
      </p:sp>
      <p:sp>
        <p:nvSpPr>
          <p:cNvPr id="3" name="Tijdelijke aanduiding voor tekst 2"/>
          <p:cNvSpPr>
            <a:spLocks noGrp="1"/>
          </p:cNvSpPr>
          <p:nvPr>
            <p:ph type="body" sz="quarter" idx="15"/>
          </p:nvPr>
        </p:nvSpPr>
        <p:spPr>
          <a:xfrm>
            <a:off x="467544" y="843557"/>
            <a:ext cx="8208912" cy="4163069"/>
          </a:xfrm>
        </p:spPr>
        <p:txBody>
          <a:bodyPr>
            <a:normAutofit fontScale="55000" lnSpcReduction="20000"/>
          </a:bodyPr>
          <a:lstStyle/>
          <a:p>
            <a:pPr>
              <a:defRPr/>
            </a:pPr>
            <a:r>
              <a:rPr lang="nl-BE" altLang="nl-BE" sz="4000">
                <a:latin typeface="Calibri" panose="020F0502020204030204" pitchFamily="34" charset="0"/>
              </a:rPr>
              <a:t>Kiescijfer per lijst delen door 1,2,3,4,5, </a:t>
            </a:r>
            <a:r>
              <a:rPr lang="nl-BE" altLang="nl-BE" sz="4000" err="1">
                <a:latin typeface="Calibri" panose="020F0502020204030204" pitchFamily="34" charset="0"/>
              </a:rPr>
              <a:t>enz</a:t>
            </a:r>
            <a:r>
              <a:rPr lang="nl-BE" altLang="nl-BE" sz="4000">
                <a:latin typeface="Calibri" panose="020F0502020204030204" pitchFamily="34" charset="0"/>
              </a:rPr>
              <a:t>…</a:t>
            </a:r>
          </a:p>
          <a:p>
            <a:pPr>
              <a:defRPr/>
            </a:pPr>
            <a:endParaRPr lang="nl-BE" altLang="nl-BE" sz="3800">
              <a:latin typeface="Calibri" panose="020F0502020204030204" pitchFamily="34" charset="0"/>
            </a:endParaRPr>
          </a:p>
          <a:p>
            <a:pPr>
              <a:buNone/>
              <a:defRPr/>
            </a:pPr>
            <a:r>
              <a:rPr lang="nl-BE" altLang="nl-BE" sz="3800">
                <a:latin typeface="Calibri" panose="020F0502020204030204" pitchFamily="34" charset="0"/>
              </a:rPr>
              <a:t>		</a:t>
            </a:r>
            <a:endParaRPr lang="nl-BE" altLang="nl-BE" sz="3800" strike="sngStrike">
              <a:latin typeface="Calibri" panose="020F0502020204030204" pitchFamily="34" charset="0"/>
            </a:endParaRPr>
          </a:p>
          <a:p>
            <a:pPr>
              <a:buNone/>
              <a:defRPr/>
            </a:pPr>
            <a:r>
              <a:rPr lang="nl-BE" altLang="nl-BE" sz="3800">
                <a:latin typeface="Calibri" panose="020F0502020204030204" pitchFamily="34" charset="0"/>
              </a:rPr>
              <a:t>	</a:t>
            </a:r>
          </a:p>
          <a:p>
            <a:pPr>
              <a:buNone/>
              <a:defRPr/>
            </a:pPr>
            <a:endParaRPr lang="nl-BE" altLang="nl-BE" sz="3800">
              <a:latin typeface="Calibri" panose="020F0502020204030204" pitchFamily="34" charset="0"/>
            </a:endParaRPr>
          </a:p>
          <a:p>
            <a:pPr>
              <a:buNone/>
              <a:defRPr/>
            </a:pPr>
            <a:endParaRPr lang="nl-BE" altLang="nl-BE" sz="3800">
              <a:latin typeface="Calibri" panose="020F0502020204030204" pitchFamily="34" charset="0"/>
            </a:endParaRPr>
          </a:p>
          <a:p>
            <a:pPr>
              <a:buNone/>
              <a:defRPr/>
            </a:pPr>
            <a:endParaRPr lang="nl-BE" altLang="nl-BE" sz="3800">
              <a:latin typeface="Calibri" panose="020F0502020204030204" pitchFamily="34" charset="0"/>
            </a:endParaRPr>
          </a:p>
          <a:p>
            <a:pPr>
              <a:defRPr/>
            </a:pPr>
            <a:endParaRPr lang="nl-BE" altLang="nl-BE" sz="3800">
              <a:latin typeface="Calibri" panose="020F0502020204030204" pitchFamily="34" charset="0"/>
            </a:endParaRPr>
          </a:p>
          <a:p>
            <a:pPr>
              <a:defRPr/>
            </a:pPr>
            <a:endParaRPr lang="nl-BE" altLang="nl-BE" sz="3800">
              <a:latin typeface="Calibri" panose="020F0502020204030204" pitchFamily="34" charset="0"/>
            </a:endParaRPr>
          </a:p>
          <a:p>
            <a:pPr>
              <a:defRPr/>
            </a:pPr>
            <a:r>
              <a:rPr lang="nl-BE" altLang="nl-BE" sz="4000">
                <a:latin typeface="Calibri" panose="020F0502020204030204" pitchFamily="34" charset="0"/>
              </a:rPr>
              <a:t>Bekomen quotiënten (2 decimalen na de komma) rangschikken volgens grootte </a:t>
            </a:r>
          </a:p>
          <a:p>
            <a:pPr>
              <a:defRPr/>
            </a:pPr>
            <a:r>
              <a:rPr lang="nl-BE" altLang="nl-BE" sz="4000">
                <a:latin typeface="Calibri" panose="020F0502020204030204" pitchFamily="34" charset="0"/>
              </a:rPr>
              <a:t>Aantal toegekende zetels per lijst bepalen in functie van de behaalde nuttige quotiënten</a:t>
            </a:r>
          </a:p>
          <a:p>
            <a:pPr>
              <a:buNone/>
              <a:defRPr/>
            </a:pPr>
            <a:endParaRPr lang="nl-NL" altLang="nl-BE">
              <a:solidFill>
                <a:schemeClr val="tx2"/>
              </a:solidFill>
            </a:endParaRPr>
          </a:p>
          <a:p>
            <a:pPr marL="0" indent="0">
              <a:buNone/>
            </a:pPr>
            <a:endParaRPr lang="nl-BE"/>
          </a:p>
        </p:txBody>
      </p:sp>
      <p:pic>
        <p:nvPicPr>
          <p:cNvPr id="7" name="Graphic 6" descr="Raad van bestuur met effen opvulling">
            <a:extLst>
              <a:ext uri="{FF2B5EF4-FFF2-40B4-BE49-F238E27FC236}">
                <a16:creationId xmlns:a16="http://schemas.microsoft.com/office/drawing/2014/main" id="{1B8CDE6B-EB6F-A267-9635-21F233D055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2190" y="124623"/>
            <a:ext cx="584266" cy="584266"/>
          </a:xfrm>
          <a:prstGeom prst="rect">
            <a:avLst/>
          </a:prstGeom>
        </p:spPr>
      </p:pic>
      <p:graphicFrame>
        <p:nvGraphicFramePr>
          <p:cNvPr id="6" name="Tabel 7">
            <a:extLst>
              <a:ext uri="{FF2B5EF4-FFF2-40B4-BE49-F238E27FC236}">
                <a16:creationId xmlns:a16="http://schemas.microsoft.com/office/drawing/2014/main" id="{6C621377-8805-BD3E-FCB5-C5C5F42AA9EA}"/>
              </a:ext>
            </a:extLst>
          </p:cNvPr>
          <p:cNvGraphicFramePr>
            <a:graphicFrameLocks noGrp="1"/>
          </p:cNvGraphicFramePr>
          <p:nvPr>
            <p:extLst>
              <p:ext uri="{D42A27DB-BD31-4B8C-83A1-F6EECF244321}">
                <p14:modId xmlns:p14="http://schemas.microsoft.com/office/powerpoint/2010/main" val="399951363"/>
              </p:ext>
            </p:extLst>
          </p:nvPr>
        </p:nvGraphicFramePr>
        <p:xfrm>
          <a:off x="899592" y="1347614"/>
          <a:ext cx="6096000" cy="2123440"/>
        </p:xfrm>
        <a:graphic>
          <a:graphicData uri="http://schemas.openxmlformats.org/drawingml/2006/table">
            <a:tbl>
              <a:tblPr firstRow="1" bandRow="1">
                <a:tableStyleId>{F2DE63D5-997A-4646-A377-4702673A728D}</a:tableStyleId>
              </a:tblPr>
              <a:tblGrid>
                <a:gridCol w="2032000">
                  <a:extLst>
                    <a:ext uri="{9D8B030D-6E8A-4147-A177-3AD203B41FA5}">
                      <a16:colId xmlns:a16="http://schemas.microsoft.com/office/drawing/2014/main" val="3128564622"/>
                    </a:ext>
                  </a:extLst>
                </a:gridCol>
                <a:gridCol w="2032000">
                  <a:extLst>
                    <a:ext uri="{9D8B030D-6E8A-4147-A177-3AD203B41FA5}">
                      <a16:colId xmlns:a16="http://schemas.microsoft.com/office/drawing/2014/main" val="435426318"/>
                    </a:ext>
                  </a:extLst>
                </a:gridCol>
                <a:gridCol w="2032000">
                  <a:extLst>
                    <a:ext uri="{9D8B030D-6E8A-4147-A177-3AD203B41FA5}">
                      <a16:colId xmlns:a16="http://schemas.microsoft.com/office/drawing/2014/main" val="173987394"/>
                    </a:ext>
                  </a:extLst>
                </a:gridCol>
              </a:tblGrid>
              <a:tr h="370840">
                <a:tc>
                  <a:txBody>
                    <a:bodyPr/>
                    <a:lstStyle/>
                    <a:p>
                      <a:r>
                        <a:rPr lang="nl-BE"/>
                        <a:t>Delers</a:t>
                      </a:r>
                    </a:p>
                  </a:txBody>
                  <a:tcPr>
                    <a:solidFill>
                      <a:srgbClr val="009FDF"/>
                    </a:solidFill>
                  </a:tcPr>
                </a:tc>
                <a:tc>
                  <a:txBody>
                    <a:bodyPr/>
                    <a:lstStyle/>
                    <a:p>
                      <a:r>
                        <a:rPr lang="nl-BE"/>
                        <a:t>Quotiënten</a:t>
                      </a:r>
                    </a:p>
                  </a:txBody>
                  <a:tcPr>
                    <a:solidFill>
                      <a:srgbClr val="009FDF"/>
                    </a:solidFill>
                  </a:tcPr>
                </a:tc>
                <a:tc>
                  <a:txBody>
                    <a:bodyPr/>
                    <a:lstStyle/>
                    <a:p>
                      <a:r>
                        <a:rPr lang="nl-BE"/>
                        <a:t>Volnummer der quotiënten</a:t>
                      </a:r>
                    </a:p>
                  </a:txBody>
                  <a:tcPr>
                    <a:solidFill>
                      <a:srgbClr val="009FDF"/>
                    </a:solidFill>
                  </a:tcPr>
                </a:tc>
                <a:extLst>
                  <a:ext uri="{0D108BD9-81ED-4DB2-BD59-A6C34878D82A}">
                    <a16:rowId xmlns:a16="http://schemas.microsoft.com/office/drawing/2014/main" val="204409020"/>
                  </a:ext>
                </a:extLst>
              </a:tr>
              <a:tr h="370840">
                <a:tc>
                  <a:txBody>
                    <a:bodyPr/>
                    <a:lstStyle/>
                    <a:p>
                      <a:r>
                        <a:rPr lang="nl-BE">
                          <a:solidFill>
                            <a:srgbClr val="003478"/>
                          </a:solidFill>
                        </a:rPr>
                        <a:t>1</a:t>
                      </a:r>
                    </a:p>
                  </a:txBody>
                  <a:tcPr/>
                </a:tc>
                <a:tc>
                  <a:txBody>
                    <a:bodyPr/>
                    <a:lstStyle/>
                    <a:p>
                      <a:r>
                        <a:rPr lang="nl-BE">
                          <a:solidFill>
                            <a:srgbClr val="003478"/>
                          </a:solidFill>
                        </a:rPr>
                        <a:t>…</a:t>
                      </a:r>
                    </a:p>
                  </a:txBody>
                  <a:tcPr/>
                </a:tc>
                <a:tc>
                  <a:txBody>
                    <a:bodyPr/>
                    <a:lstStyle/>
                    <a:p>
                      <a:r>
                        <a:rPr lang="nl-BE">
                          <a:solidFill>
                            <a:srgbClr val="003478"/>
                          </a:solidFill>
                        </a:rPr>
                        <a:t>…</a:t>
                      </a:r>
                    </a:p>
                  </a:txBody>
                  <a:tcPr/>
                </a:tc>
                <a:extLst>
                  <a:ext uri="{0D108BD9-81ED-4DB2-BD59-A6C34878D82A}">
                    <a16:rowId xmlns:a16="http://schemas.microsoft.com/office/drawing/2014/main" val="3501513974"/>
                  </a:ext>
                </a:extLst>
              </a:tr>
              <a:tr h="370840">
                <a:tc>
                  <a:txBody>
                    <a:bodyPr/>
                    <a:lstStyle/>
                    <a:p>
                      <a:r>
                        <a:rPr lang="nl-BE">
                          <a:solidFill>
                            <a:srgbClr val="003478"/>
                          </a:solidFill>
                        </a:rPr>
                        <a:t>2</a:t>
                      </a:r>
                    </a:p>
                  </a:txBody>
                  <a:tcPr/>
                </a:tc>
                <a:tc>
                  <a:txBody>
                    <a:bodyPr/>
                    <a:lstStyle/>
                    <a:p>
                      <a:r>
                        <a:rPr lang="nl-BE">
                          <a:solidFill>
                            <a:srgbClr val="003478"/>
                          </a:solidFill>
                        </a:rPr>
                        <a:t>…</a:t>
                      </a:r>
                    </a:p>
                  </a:txBody>
                  <a:tcPr/>
                </a:tc>
                <a:tc>
                  <a:txBody>
                    <a:bodyPr/>
                    <a:lstStyle/>
                    <a:p>
                      <a:r>
                        <a:rPr lang="nl-BE">
                          <a:solidFill>
                            <a:srgbClr val="003478"/>
                          </a:solidFill>
                        </a:rPr>
                        <a:t>…</a:t>
                      </a:r>
                    </a:p>
                  </a:txBody>
                  <a:tcPr/>
                </a:tc>
                <a:extLst>
                  <a:ext uri="{0D108BD9-81ED-4DB2-BD59-A6C34878D82A}">
                    <a16:rowId xmlns:a16="http://schemas.microsoft.com/office/drawing/2014/main" val="3026706800"/>
                  </a:ext>
                </a:extLst>
              </a:tr>
              <a:tr h="370840">
                <a:tc>
                  <a:txBody>
                    <a:bodyPr/>
                    <a:lstStyle/>
                    <a:p>
                      <a:r>
                        <a:rPr lang="nl-BE">
                          <a:solidFill>
                            <a:srgbClr val="003478"/>
                          </a:solidFill>
                        </a:rPr>
                        <a:t>3</a:t>
                      </a:r>
                    </a:p>
                  </a:txBody>
                  <a:tcPr/>
                </a:tc>
                <a:tc>
                  <a:txBody>
                    <a:bodyPr/>
                    <a:lstStyle/>
                    <a:p>
                      <a:r>
                        <a:rPr lang="nl-BE">
                          <a:solidFill>
                            <a:srgbClr val="003478"/>
                          </a:solidFill>
                        </a:rPr>
                        <a:t>…</a:t>
                      </a:r>
                    </a:p>
                  </a:txBody>
                  <a:tcPr/>
                </a:tc>
                <a:tc>
                  <a:txBody>
                    <a:bodyPr/>
                    <a:lstStyle/>
                    <a:p>
                      <a:r>
                        <a:rPr lang="nl-BE">
                          <a:solidFill>
                            <a:srgbClr val="003478"/>
                          </a:solidFill>
                        </a:rPr>
                        <a:t>…</a:t>
                      </a:r>
                    </a:p>
                  </a:txBody>
                  <a:tcPr/>
                </a:tc>
                <a:extLst>
                  <a:ext uri="{0D108BD9-81ED-4DB2-BD59-A6C34878D82A}">
                    <a16:rowId xmlns:a16="http://schemas.microsoft.com/office/drawing/2014/main" val="2340839012"/>
                  </a:ext>
                </a:extLst>
              </a:tr>
              <a:tr h="370840">
                <a:tc>
                  <a:txBody>
                    <a:bodyPr/>
                    <a:lstStyle/>
                    <a:p>
                      <a:r>
                        <a:rPr lang="nl-BE">
                          <a:solidFill>
                            <a:srgbClr val="003478"/>
                          </a:solidFill>
                        </a:rPr>
                        <a:t>Enz.</a:t>
                      </a:r>
                    </a:p>
                  </a:txBody>
                  <a:tcPr/>
                </a:tc>
                <a:tc>
                  <a:txBody>
                    <a:bodyPr/>
                    <a:lstStyle/>
                    <a:p>
                      <a:r>
                        <a:rPr lang="nl-BE">
                          <a:solidFill>
                            <a:srgbClr val="003478"/>
                          </a:solidFill>
                        </a:rPr>
                        <a:t>…</a:t>
                      </a:r>
                    </a:p>
                  </a:txBody>
                  <a:tcPr/>
                </a:tc>
                <a:tc>
                  <a:txBody>
                    <a:bodyPr/>
                    <a:lstStyle/>
                    <a:p>
                      <a:r>
                        <a:rPr lang="nl-BE">
                          <a:solidFill>
                            <a:srgbClr val="003478"/>
                          </a:solidFill>
                        </a:rPr>
                        <a:t>…</a:t>
                      </a:r>
                    </a:p>
                  </a:txBody>
                  <a:tcPr/>
                </a:tc>
                <a:extLst>
                  <a:ext uri="{0D108BD9-81ED-4DB2-BD59-A6C34878D82A}">
                    <a16:rowId xmlns:a16="http://schemas.microsoft.com/office/drawing/2014/main" val="2346976273"/>
                  </a:ext>
                </a:extLst>
              </a:tr>
            </a:tbl>
          </a:graphicData>
        </a:graphic>
      </p:graphicFrame>
      <p:pic>
        <p:nvPicPr>
          <p:cNvPr id="8" name="Afbeelding 7" descr="Afbeelding met clipart&#10;&#10;Automatisch gegenereerde beschrijving">
            <a:extLst>
              <a:ext uri="{FF2B5EF4-FFF2-40B4-BE49-F238E27FC236}">
                <a16:creationId xmlns:a16="http://schemas.microsoft.com/office/drawing/2014/main" id="{AD8E1583-4D68-C9B3-2FD1-C7F4E92DD86C}"/>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35798816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Stap 2: De zetelverdeling</a:t>
            </a:r>
            <a:endParaRPr lang="nl-BE"/>
          </a:p>
        </p:txBody>
      </p:sp>
      <p:sp>
        <p:nvSpPr>
          <p:cNvPr id="3" name="Tijdelijke aanduiding voor tekst 2"/>
          <p:cNvSpPr>
            <a:spLocks noGrp="1"/>
          </p:cNvSpPr>
          <p:nvPr>
            <p:ph type="body" sz="quarter" idx="15"/>
          </p:nvPr>
        </p:nvSpPr>
        <p:spPr/>
        <p:txBody>
          <a:bodyPr>
            <a:normAutofit fontScale="92500" lnSpcReduction="10000"/>
          </a:bodyPr>
          <a:lstStyle/>
          <a:p>
            <a:r>
              <a:rPr lang="nl-BE" altLang="nl-BE" sz="2400">
                <a:latin typeface="Calibri" panose="020F0502020204030204" pitchFamily="34" charset="0"/>
              </a:rPr>
              <a:t>Toekenning mandaat bij </a:t>
            </a:r>
            <a:r>
              <a:rPr lang="nl-BE" altLang="nl-BE" sz="2400" b="1">
                <a:latin typeface="Calibri" panose="020F0502020204030204" pitchFamily="34" charset="0"/>
              </a:rPr>
              <a:t>gelijk kiesquotiënt</a:t>
            </a:r>
            <a:r>
              <a:rPr lang="nl-BE" altLang="nl-BE" sz="2400">
                <a:latin typeface="Calibri" panose="020F0502020204030204" pitchFamily="34" charset="0"/>
              </a:rPr>
              <a:t>:</a:t>
            </a:r>
          </a:p>
          <a:p>
            <a:pPr lvl="1"/>
            <a:r>
              <a:rPr lang="nl-BE" altLang="nl-BE" sz="2200">
                <a:latin typeface="Calibri" panose="020F0502020204030204" pitchFamily="34" charset="0"/>
              </a:rPr>
              <a:t>aan lijst met </a:t>
            </a:r>
            <a:r>
              <a:rPr lang="nl-BE" altLang="nl-BE" sz="2200" b="1">
                <a:latin typeface="Calibri" panose="020F0502020204030204" pitchFamily="34" charset="0"/>
              </a:rPr>
              <a:t>hoogste kiescijfer </a:t>
            </a:r>
          </a:p>
          <a:p>
            <a:pPr lvl="1"/>
            <a:r>
              <a:rPr lang="nl-BE" altLang="nl-BE" sz="2200" i="1">
                <a:latin typeface="Calibri" panose="020F0502020204030204" pitchFamily="34" charset="0"/>
              </a:rPr>
              <a:t>bij gelijk kiescijfer : </a:t>
            </a:r>
            <a:r>
              <a:rPr lang="nl-BE" altLang="nl-BE" sz="2200">
                <a:latin typeface="Calibri" panose="020F0502020204030204" pitchFamily="34" charset="0"/>
              </a:rPr>
              <a:t>aan de lijst met de kandidaat die het bijkomend mandaat zou krijgen dat aan zijn lijst toekomt en die de meeste stemmen heeft behaald rekening houdende met lijst – en naamstemmen</a:t>
            </a:r>
          </a:p>
          <a:p>
            <a:pPr lvl="1"/>
            <a:r>
              <a:rPr lang="nl-BE" altLang="nl-BE" sz="2200" i="1">
                <a:latin typeface="Calibri" panose="020F0502020204030204" pitchFamily="34" charset="0"/>
              </a:rPr>
              <a:t>in geval van gelijkheid van stemmen tussen kandidaten met de meeste stemmen van die lijsten : </a:t>
            </a:r>
            <a:r>
              <a:rPr lang="nl-BE" altLang="nl-BE" sz="2200">
                <a:latin typeface="Calibri" panose="020F0502020204030204" pitchFamily="34" charset="0"/>
              </a:rPr>
              <a:t>aan de lijst met de kandidaat met de hoogste anciënniteit</a:t>
            </a:r>
          </a:p>
          <a:p>
            <a:pPr>
              <a:buNone/>
            </a:pPr>
            <a:r>
              <a:rPr lang="nl-BE" altLang="nl-BE">
                <a:solidFill>
                  <a:schemeClr val="tx2"/>
                </a:solidFill>
              </a:rPr>
              <a:t>	 			</a:t>
            </a:r>
            <a:endParaRPr lang="nl-NL" altLang="nl-BE">
              <a:solidFill>
                <a:schemeClr val="tx2"/>
              </a:solidFill>
            </a:endParaRPr>
          </a:p>
          <a:p>
            <a:pPr marL="0" indent="0">
              <a:buNone/>
            </a:pPr>
            <a:endParaRPr lang="nl-BE"/>
          </a:p>
        </p:txBody>
      </p:sp>
      <p:pic>
        <p:nvPicPr>
          <p:cNvPr id="6" name="Graphic 5" descr="Raad van bestuur met effen opvulling">
            <a:extLst>
              <a:ext uri="{FF2B5EF4-FFF2-40B4-BE49-F238E27FC236}">
                <a16:creationId xmlns:a16="http://schemas.microsoft.com/office/drawing/2014/main" id="{11E73F73-217B-DF84-7474-7A75F07D6D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2190" y="124623"/>
            <a:ext cx="584266" cy="584266"/>
          </a:xfrm>
          <a:prstGeom prst="rect">
            <a:avLst/>
          </a:prstGeom>
        </p:spPr>
      </p:pic>
      <p:pic>
        <p:nvPicPr>
          <p:cNvPr id="7" name="Afbeelding 6" descr="Afbeelding met clipart&#10;&#10;Automatisch gegenereerde beschrijving">
            <a:extLst>
              <a:ext uri="{FF2B5EF4-FFF2-40B4-BE49-F238E27FC236}">
                <a16:creationId xmlns:a16="http://schemas.microsoft.com/office/drawing/2014/main" id="{E57066D1-6BD8-89E3-2B4B-E7A09710E286}"/>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17492670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205AAF-2D09-2C59-AEA7-36E5B8B769BB}"/>
              </a:ext>
            </a:extLst>
          </p:cNvPr>
          <p:cNvSpPr>
            <a:spLocks noGrp="1"/>
          </p:cNvSpPr>
          <p:nvPr>
            <p:ph type="title"/>
          </p:nvPr>
        </p:nvSpPr>
        <p:spPr/>
        <p:txBody>
          <a:bodyPr>
            <a:normAutofit fontScale="90000"/>
          </a:bodyPr>
          <a:lstStyle/>
          <a:p>
            <a:r>
              <a:rPr lang="nl-BE"/>
              <a:t>Voorbeeld uittreksel PV</a:t>
            </a:r>
          </a:p>
        </p:txBody>
      </p:sp>
      <p:pic>
        <p:nvPicPr>
          <p:cNvPr id="6" name="Afbeelding 5">
            <a:extLst>
              <a:ext uri="{FF2B5EF4-FFF2-40B4-BE49-F238E27FC236}">
                <a16:creationId xmlns:a16="http://schemas.microsoft.com/office/drawing/2014/main" id="{D8D523E5-0405-4825-BB43-89B8BB88B5DD}"/>
              </a:ext>
            </a:extLst>
          </p:cNvPr>
          <p:cNvPicPr>
            <a:picLocks noChangeAspect="1"/>
          </p:cNvPicPr>
          <p:nvPr/>
        </p:nvPicPr>
        <p:blipFill>
          <a:blip r:embed="rId2"/>
          <a:stretch>
            <a:fillRect/>
          </a:stretch>
        </p:blipFill>
        <p:spPr>
          <a:xfrm>
            <a:off x="324525" y="833933"/>
            <a:ext cx="7821235" cy="3939393"/>
          </a:xfrm>
          <a:prstGeom prst="rect">
            <a:avLst/>
          </a:prstGeom>
        </p:spPr>
      </p:pic>
      <p:pic>
        <p:nvPicPr>
          <p:cNvPr id="5" name="Afbeelding 4" descr="Afbeelding met clipart&#10;&#10;Automatisch gegenereerde beschrijving">
            <a:extLst>
              <a:ext uri="{FF2B5EF4-FFF2-40B4-BE49-F238E27FC236}">
                <a16:creationId xmlns:a16="http://schemas.microsoft.com/office/drawing/2014/main" id="{E35F7A24-6D2E-5B61-7954-50A17B329F11}"/>
              </a:ext>
            </a:extLst>
          </p:cNvPr>
          <p:cNvPicPr>
            <a:picLocks noChangeAspect="1"/>
          </p:cNvPicPr>
          <p:nvPr/>
        </p:nvPicPr>
        <p:blipFill>
          <a:blip r:embed="rId3"/>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3877700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Opfrissing deel 1 - Kandidaatsvoorwaarden</a:t>
            </a:r>
          </a:p>
        </p:txBody>
      </p:sp>
      <p:sp>
        <p:nvSpPr>
          <p:cNvPr id="3" name="Tijdelijke aanduiding voor tekst 2"/>
          <p:cNvSpPr>
            <a:spLocks noGrp="1"/>
          </p:cNvSpPr>
          <p:nvPr>
            <p:ph type="body" sz="quarter" idx="15"/>
          </p:nvPr>
        </p:nvSpPr>
        <p:spPr>
          <a:xfrm>
            <a:off x="467544" y="843557"/>
            <a:ext cx="8208912" cy="3744417"/>
          </a:xfrm>
        </p:spPr>
        <p:txBody>
          <a:bodyPr>
            <a:normAutofit/>
          </a:bodyPr>
          <a:lstStyle/>
          <a:p>
            <a:r>
              <a:rPr lang="nl-BE" altLang="nl-BE" sz="2400" dirty="0">
                <a:latin typeface="Calibri" panose="020F0502020204030204" pitchFamily="34" charset="0"/>
              </a:rPr>
              <a:t>Geen andere voorwaarden (bv. talenkennis, slechte prestaties)</a:t>
            </a:r>
          </a:p>
          <a:p>
            <a:r>
              <a:rPr lang="nl-BE" altLang="nl-BE" sz="2400" dirty="0">
                <a:latin typeface="Calibri" panose="020F0502020204030204" pitchFamily="34" charset="0"/>
              </a:rPr>
              <a:t>Kandidatuur uitzendkrachten</a:t>
            </a:r>
          </a:p>
          <a:p>
            <a:r>
              <a:rPr lang="nl-BE" altLang="nl-BE" sz="2400" dirty="0">
                <a:latin typeface="Calibri" panose="020F0502020204030204" pitchFamily="34" charset="0"/>
              </a:rPr>
              <a:t>Werknemers met contract bepaalde duur</a:t>
            </a:r>
          </a:p>
          <a:p>
            <a:r>
              <a:rPr lang="nl-BE" altLang="nl-BE" sz="2400" dirty="0">
                <a:latin typeface="Calibri" panose="020F0502020204030204" pitchFamily="34" charset="0"/>
              </a:rPr>
              <a:t>Rechtsmisbruik</a:t>
            </a:r>
            <a:endParaRPr lang="nl-BE" altLang="nl-BE" sz="2400" dirty="0"/>
          </a:p>
          <a:p>
            <a:pPr marL="0" indent="0">
              <a:buNone/>
            </a:pPr>
            <a:endParaRPr lang="nl-BE" dirty="0"/>
          </a:p>
        </p:txBody>
      </p:sp>
      <p:pic>
        <p:nvPicPr>
          <p:cNvPr id="6" name="Graphic 5" descr="Brainstormen silhouet">
            <a:extLst>
              <a:ext uri="{FF2B5EF4-FFF2-40B4-BE49-F238E27FC236}">
                <a16:creationId xmlns:a16="http://schemas.microsoft.com/office/drawing/2014/main" id="{A505D09C-3A1A-41B4-42C7-9AAAE852A4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4408" y="159481"/>
            <a:ext cx="540061" cy="540061"/>
          </a:xfrm>
          <a:prstGeom prst="rect">
            <a:avLst/>
          </a:prstGeom>
        </p:spPr>
      </p:pic>
      <p:pic>
        <p:nvPicPr>
          <p:cNvPr id="7" name="Afbeelding 6" descr="Afbeelding met clipart&#10;&#10;Automatisch gegenereerde beschrijving">
            <a:extLst>
              <a:ext uri="{FF2B5EF4-FFF2-40B4-BE49-F238E27FC236}">
                <a16:creationId xmlns:a16="http://schemas.microsoft.com/office/drawing/2014/main" id="{2ACF18E8-9CC6-119F-F7F7-6F391CC016BC}"/>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8780225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Voorbeeld 1</a:t>
            </a:r>
            <a:endParaRPr lang="nl-BE"/>
          </a:p>
        </p:txBody>
      </p:sp>
      <p:sp>
        <p:nvSpPr>
          <p:cNvPr id="3" name="Tijdelijke aanduiding voor tekst 2"/>
          <p:cNvSpPr>
            <a:spLocks noGrp="1"/>
          </p:cNvSpPr>
          <p:nvPr>
            <p:ph type="body" sz="quarter" idx="15"/>
          </p:nvPr>
        </p:nvSpPr>
        <p:spPr/>
        <p:txBody>
          <a:bodyPr>
            <a:normAutofit/>
          </a:bodyPr>
          <a:lstStyle/>
          <a:p>
            <a:pPr>
              <a:defRPr/>
            </a:pPr>
            <a:r>
              <a:rPr lang="nl-BE" altLang="nl-BE" sz="2200">
                <a:latin typeface="Calibri" panose="020F0502020204030204" pitchFamily="34" charset="0"/>
              </a:rPr>
              <a:t>Aantal te begeven mandaten: 6 </a:t>
            </a:r>
          </a:p>
          <a:p>
            <a:pPr>
              <a:buNone/>
              <a:defRPr/>
            </a:pPr>
            <a:r>
              <a:rPr lang="nl-BE" altLang="nl-BE" sz="2200">
                <a:latin typeface="Calibri" panose="020F0502020204030204" pitchFamily="34" charset="0"/>
              </a:rPr>
              <a:t>	</a:t>
            </a:r>
            <a:r>
              <a:rPr lang="nl-BE" altLang="nl-BE" sz="2200" b="1">
                <a:latin typeface="Calibri" panose="020F0502020204030204" pitchFamily="34" charset="0"/>
              </a:rPr>
              <a:t>Stap 1: </a:t>
            </a:r>
            <a:r>
              <a:rPr lang="nl-BE" altLang="nl-BE" sz="2200">
                <a:latin typeface="Calibri" panose="020F0502020204030204" pitchFamily="34" charset="0"/>
              </a:rPr>
              <a:t>Kiescijfer bepalen per lijst:</a:t>
            </a:r>
          </a:p>
          <a:p>
            <a:pPr>
              <a:buNone/>
              <a:defRPr/>
            </a:pPr>
            <a:r>
              <a:rPr lang="nl-BE" altLang="nl-BE">
                <a:latin typeface="Calibri" panose="020F0502020204030204" pitchFamily="34" charset="0"/>
              </a:rPr>
              <a:t>  	</a:t>
            </a:r>
          </a:p>
          <a:p>
            <a:pPr>
              <a:buNone/>
              <a:defRPr/>
            </a:pPr>
            <a:endParaRPr lang="nl-BE" altLang="nl-BE" strike="sngStrike">
              <a:latin typeface="Calibri" panose="020F0502020204030204" pitchFamily="34" charset="0"/>
            </a:endParaRPr>
          </a:p>
          <a:p>
            <a:pPr>
              <a:buNone/>
              <a:defRPr/>
            </a:pPr>
            <a:r>
              <a:rPr lang="nl-BE" altLang="nl-BE"/>
              <a:t>		</a:t>
            </a:r>
            <a:endParaRPr lang="nl-NL" altLang="nl-BE"/>
          </a:p>
          <a:p>
            <a:pPr marL="0" indent="0">
              <a:buNone/>
            </a:pPr>
            <a:endParaRPr lang="nl-BE"/>
          </a:p>
        </p:txBody>
      </p:sp>
      <p:pic>
        <p:nvPicPr>
          <p:cNvPr id="6" name="Graphic 5" descr="Raad van bestuur met effen opvulling">
            <a:extLst>
              <a:ext uri="{FF2B5EF4-FFF2-40B4-BE49-F238E27FC236}">
                <a16:creationId xmlns:a16="http://schemas.microsoft.com/office/drawing/2014/main" id="{FB953180-3B03-1AC6-F6C8-FF5606B853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2190" y="124623"/>
            <a:ext cx="584266" cy="584266"/>
          </a:xfrm>
          <a:prstGeom prst="rect">
            <a:avLst/>
          </a:prstGeom>
        </p:spPr>
      </p:pic>
      <p:graphicFrame>
        <p:nvGraphicFramePr>
          <p:cNvPr id="7" name="Tabel 7">
            <a:extLst>
              <a:ext uri="{FF2B5EF4-FFF2-40B4-BE49-F238E27FC236}">
                <a16:creationId xmlns:a16="http://schemas.microsoft.com/office/drawing/2014/main" id="{9F4DCFAD-91E5-9A9C-3AF1-0F3E712C13CD}"/>
              </a:ext>
            </a:extLst>
          </p:cNvPr>
          <p:cNvGraphicFramePr>
            <a:graphicFrameLocks noGrp="1"/>
          </p:cNvGraphicFramePr>
          <p:nvPr>
            <p:extLst>
              <p:ext uri="{D42A27DB-BD31-4B8C-83A1-F6EECF244321}">
                <p14:modId xmlns:p14="http://schemas.microsoft.com/office/powerpoint/2010/main" val="1525114315"/>
              </p:ext>
            </p:extLst>
          </p:nvPr>
        </p:nvGraphicFramePr>
        <p:xfrm>
          <a:off x="899590" y="1851670"/>
          <a:ext cx="7192600" cy="2194560"/>
        </p:xfrm>
        <a:graphic>
          <a:graphicData uri="http://schemas.openxmlformats.org/drawingml/2006/table">
            <a:tbl>
              <a:tblPr firstRow="1" bandRow="1">
                <a:tableStyleId>{72833802-FEF1-4C79-8D5D-14CF1EAF98D9}</a:tableStyleId>
              </a:tblPr>
              <a:tblGrid>
                <a:gridCol w="1798150">
                  <a:extLst>
                    <a:ext uri="{9D8B030D-6E8A-4147-A177-3AD203B41FA5}">
                      <a16:colId xmlns:a16="http://schemas.microsoft.com/office/drawing/2014/main" val="2776288197"/>
                    </a:ext>
                  </a:extLst>
                </a:gridCol>
                <a:gridCol w="1798150">
                  <a:extLst>
                    <a:ext uri="{9D8B030D-6E8A-4147-A177-3AD203B41FA5}">
                      <a16:colId xmlns:a16="http://schemas.microsoft.com/office/drawing/2014/main" val="2871121508"/>
                    </a:ext>
                  </a:extLst>
                </a:gridCol>
                <a:gridCol w="1798150">
                  <a:extLst>
                    <a:ext uri="{9D8B030D-6E8A-4147-A177-3AD203B41FA5}">
                      <a16:colId xmlns:a16="http://schemas.microsoft.com/office/drawing/2014/main" val="3667644465"/>
                    </a:ext>
                  </a:extLst>
                </a:gridCol>
                <a:gridCol w="1798150">
                  <a:extLst>
                    <a:ext uri="{9D8B030D-6E8A-4147-A177-3AD203B41FA5}">
                      <a16:colId xmlns:a16="http://schemas.microsoft.com/office/drawing/2014/main" val="680533470"/>
                    </a:ext>
                  </a:extLst>
                </a:gridCol>
              </a:tblGrid>
              <a:tr h="370840">
                <a:tc>
                  <a:txBody>
                    <a:bodyPr/>
                    <a:lstStyle/>
                    <a:p>
                      <a:endParaRPr lang="nl-BE" sz="2000"/>
                    </a:p>
                  </a:txBody>
                  <a:tcPr>
                    <a:solidFill>
                      <a:srgbClr val="009FDF"/>
                    </a:solidFill>
                  </a:tcPr>
                </a:tc>
                <a:tc>
                  <a:txBody>
                    <a:bodyPr/>
                    <a:lstStyle/>
                    <a:p>
                      <a:r>
                        <a:rPr lang="nl-BE" sz="2000"/>
                        <a:t>Lijst 1</a:t>
                      </a:r>
                    </a:p>
                  </a:txBody>
                  <a:tcPr>
                    <a:solidFill>
                      <a:srgbClr val="009FDF"/>
                    </a:solidFill>
                  </a:tcPr>
                </a:tc>
                <a:tc>
                  <a:txBody>
                    <a:bodyPr/>
                    <a:lstStyle/>
                    <a:p>
                      <a:r>
                        <a:rPr lang="nl-BE" sz="2000"/>
                        <a:t>Lijst 2</a:t>
                      </a:r>
                    </a:p>
                  </a:txBody>
                  <a:tcPr>
                    <a:solidFill>
                      <a:srgbClr val="009FDF"/>
                    </a:solidFill>
                  </a:tcPr>
                </a:tc>
                <a:tc>
                  <a:txBody>
                    <a:bodyPr/>
                    <a:lstStyle/>
                    <a:p>
                      <a:r>
                        <a:rPr lang="nl-BE" sz="2000"/>
                        <a:t>Lijst 3</a:t>
                      </a:r>
                    </a:p>
                  </a:txBody>
                  <a:tcPr>
                    <a:solidFill>
                      <a:srgbClr val="009FDF"/>
                    </a:solidFill>
                  </a:tcPr>
                </a:tc>
                <a:extLst>
                  <a:ext uri="{0D108BD9-81ED-4DB2-BD59-A6C34878D82A}">
                    <a16:rowId xmlns:a16="http://schemas.microsoft.com/office/drawing/2014/main" val="1360478511"/>
                  </a:ext>
                </a:extLst>
              </a:tr>
              <a:tr h="370840">
                <a:tc>
                  <a:txBody>
                    <a:bodyPr/>
                    <a:lstStyle/>
                    <a:p>
                      <a:r>
                        <a:rPr lang="nl-BE" sz="2000">
                          <a:solidFill>
                            <a:srgbClr val="003478"/>
                          </a:solidFill>
                        </a:rPr>
                        <a:t>Volledige stembiljetten</a:t>
                      </a:r>
                    </a:p>
                  </a:txBody>
                  <a:tcPr/>
                </a:tc>
                <a:tc>
                  <a:txBody>
                    <a:bodyPr/>
                    <a:lstStyle/>
                    <a:p>
                      <a:r>
                        <a:rPr lang="nl-BE" sz="2000">
                          <a:solidFill>
                            <a:srgbClr val="003478"/>
                          </a:solidFill>
                        </a:rPr>
                        <a:t>45</a:t>
                      </a:r>
                    </a:p>
                  </a:txBody>
                  <a:tcPr/>
                </a:tc>
                <a:tc>
                  <a:txBody>
                    <a:bodyPr/>
                    <a:lstStyle/>
                    <a:p>
                      <a:r>
                        <a:rPr lang="nl-BE" sz="2000">
                          <a:solidFill>
                            <a:srgbClr val="003478"/>
                          </a:solidFill>
                        </a:rPr>
                        <a:t>40</a:t>
                      </a:r>
                    </a:p>
                  </a:txBody>
                  <a:tcPr/>
                </a:tc>
                <a:tc>
                  <a:txBody>
                    <a:bodyPr/>
                    <a:lstStyle/>
                    <a:p>
                      <a:r>
                        <a:rPr lang="nl-BE" sz="2000">
                          <a:solidFill>
                            <a:srgbClr val="003478"/>
                          </a:solidFill>
                        </a:rPr>
                        <a:t>72</a:t>
                      </a:r>
                    </a:p>
                  </a:txBody>
                  <a:tcPr/>
                </a:tc>
                <a:extLst>
                  <a:ext uri="{0D108BD9-81ED-4DB2-BD59-A6C34878D82A}">
                    <a16:rowId xmlns:a16="http://schemas.microsoft.com/office/drawing/2014/main" val="1380250726"/>
                  </a:ext>
                </a:extLst>
              </a:tr>
              <a:tr h="370840">
                <a:tc>
                  <a:txBody>
                    <a:bodyPr/>
                    <a:lstStyle/>
                    <a:p>
                      <a:r>
                        <a:rPr lang="nl-BE" sz="2000">
                          <a:solidFill>
                            <a:srgbClr val="003478"/>
                          </a:solidFill>
                        </a:rPr>
                        <a:t>Onvolledige stembiljetten</a:t>
                      </a:r>
                    </a:p>
                  </a:txBody>
                  <a:tcPr>
                    <a:lnB w="57150" cap="flat" cmpd="sng" algn="ctr">
                      <a:solidFill>
                        <a:srgbClr val="009FDF"/>
                      </a:solidFill>
                      <a:prstDash val="solid"/>
                      <a:round/>
                      <a:headEnd type="none" w="med" len="med"/>
                      <a:tailEnd type="none" w="med" len="med"/>
                    </a:lnB>
                  </a:tcPr>
                </a:tc>
                <a:tc>
                  <a:txBody>
                    <a:bodyPr/>
                    <a:lstStyle/>
                    <a:p>
                      <a:r>
                        <a:rPr lang="nl-BE" sz="2000">
                          <a:solidFill>
                            <a:srgbClr val="003478"/>
                          </a:solidFill>
                        </a:rPr>
                        <a:t>37</a:t>
                      </a:r>
                    </a:p>
                  </a:txBody>
                  <a:tcPr>
                    <a:lnB w="57150" cap="flat" cmpd="sng" algn="ctr">
                      <a:solidFill>
                        <a:srgbClr val="009FDF"/>
                      </a:solidFill>
                      <a:prstDash val="solid"/>
                      <a:round/>
                      <a:headEnd type="none" w="med" len="med"/>
                      <a:tailEnd type="none" w="med" len="med"/>
                    </a:lnB>
                  </a:tcPr>
                </a:tc>
                <a:tc>
                  <a:txBody>
                    <a:bodyPr/>
                    <a:lstStyle/>
                    <a:p>
                      <a:r>
                        <a:rPr lang="nl-BE" sz="2000">
                          <a:solidFill>
                            <a:srgbClr val="003478"/>
                          </a:solidFill>
                        </a:rPr>
                        <a:t>77</a:t>
                      </a:r>
                    </a:p>
                  </a:txBody>
                  <a:tcPr>
                    <a:lnB w="57150" cap="flat" cmpd="sng" algn="ctr">
                      <a:solidFill>
                        <a:srgbClr val="009FDF"/>
                      </a:solidFill>
                      <a:prstDash val="solid"/>
                      <a:round/>
                      <a:headEnd type="none" w="med" len="med"/>
                      <a:tailEnd type="none" w="med" len="med"/>
                    </a:lnB>
                  </a:tcPr>
                </a:tc>
                <a:tc>
                  <a:txBody>
                    <a:bodyPr/>
                    <a:lstStyle/>
                    <a:p>
                      <a:r>
                        <a:rPr lang="nl-BE" sz="2000">
                          <a:solidFill>
                            <a:srgbClr val="003478"/>
                          </a:solidFill>
                        </a:rPr>
                        <a:t>53</a:t>
                      </a:r>
                    </a:p>
                  </a:txBody>
                  <a:tcPr>
                    <a:lnB w="57150" cap="flat" cmpd="sng" algn="ctr">
                      <a:solidFill>
                        <a:srgbClr val="009FDF"/>
                      </a:solidFill>
                      <a:prstDash val="solid"/>
                      <a:round/>
                      <a:headEnd type="none" w="med" len="med"/>
                      <a:tailEnd type="none" w="med" len="med"/>
                    </a:lnB>
                  </a:tcPr>
                </a:tc>
                <a:extLst>
                  <a:ext uri="{0D108BD9-81ED-4DB2-BD59-A6C34878D82A}">
                    <a16:rowId xmlns:a16="http://schemas.microsoft.com/office/drawing/2014/main" val="3508899429"/>
                  </a:ext>
                </a:extLst>
              </a:tr>
              <a:tr h="370840">
                <a:tc>
                  <a:txBody>
                    <a:bodyPr/>
                    <a:lstStyle/>
                    <a:p>
                      <a:r>
                        <a:rPr lang="nl-BE" sz="2000">
                          <a:solidFill>
                            <a:srgbClr val="003478"/>
                          </a:solidFill>
                        </a:rPr>
                        <a:t>Kiescijfer</a:t>
                      </a:r>
                    </a:p>
                  </a:txBody>
                  <a:tcPr>
                    <a:lnT w="57150" cap="flat" cmpd="sng" algn="ctr">
                      <a:solidFill>
                        <a:srgbClr val="009FDF"/>
                      </a:solidFill>
                      <a:prstDash val="solid"/>
                      <a:round/>
                      <a:headEnd type="none" w="med" len="med"/>
                      <a:tailEnd type="none" w="med" len="med"/>
                    </a:lnT>
                  </a:tcPr>
                </a:tc>
                <a:tc>
                  <a:txBody>
                    <a:bodyPr/>
                    <a:lstStyle/>
                    <a:p>
                      <a:r>
                        <a:rPr lang="nl-BE" sz="2000">
                          <a:solidFill>
                            <a:srgbClr val="003478"/>
                          </a:solidFill>
                        </a:rPr>
                        <a:t>82</a:t>
                      </a:r>
                    </a:p>
                  </a:txBody>
                  <a:tcPr>
                    <a:lnT w="57150" cap="flat" cmpd="sng" algn="ctr">
                      <a:solidFill>
                        <a:srgbClr val="009FDF"/>
                      </a:solidFill>
                      <a:prstDash val="solid"/>
                      <a:round/>
                      <a:headEnd type="none" w="med" len="med"/>
                      <a:tailEnd type="none" w="med" len="med"/>
                    </a:lnT>
                  </a:tcPr>
                </a:tc>
                <a:tc>
                  <a:txBody>
                    <a:bodyPr/>
                    <a:lstStyle/>
                    <a:p>
                      <a:r>
                        <a:rPr lang="nl-BE" sz="2000">
                          <a:solidFill>
                            <a:srgbClr val="003478"/>
                          </a:solidFill>
                        </a:rPr>
                        <a:t>117</a:t>
                      </a:r>
                    </a:p>
                  </a:txBody>
                  <a:tcPr>
                    <a:lnT w="57150" cap="flat" cmpd="sng" algn="ctr">
                      <a:solidFill>
                        <a:srgbClr val="009FDF"/>
                      </a:solidFill>
                      <a:prstDash val="solid"/>
                      <a:round/>
                      <a:headEnd type="none" w="med" len="med"/>
                      <a:tailEnd type="none" w="med" len="med"/>
                    </a:lnT>
                  </a:tcPr>
                </a:tc>
                <a:tc>
                  <a:txBody>
                    <a:bodyPr/>
                    <a:lstStyle/>
                    <a:p>
                      <a:r>
                        <a:rPr lang="nl-BE" sz="2000">
                          <a:solidFill>
                            <a:srgbClr val="003478"/>
                          </a:solidFill>
                        </a:rPr>
                        <a:t>125</a:t>
                      </a:r>
                    </a:p>
                  </a:txBody>
                  <a:tcPr>
                    <a:lnT w="57150" cap="flat" cmpd="sng" algn="ctr">
                      <a:solidFill>
                        <a:srgbClr val="009FDF"/>
                      </a:solidFill>
                      <a:prstDash val="solid"/>
                      <a:round/>
                      <a:headEnd type="none" w="med" len="med"/>
                      <a:tailEnd type="none" w="med" len="med"/>
                    </a:lnT>
                  </a:tcPr>
                </a:tc>
                <a:extLst>
                  <a:ext uri="{0D108BD9-81ED-4DB2-BD59-A6C34878D82A}">
                    <a16:rowId xmlns:a16="http://schemas.microsoft.com/office/drawing/2014/main" val="2808252371"/>
                  </a:ext>
                </a:extLst>
              </a:tr>
            </a:tbl>
          </a:graphicData>
        </a:graphic>
      </p:graphicFrame>
      <p:pic>
        <p:nvPicPr>
          <p:cNvPr id="8" name="Afbeelding 7" descr="Afbeelding met clipart&#10;&#10;Automatisch gegenereerde beschrijving">
            <a:extLst>
              <a:ext uri="{FF2B5EF4-FFF2-40B4-BE49-F238E27FC236}">
                <a16:creationId xmlns:a16="http://schemas.microsoft.com/office/drawing/2014/main" id="{531D0382-0CB4-3B8E-8C2C-C90CCA63F82F}"/>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6070818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Voorbeeld 1</a:t>
            </a:r>
            <a:endParaRPr lang="nl-BE"/>
          </a:p>
        </p:txBody>
      </p:sp>
      <p:sp>
        <p:nvSpPr>
          <p:cNvPr id="3" name="Tijdelijke aanduiding voor tekst 2"/>
          <p:cNvSpPr>
            <a:spLocks noGrp="1"/>
          </p:cNvSpPr>
          <p:nvPr>
            <p:ph type="body" sz="quarter" idx="15"/>
          </p:nvPr>
        </p:nvSpPr>
        <p:spPr/>
        <p:txBody>
          <a:bodyPr>
            <a:normAutofit/>
          </a:bodyPr>
          <a:lstStyle/>
          <a:p>
            <a:pPr>
              <a:defRPr/>
            </a:pPr>
            <a:r>
              <a:rPr lang="nl-BE" altLang="nl-BE" sz="2200">
                <a:latin typeface="Calibri" panose="020F0502020204030204" pitchFamily="34" charset="0"/>
              </a:rPr>
              <a:t>Aantal te begeven mandaten: 6 </a:t>
            </a:r>
          </a:p>
          <a:p>
            <a:pPr>
              <a:buNone/>
              <a:defRPr/>
            </a:pPr>
            <a:r>
              <a:rPr lang="nl-BE" altLang="nl-BE" sz="2200">
                <a:latin typeface="Calibri" panose="020F0502020204030204" pitchFamily="34" charset="0"/>
              </a:rPr>
              <a:t>	</a:t>
            </a:r>
            <a:r>
              <a:rPr lang="nl-BE" altLang="nl-BE" sz="2200" b="1">
                <a:latin typeface="Calibri" panose="020F0502020204030204" pitchFamily="34" charset="0"/>
              </a:rPr>
              <a:t>Stap 2: </a:t>
            </a:r>
            <a:r>
              <a:rPr lang="nl-BE" altLang="nl-BE" sz="2200">
                <a:latin typeface="Calibri" panose="020F0502020204030204" pitchFamily="34" charset="0"/>
              </a:rPr>
              <a:t>Kiesquotiënten bepalen per lijst &amp; zetelverdeling:</a:t>
            </a:r>
          </a:p>
          <a:p>
            <a:pPr>
              <a:buNone/>
              <a:defRPr/>
            </a:pPr>
            <a:endParaRPr lang="nl-BE" altLang="nl-BE">
              <a:latin typeface="Calibri" panose="020F0502020204030204" pitchFamily="34" charset="0"/>
            </a:endParaRPr>
          </a:p>
        </p:txBody>
      </p:sp>
      <p:pic>
        <p:nvPicPr>
          <p:cNvPr id="6" name="Graphic 5" descr="Raad van bestuur met effen opvulling">
            <a:extLst>
              <a:ext uri="{FF2B5EF4-FFF2-40B4-BE49-F238E27FC236}">
                <a16:creationId xmlns:a16="http://schemas.microsoft.com/office/drawing/2014/main" id="{F864B1AE-D2C7-D611-D46A-82861BF236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2190" y="124623"/>
            <a:ext cx="584266" cy="584266"/>
          </a:xfrm>
          <a:prstGeom prst="rect">
            <a:avLst/>
          </a:prstGeom>
        </p:spPr>
      </p:pic>
      <p:graphicFrame>
        <p:nvGraphicFramePr>
          <p:cNvPr id="7" name="Tabel 7">
            <a:extLst>
              <a:ext uri="{FF2B5EF4-FFF2-40B4-BE49-F238E27FC236}">
                <a16:creationId xmlns:a16="http://schemas.microsoft.com/office/drawing/2014/main" id="{1521A0D0-A0A5-4060-83C9-C3D30D784FA5}"/>
              </a:ext>
            </a:extLst>
          </p:cNvPr>
          <p:cNvGraphicFramePr>
            <a:graphicFrameLocks noGrp="1"/>
          </p:cNvGraphicFramePr>
          <p:nvPr>
            <p:extLst>
              <p:ext uri="{D42A27DB-BD31-4B8C-83A1-F6EECF244321}">
                <p14:modId xmlns:p14="http://schemas.microsoft.com/office/powerpoint/2010/main" val="3949747701"/>
              </p:ext>
            </p:extLst>
          </p:nvPr>
        </p:nvGraphicFramePr>
        <p:xfrm>
          <a:off x="899590" y="1815274"/>
          <a:ext cx="7192600" cy="1584960"/>
        </p:xfrm>
        <a:graphic>
          <a:graphicData uri="http://schemas.openxmlformats.org/drawingml/2006/table">
            <a:tbl>
              <a:tblPr firstRow="1" bandRow="1">
                <a:tableStyleId>{72833802-FEF1-4C79-8D5D-14CF1EAF98D9}</a:tableStyleId>
              </a:tblPr>
              <a:tblGrid>
                <a:gridCol w="1798150">
                  <a:extLst>
                    <a:ext uri="{9D8B030D-6E8A-4147-A177-3AD203B41FA5}">
                      <a16:colId xmlns:a16="http://schemas.microsoft.com/office/drawing/2014/main" val="2776288197"/>
                    </a:ext>
                  </a:extLst>
                </a:gridCol>
                <a:gridCol w="1798150">
                  <a:extLst>
                    <a:ext uri="{9D8B030D-6E8A-4147-A177-3AD203B41FA5}">
                      <a16:colId xmlns:a16="http://schemas.microsoft.com/office/drawing/2014/main" val="2871121508"/>
                    </a:ext>
                  </a:extLst>
                </a:gridCol>
                <a:gridCol w="1798150">
                  <a:extLst>
                    <a:ext uri="{9D8B030D-6E8A-4147-A177-3AD203B41FA5}">
                      <a16:colId xmlns:a16="http://schemas.microsoft.com/office/drawing/2014/main" val="3667644465"/>
                    </a:ext>
                  </a:extLst>
                </a:gridCol>
                <a:gridCol w="1798150">
                  <a:extLst>
                    <a:ext uri="{9D8B030D-6E8A-4147-A177-3AD203B41FA5}">
                      <a16:colId xmlns:a16="http://schemas.microsoft.com/office/drawing/2014/main" val="680533470"/>
                    </a:ext>
                  </a:extLst>
                </a:gridCol>
              </a:tblGrid>
              <a:tr h="370840">
                <a:tc>
                  <a:txBody>
                    <a:bodyPr/>
                    <a:lstStyle/>
                    <a:p>
                      <a:endParaRPr lang="nl-BE" sz="2000"/>
                    </a:p>
                  </a:txBody>
                  <a:tcPr>
                    <a:solidFill>
                      <a:srgbClr val="009FDF"/>
                    </a:solidFill>
                  </a:tcPr>
                </a:tc>
                <a:tc>
                  <a:txBody>
                    <a:bodyPr/>
                    <a:lstStyle/>
                    <a:p>
                      <a:r>
                        <a:rPr lang="nl-BE" sz="2000"/>
                        <a:t>Lijst 1</a:t>
                      </a:r>
                    </a:p>
                  </a:txBody>
                  <a:tcPr>
                    <a:solidFill>
                      <a:srgbClr val="009FDF"/>
                    </a:solidFill>
                  </a:tcPr>
                </a:tc>
                <a:tc>
                  <a:txBody>
                    <a:bodyPr/>
                    <a:lstStyle/>
                    <a:p>
                      <a:r>
                        <a:rPr lang="nl-BE" sz="2000"/>
                        <a:t>Lijst 2</a:t>
                      </a:r>
                    </a:p>
                  </a:txBody>
                  <a:tcPr>
                    <a:solidFill>
                      <a:srgbClr val="009FDF"/>
                    </a:solidFill>
                  </a:tcPr>
                </a:tc>
                <a:tc>
                  <a:txBody>
                    <a:bodyPr/>
                    <a:lstStyle/>
                    <a:p>
                      <a:r>
                        <a:rPr lang="nl-BE" sz="2000"/>
                        <a:t>Lijst 3</a:t>
                      </a:r>
                    </a:p>
                  </a:txBody>
                  <a:tcPr>
                    <a:solidFill>
                      <a:srgbClr val="009FDF"/>
                    </a:solidFill>
                  </a:tcPr>
                </a:tc>
                <a:extLst>
                  <a:ext uri="{0D108BD9-81ED-4DB2-BD59-A6C34878D82A}">
                    <a16:rowId xmlns:a16="http://schemas.microsoft.com/office/drawing/2014/main" val="1360478511"/>
                  </a:ext>
                </a:extLst>
              </a:tr>
              <a:tr h="370840">
                <a:tc>
                  <a:txBody>
                    <a:bodyPr/>
                    <a:lstStyle/>
                    <a:p>
                      <a:r>
                        <a:rPr lang="nl-BE" sz="2000">
                          <a:solidFill>
                            <a:srgbClr val="003478"/>
                          </a:solidFill>
                        </a:rPr>
                        <a:t>1.</a:t>
                      </a:r>
                    </a:p>
                  </a:txBody>
                  <a:tcPr/>
                </a:tc>
                <a:tc>
                  <a:txBody>
                    <a:bodyPr/>
                    <a:lstStyle/>
                    <a:p>
                      <a:r>
                        <a:rPr lang="nl-BE" sz="2000">
                          <a:solidFill>
                            <a:srgbClr val="003478"/>
                          </a:solidFill>
                        </a:rPr>
                        <a:t>82</a:t>
                      </a:r>
                    </a:p>
                  </a:txBody>
                  <a:tcPr/>
                </a:tc>
                <a:tc>
                  <a:txBody>
                    <a:bodyPr/>
                    <a:lstStyle/>
                    <a:p>
                      <a:r>
                        <a:rPr lang="nl-BE" sz="2000">
                          <a:solidFill>
                            <a:srgbClr val="003478"/>
                          </a:solidFill>
                        </a:rPr>
                        <a:t>117</a:t>
                      </a:r>
                    </a:p>
                  </a:txBody>
                  <a:tcPr/>
                </a:tc>
                <a:tc>
                  <a:txBody>
                    <a:bodyPr/>
                    <a:lstStyle/>
                    <a:p>
                      <a:r>
                        <a:rPr lang="nl-BE" sz="2000">
                          <a:solidFill>
                            <a:srgbClr val="003478"/>
                          </a:solidFill>
                        </a:rPr>
                        <a:t>125</a:t>
                      </a:r>
                    </a:p>
                  </a:txBody>
                  <a:tcPr/>
                </a:tc>
                <a:extLst>
                  <a:ext uri="{0D108BD9-81ED-4DB2-BD59-A6C34878D82A}">
                    <a16:rowId xmlns:a16="http://schemas.microsoft.com/office/drawing/2014/main" val="1380250726"/>
                  </a:ext>
                </a:extLst>
              </a:tr>
              <a:tr h="370840">
                <a:tc>
                  <a:txBody>
                    <a:bodyPr/>
                    <a:lstStyle/>
                    <a:p>
                      <a:r>
                        <a:rPr lang="nl-BE" sz="2000">
                          <a:solidFill>
                            <a:srgbClr val="003478"/>
                          </a:solidFill>
                        </a:rPr>
                        <a:t>2.</a:t>
                      </a:r>
                    </a:p>
                  </a:txBody>
                  <a:tcPr/>
                </a:tc>
                <a:tc>
                  <a:txBody>
                    <a:bodyPr/>
                    <a:lstStyle/>
                    <a:p>
                      <a:r>
                        <a:rPr lang="nl-BE" sz="2000">
                          <a:solidFill>
                            <a:srgbClr val="003478"/>
                          </a:solidFill>
                        </a:rPr>
                        <a:t>41</a:t>
                      </a:r>
                    </a:p>
                  </a:txBody>
                  <a:tcPr/>
                </a:tc>
                <a:tc>
                  <a:txBody>
                    <a:bodyPr/>
                    <a:lstStyle/>
                    <a:p>
                      <a:r>
                        <a:rPr lang="nl-BE" sz="2000">
                          <a:solidFill>
                            <a:srgbClr val="003478"/>
                          </a:solidFill>
                        </a:rPr>
                        <a:t>58,50</a:t>
                      </a:r>
                    </a:p>
                  </a:txBody>
                  <a:tcPr/>
                </a:tc>
                <a:tc>
                  <a:txBody>
                    <a:bodyPr/>
                    <a:lstStyle/>
                    <a:p>
                      <a:r>
                        <a:rPr lang="nl-BE" sz="2000">
                          <a:solidFill>
                            <a:srgbClr val="003478"/>
                          </a:solidFill>
                        </a:rPr>
                        <a:t>62,5</a:t>
                      </a:r>
                    </a:p>
                  </a:txBody>
                  <a:tcPr/>
                </a:tc>
                <a:extLst>
                  <a:ext uri="{0D108BD9-81ED-4DB2-BD59-A6C34878D82A}">
                    <a16:rowId xmlns:a16="http://schemas.microsoft.com/office/drawing/2014/main" val="3285201485"/>
                  </a:ext>
                </a:extLst>
              </a:tr>
              <a:tr h="370840">
                <a:tc>
                  <a:txBody>
                    <a:bodyPr/>
                    <a:lstStyle/>
                    <a:p>
                      <a:r>
                        <a:rPr lang="nl-BE" sz="2000">
                          <a:solidFill>
                            <a:srgbClr val="003478"/>
                          </a:solidFill>
                        </a:rPr>
                        <a:t>3.</a:t>
                      </a:r>
                    </a:p>
                  </a:txBody>
                  <a:tcPr>
                    <a:lnB w="6350" cap="flat" cmpd="sng" algn="ctr">
                      <a:solidFill>
                        <a:srgbClr val="003478"/>
                      </a:solidFill>
                      <a:prstDash val="solid"/>
                      <a:round/>
                      <a:headEnd type="none" w="med" len="med"/>
                      <a:tailEnd type="none" w="med" len="med"/>
                    </a:lnB>
                  </a:tcPr>
                </a:tc>
                <a:tc>
                  <a:txBody>
                    <a:bodyPr/>
                    <a:lstStyle/>
                    <a:p>
                      <a:r>
                        <a:rPr lang="nl-BE" sz="2000">
                          <a:solidFill>
                            <a:srgbClr val="003478"/>
                          </a:solidFill>
                        </a:rPr>
                        <a:t>27,33</a:t>
                      </a:r>
                    </a:p>
                  </a:txBody>
                  <a:tcPr>
                    <a:lnB w="6350" cap="flat" cmpd="sng" algn="ctr">
                      <a:solidFill>
                        <a:srgbClr val="003478"/>
                      </a:solidFill>
                      <a:prstDash val="solid"/>
                      <a:round/>
                      <a:headEnd type="none" w="med" len="med"/>
                      <a:tailEnd type="none" w="med" len="med"/>
                    </a:lnB>
                  </a:tcPr>
                </a:tc>
                <a:tc>
                  <a:txBody>
                    <a:bodyPr/>
                    <a:lstStyle/>
                    <a:p>
                      <a:r>
                        <a:rPr lang="nl-BE" sz="2000">
                          <a:solidFill>
                            <a:srgbClr val="003478"/>
                          </a:solidFill>
                        </a:rPr>
                        <a:t>39</a:t>
                      </a:r>
                    </a:p>
                  </a:txBody>
                  <a:tcPr>
                    <a:lnB w="6350" cap="flat" cmpd="sng" algn="ctr">
                      <a:solidFill>
                        <a:srgbClr val="003478"/>
                      </a:solidFill>
                      <a:prstDash val="solid"/>
                      <a:round/>
                      <a:headEnd type="none" w="med" len="med"/>
                      <a:tailEnd type="none" w="med" len="med"/>
                    </a:lnB>
                  </a:tcPr>
                </a:tc>
                <a:tc>
                  <a:txBody>
                    <a:bodyPr/>
                    <a:lstStyle/>
                    <a:p>
                      <a:r>
                        <a:rPr lang="nl-BE" sz="2000">
                          <a:solidFill>
                            <a:srgbClr val="003478"/>
                          </a:solidFill>
                        </a:rPr>
                        <a:t>41,66</a:t>
                      </a:r>
                    </a:p>
                  </a:txBody>
                  <a:tcPr>
                    <a:lnB w="6350" cap="flat" cmpd="sng" algn="ctr">
                      <a:solidFill>
                        <a:srgbClr val="003478"/>
                      </a:solidFill>
                      <a:prstDash val="solid"/>
                      <a:round/>
                      <a:headEnd type="none" w="med" len="med"/>
                      <a:tailEnd type="none" w="med" len="med"/>
                    </a:lnB>
                  </a:tcPr>
                </a:tc>
                <a:extLst>
                  <a:ext uri="{0D108BD9-81ED-4DB2-BD59-A6C34878D82A}">
                    <a16:rowId xmlns:a16="http://schemas.microsoft.com/office/drawing/2014/main" val="3508899429"/>
                  </a:ext>
                </a:extLst>
              </a:tr>
            </a:tbl>
          </a:graphicData>
        </a:graphic>
      </p:graphicFrame>
      <p:pic>
        <p:nvPicPr>
          <p:cNvPr id="8" name="Afbeelding 7" descr="Afbeelding met clipart&#10;&#10;Automatisch gegenereerde beschrijving">
            <a:extLst>
              <a:ext uri="{FF2B5EF4-FFF2-40B4-BE49-F238E27FC236}">
                <a16:creationId xmlns:a16="http://schemas.microsoft.com/office/drawing/2014/main" id="{B25A12E6-0DD7-CB3B-456E-5AB2CC184EC3}"/>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7013295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Voorbeeld 1</a:t>
            </a:r>
            <a:endParaRPr lang="nl-BE"/>
          </a:p>
        </p:txBody>
      </p:sp>
      <p:sp>
        <p:nvSpPr>
          <p:cNvPr id="3" name="Tijdelijke aanduiding voor tekst 2"/>
          <p:cNvSpPr>
            <a:spLocks noGrp="1"/>
          </p:cNvSpPr>
          <p:nvPr>
            <p:ph type="body" sz="quarter" idx="15"/>
          </p:nvPr>
        </p:nvSpPr>
        <p:spPr>
          <a:xfrm>
            <a:off x="467544" y="843558"/>
            <a:ext cx="8208912" cy="3960440"/>
          </a:xfrm>
        </p:spPr>
        <p:txBody>
          <a:bodyPr>
            <a:noAutofit/>
          </a:bodyPr>
          <a:lstStyle/>
          <a:p>
            <a:pPr>
              <a:defRPr/>
            </a:pPr>
            <a:r>
              <a:rPr lang="nl-BE" altLang="nl-BE" sz="2200">
                <a:latin typeface="Calibri" panose="020F0502020204030204" pitchFamily="34" charset="0"/>
              </a:rPr>
              <a:t>Aantal te begeven mandaten: 6 </a:t>
            </a:r>
          </a:p>
          <a:p>
            <a:pPr>
              <a:buNone/>
              <a:defRPr/>
            </a:pPr>
            <a:r>
              <a:rPr lang="nl-BE" altLang="nl-BE" sz="2200">
                <a:latin typeface="Calibri" panose="020F0502020204030204" pitchFamily="34" charset="0"/>
              </a:rPr>
              <a:t>	</a:t>
            </a:r>
            <a:r>
              <a:rPr lang="nl-BE" altLang="nl-BE" sz="2200" b="1">
                <a:latin typeface="Calibri" panose="020F0502020204030204" pitchFamily="34" charset="0"/>
              </a:rPr>
              <a:t>Stap 2: </a:t>
            </a:r>
            <a:r>
              <a:rPr lang="nl-BE" altLang="nl-BE" sz="2200">
                <a:latin typeface="Calibri" panose="020F0502020204030204" pitchFamily="34" charset="0"/>
              </a:rPr>
              <a:t>Kiesquotiënten bepalen per lijst &amp; zetelverdeling:</a:t>
            </a:r>
          </a:p>
          <a:p>
            <a:pPr>
              <a:buNone/>
              <a:defRPr/>
            </a:pPr>
            <a:endParaRPr lang="nl-BE" altLang="nl-BE" sz="2200">
              <a:latin typeface="Calibri" panose="020F0502020204030204" pitchFamily="34" charset="0"/>
            </a:endParaRPr>
          </a:p>
          <a:p>
            <a:pPr>
              <a:buNone/>
              <a:defRPr/>
            </a:pPr>
            <a:endParaRPr lang="nl-BE" altLang="nl-BE" sz="2200">
              <a:latin typeface="Calibri" panose="020F0502020204030204" pitchFamily="34" charset="0"/>
            </a:endParaRPr>
          </a:p>
          <a:p>
            <a:pPr>
              <a:buNone/>
              <a:defRPr/>
            </a:pPr>
            <a:endParaRPr lang="nl-BE" altLang="nl-BE" sz="2200">
              <a:latin typeface="Calibri" panose="020F0502020204030204" pitchFamily="34" charset="0"/>
            </a:endParaRPr>
          </a:p>
          <a:p>
            <a:pPr>
              <a:buNone/>
              <a:defRPr/>
            </a:pPr>
            <a:endParaRPr lang="nl-BE" altLang="nl-BE" sz="2200">
              <a:latin typeface="Calibri" panose="020F0502020204030204" pitchFamily="34" charset="0"/>
            </a:endParaRPr>
          </a:p>
          <a:p>
            <a:pPr>
              <a:buNone/>
              <a:defRPr/>
            </a:pPr>
            <a:endParaRPr lang="nl-BE" altLang="nl-BE" sz="2200">
              <a:latin typeface="Calibri" panose="020F0502020204030204" pitchFamily="34" charset="0"/>
            </a:endParaRPr>
          </a:p>
          <a:p>
            <a:pPr>
              <a:buNone/>
              <a:defRPr/>
            </a:pPr>
            <a:r>
              <a:rPr lang="nl-BE" altLang="nl-BE" sz="2200">
                <a:latin typeface="Calibri" panose="020F0502020204030204" pitchFamily="34" charset="0"/>
              </a:rPr>
              <a:t>	Lijst 1 : 1 mandaat</a:t>
            </a:r>
          </a:p>
          <a:p>
            <a:pPr>
              <a:buNone/>
              <a:defRPr/>
            </a:pPr>
            <a:r>
              <a:rPr lang="nl-BE" altLang="nl-BE" sz="2200">
                <a:latin typeface="Calibri" panose="020F0502020204030204" pitchFamily="34" charset="0"/>
              </a:rPr>
              <a:t>	Lijst 2 : 2 mandaten</a:t>
            </a:r>
          </a:p>
          <a:p>
            <a:pPr>
              <a:buNone/>
              <a:defRPr/>
            </a:pPr>
            <a:r>
              <a:rPr lang="nl-BE" altLang="nl-BE" sz="2200">
                <a:latin typeface="Calibri" panose="020F0502020204030204" pitchFamily="34" charset="0"/>
              </a:rPr>
              <a:t>	Lijst 3 : 3 mandaten</a:t>
            </a:r>
            <a:endParaRPr lang="nl-BE" sz="2200"/>
          </a:p>
        </p:txBody>
      </p:sp>
      <p:pic>
        <p:nvPicPr>
          <p:cNvPr id="6" name="Graphic 5" descr="Raad van bestuur met effen opvulling">
            <a:extLst>
              <a:ext uri="{FF2B5EF4-FFF2-40B4-BE49-F238E27FC236}">
                <a16:creationId xmlns:a16="http://schemas.microsoft.com/office/drawing/2014/main" id="{F864B1AE-D2C7-D611-D46A-82861BF236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2190" y="124623"/>
            <a:ext cx="584266" cy="584266"/>
          </a:xfrm>
          <a:prstGeom prst="rect">
            <a:avLst/>
          </a:prstGeom>
        </p:spPr>
      </p:pic>
      <p:graphicFrame>
        <p:nvGraphicFramePr>
          <p:cNvPr id="7" name="Tabel 7">
            <a:extLst>
              <a:ext uri="{FF2B5EF4-FFF2-40B4-BE49-F238E27FC236}">
                <a16:creationId xmlns:a16="http://schemas.microsoft.com/office/drawing/2014/main" id="{1521A0D0-A0A5-4060-83C9-C3D30D784FA5}"/>
              </a:ext>
            </a:extLst>
          </p:cNvPr>
          <p:cNvGraphicFramePr>
            <a:graphicFrameLocks noGrp="1"/>
          </p:cNvGraphicFramePr>
          <p:nvPr>
            <p:extLst>
              <p:ext uri="{D42A27DB-BD31-4B8C-83A1-F6EECF244321}">
                <p14:modId xmlns:p14="http://schemas.microsoft.com/office/powerpoint/2010/main" val="580956232"/>
              </p:ext>
            </p:extLst>
          </p:nvPr>
        </p:nvGraphicFramePr>
        <p:xfrm>
          <a:off x="899590" y="1779270"/>
          <a:ext cx="7192600" cy="1584960"/>
        </p:xfrm>
        <a:graphic>
          <a:graphicData uri="http://schemas.openxmlformats.org/drawingml/2006/table">
            <a:tbl>
              <a:tblPr firstRow="1" bandRow="1">
                <a:tableStyleId>{72833802-FEF1-4C79-8D5D-14CF1EAF98D9}</a:tableStyleId>
              </a:tblPr>
              <a:tblGrid>
                <a:gridCol w="1798150">
                  <a:extLst>
                    <a:ext uri="{9D8B030D-6E8A-4147-A177-3AD203B41FA5}">
                      <a16:colId xmlns:a16="http://schemas.microsoft.com/office/drawing/2014/main" val="2776288197"/>
                    </a:ext>
                  </a:extLst>
                </a:gridCol>
                <a:gridCol w="1798150">
                  <a:extLst>
                    <a:ext uri="{9D8B030D-6E8A-4147-A177-3AD203B41FA5}">
                      <a16:colId xmlns:a16="http://schemas.microsoft.com/office/drawing/2014/main" val="2871121508"/>
                    </a:ext>
                  </a:extLst>
                </a:gridCol>
                <a:gridCol w="1798150">
                  <a:extLst>
                    <a:ext uri="{9D8B030D-6E8A-4147-A177-3AD203B41FA5}">
                      <a16:colId xmlns:a16="http://schemas.microsoft.com/office/drawing/2014/main" val="3667644465"/>
                    </a:ext>
                  </a:extLst>
                </a:gridCol>
                <a:gridCol w="1798150">
                  <a:extLst>
                    <a:ext uri="{9D8B030D-6E8A-4147-A177-3AD203B41FA5}">
                      <a16:colId xmlns:a16="http://schemas.microsoft.com/office/drawing/2014/main" val="680533470"/>
                    </a:ext>
                  </a:extLst>
                </a:gridCol>
              </a:tblGrid>
              <a:tr h="370840">
                <a:tc>
                  <a:txBody>
                    <a:bodyPr/>
                    <a:lstStyle/>
                    <a:p>
                      <a:endParaRPr lang="nl-BE" sz="2000"/>
                    </a:p>
                  </a:txBody>
                  <a:tcPr>
                    <a:solidFill>
                      <a:srgbClr val="009FDF"/>
                    </a:solidFill>
                  </a:tcPr>
                </a:tc>
                <a:tc>
                  <a:txBody>
                    <a:bodyPr/>
                    <a:lstStyle/>
                    <a:p>
                      <a:r>
                        <a:rPr lang="nl-BE" sz="2000"/>
                        <a:t>Lijst 1</a:t>
                      </a:r>
                    </a:p>
                  </a:txBody>
                  <a:tcPr>
                    <a:solidFill>
                      <a:srgbClr val="009FDF"/>
                    </a:solidFill>
                  </a:tcPr>
                </a:tc>
                <a:tc>
                  <a:txBody>
                    <a:bodyPr/>
                    <a:lstStyle/>
                    <a:p>
                      <a:r>
                        <a:rPr lang="nl-BE" sz="2000"/>
                        <a:t>Lijst 2</a:t>
                      </a:r>
                    </a:p>
                  </a:txBody>
                  <a:tcPr>
                    <a:solidFill>
                      <a:srgbClr val="009FDF"/>
                    </a:solidFill>
                  </a:tcPr>
                </a:tc>
                <a:tc>
                  <a:txBody>
                    <a:bodyPr/>
                    <a:lstStyle/>
                    <a:p>
                      <a:r>
                        <a:rPr lang="nl-BE" sz="2000"/>
                        <a:t>Lijst 3</a:t>
                      </a:r>
                    </a:p>
                  </a:txBody>
                  <a:tcPr>
                    <a:solidFill>
                      <a:srgbClr val="009FDF"/>
                    </a:solidFill>
                  </a:tcPr>
                </a:tc>
                <a:extLst>
                  <a:ext uri="{0D108BD9-81ED-4DB2-BD59-A6C34878D82A}">
                    <a16:rowId xmlns:a16="http://schemas.microsoft.com/office/drawing/2014/main" val="1360478511"/>
                  </a:ext>
                </a:extLst>
              </a:tr>
              <a:tr h="370840">
                <a:tc>
                  <a:txBody>
                    <a:bodyPr/>
                    <a:lstStyle/>
                    <a:p>
                      <a:r>
                        <a:rPr lang="nl-BE" sz="2000">
                          <a:solidFill>
                            <a:srgbClr val="003478"/>
                          </a:solidFill>
                        </a:rPr>
                        <a:t>1.</a:t>
                      </a:r>
                    </a:p>
                  </a:txBody>
                  <a:tcPr/>
                </a:tc>
                <a:tc>
                  <a:txBody>
                    <a:bodyPr/>
                    <a:lstStyle/>
                    <a:p>
                      <a:r>
                        <a:rPr lang="nl-BE" sz="2000">
                          <a:solidFill>
                            <a:srgbClr val="003478"/>
                          </a:solidFill>
                        </a:rPr>
                        <a:t>82 (3)</a:t>
                      </a:r>
                    </a:p>
                  </a:txBody>
                  <a:tcPr/>
                </a:tc>
                <a:tc>
                  <a:txBody>
                    <a:bodyPr/>
                    <a:lstStyle/>
                    <a:p>
                      <a:r>
                        <a:rPr lang="nl-BE" sz="2000">
                          <a:solidFill>
                            <a:srgbClr val="003478"/>
                          </a:solidFill>
                        </a:rPr>
                        <a:t>117 (2)</a:t>
                      </a:r>
                    </a:p>
                  </a:txBody>
                  <a:tcPr/>
                </a:tc>
                <a:tc>
                  <a:txBody>
                    <a:bodyPr/>
                    <a:lstStyle/>
                    <a:p>
                      <a:r>
                        <a:rPr lang="nl-BE" sz="2000">
                          <a:solidFill>
                            <a:srgbClr val="003478"/>
                          </a:solidFill>
                        </a:rPr>
                        <a:t>125 (1)</a:t>
                      </a:r>
                    </a:p>
                  </a:txBody>
                  <a:tcPr/>
                </a:tc>
                <a:extLst>
                  <a:ext uri="{0D108BD9-81ED-4DB2-BD59-A6C34878D82A}">
                    <a16:rowId xmlns:a16="http://schemas.microsoft.com/office/drawing/2014/main" val="1380250726"/>
                  </a:ext>
                </a:extLst>
              </a:tr>
              <a:tr h="370840">
                <a:tc>
                  <a:txBody>
                    <a:bodyPr/>
                    <a:lstStyle/>
                    <a:p>
                      <a:r>
                        <a:rPr lang="nl-BE" sz="2000">
                          <a:solidFill>
                            <a:srgbClr val="003478"/>
                          </a:solidFill>
                        </a:rPr>
                        <a:t>2.</a:t>
                      </a:r>
                    </a:p>
                  </a:txBody>
                  <a:tcPr/>
                </a:tc>
                <a:tc>
                  <a:txBody>
                    <a:bodyPr/>
                    <a:lstStyle/>
                    <a:p>
                      <a:r>
                        <a:rPr lang="nl-BE" sz="2000">
                          <a:solidFill>
                            <a:srgbClr val="003478"/>
                          </a:solidFill>
                        </a:rPr>
                        <a:t>41</a:t>
                      </a:r>
                    </a:p>
                  </a:txBody>
                  <a:tcPr/>
                </a:tc>
                <a:tc>
                  <a:txBody>
                    <a:bodyPr/>
                    <a:lstStyle/>
                    <a:p>
                      <a:r>
                        <a:rPr lang="nl-BE" sz="2000">
                          <a:solidFill>
                            <a:srgbClr val="003478"/>
                          </a:solidFill>
                        </a:rPr>
                        <a:t>58,50 (5)</a:t>
                      </a:r>
                    </a:p>
                  </a:txBody>
                  <a:tcPr/>
                </a:tc>
                <a:tc>
                  <a:txBody>
                    <a:bodyPr/>
                    <a:lstStyle/>
                    <a:p>
                      <a:r>
                        <a:rPr lang="nl-BE" sz="2000">
                          <a:solidFill>
                            <a:srgbClr val="003478"/>
                          </a:solidFill>
                        </a:rPr>
                        <a:t>62,5 (4)</a:t>
                      </a:r>
                    </a:p>
                  </a:txBody>
                  <a:tcPr/>
                </a:tc>
                <a:extLst>
                  <a:ext uri="{0D108BD9-81ED-4DB2-BD59-A6C34878D82A}">
                    <a16:rowId xmlns:a16="http://schemas.microsoft.com/office/drawing/2014/main" val="3285201485"/>
                  </a:ext>
                </a:extLst>
              </a:tr>
              <a:tr h="370840">
                <a:tc>
                  <a:txBody>
                    <a:bodyPr/>
                    <a:lstStyle/>
                    <a:p>
                      <a:r>
                        <a:rPr lang="nl-BE" sz="2000">
                          <a:solidFill>
                            <a:srgbClr val="003478"/>
                          </a:solidFill>
                        </a:rPr>
                        <a:t>3.</a:t>
                      </a:r>
                    </a:p>
                  </a:txBody>
                  <a:tcPr>
                    <a:lnB w="6350" cap="flat" cmpd="sng" algn="ctr">
                      <a:solidFill>
                        <a:srgbClr val="003478"/>
                      </a:solidFill>
                      <a:prstDash val="solid"/>
                      <a:round/>
                      <a:headEnd type="none" w="med" len="med"/>
                      <a:tailEnd type="none" w="med" len="med"/>
                    </a:lnB>
                  </a:tcPr>
                </a:tc>
                <a:tc>
                  <a:txBody>
                    <a:bodyPr/>
                    <a:lstStyle/>
                    <a:p>
                      <a:r>
                        <a:rPr lang="nl-BE" sz="2000">
                          <a:solidFill>
                            <a:srgbClr val="003478"/>
                          </a:solidFill>
                        </a:rPr>
                        <a:t>27,33</a:t>
                      </a:r>
                    </a:p>
                  </a:txBody>
                  <a:tcPr>
                    <a:lnB w="6350" cap="flat" cmpd="sng" algn="ctr">
                      <a:solidFill>
                        <a:srgbClr val="003478"/>
                      </a:solidFill>
                      <a:prstDash val="solid"/>
                      <a:round/>
                      <a:headEnd type="none" w="med" len="med"/>
                      <a:tailEnd type="none" w="med" len="med"/>
                    </a:lnB>
                  </a:tcPr>
                </a:tc>
                <a:tc>
                  <a:txBody>
                    <a:bodyPr/>
                    <a:lstStyle/>
                    <a:p>
                      <a:r>
                        <a:rPr lang="nl-BE" sz="2000">
                          <a:solidFill>
                            <a:srgbClr val="003478"/>
                          </a:solidFill>
                        </a:rPr>
                        <a:t>39</a:t>
                      </a:r>
                    </a:p>
                  </a:txBody>
                  <a:tcPr>
                    <a:lnB w="6350" cap="flat" cmpd="sng" algn="ctr">
                      <a:solidFill>
                        <a:srgbClr val="003478"/>
                      </a:solidFill>
                      <a:prstDash val="solid"/>
                      <a:round/>
                      <a:headEnd type="none" w="med" len="med"/>
                      <a:tailEnd type="none" w="med" len="med"/>
                    </a:lnB>
                  </a:tcPr>
                </a:tc>
                <a:tc>
                  <a:txBody>
                    <a:bodyPr/>
                    <a:lstStyle/>
                    <a:p>
                      <a:r>
                        <a:rPr lang="nl-BE" sz="2000">
                          <a:solidFill>
                            <a:srgbClr val="003478"/>
                          </a:solidFill>
                        </a:rPr>
                        <a:t>41,66 (6)</a:t>
                      </a:r>
                    </a:p>
                  </a:txBody>
                  <a:tcPr>
                    <a:lnB w="6350" cap="flat" cmpd="sng" algn="ctr">
                      <a:solidFill>
                        <a:srgbClr val="003478"/>
                      </a:solidFill>
                      <a:prstDash val="solid"/>
                      <a:round/>
                      <a:headEnd type="none" w="med" len="med"/>
                      <a:tailEnd type="none" w="med" len="med"/>
                    </a:lnB>
                  </a:tcPr>
                </a:tc>
                <a:extLst>
                  <a:ext uri="{0D108BD9-81ED-4DB2-BD59-A6C34878D82A}">
                    <a16:rowId xmlns:a16="http://schemas.microsoft.com/office/drawing/2014/main" val="3508899429"/>
                  </a:ext>
                </a:extLst>
              </a:tr>
            </a:tbl>
          </a:graphicData>
        </a:graphic>
      </p:graphicFrame>
      <p:pic>
        <p:nvPicPr>
          <p:cNvPr id="8" name="Afbeelding 7" descr="Afbeelding met clipart&#10;&#10;Automatisch gegenereerde beschrijving">
            <a:extLst>
              <a:ext uri="{FF2B5EF4-FFF2-40B4-BE49-F238E27FC236}">
                <a16:creationId xmlns:a16="http://schemas.microsoft.com/office/drawing/2014/main" id="{5DAE1B0D-33EE-5BD2-08B1-E5D2FA26119F}"/>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32969007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Voorbeeld 2</a:t>
            </a:r>
            <a:endParaRPr lang="nl-BE"/>
          </a:p>
        </p:txBody>
      </p:sp>
      <p:sp>
        <p:nvSpPr>
          <p:cNvPr id="3" name="Tijdelijke aanduiding voor tekst 2"/>
          <p:cNvSpPr>
            <a:spLocks noGrp="1"/>
          </p:cNvSpPr>
          <p:nvPr>
            <p:ph type="body" sz="quarter" idx="15"/>
          </p:nvPr>
        </p:nvSpPr>
        <p:spPr/>
        <p:txBody>
          <a:bodyPr>
            <a:normAutofit/>
          </a:bodyPr>
          <a:lstStyle/>
          <a:p>
            <a:pPr>
              <a:defRPr/>
            </a:pPr>
            <a:r>
              <a:rPr lang="nl-BE" altLang="nl-BE" sz="2200">
                <a:latin typeface="Calibri" panose="020F0502020204030204" pitchFamily="34" charset="0"/>
              </a:rPr>
              <a:t>Aantal te begeven mandaten: 6</a:t>
            </a:r>
          </a:p>
          <a:p>
            <a:pPr>
              <a:buNone/>
              <a:defRPr/>
            </a:pPr>
            <a:r>
              <a:rPr lang="nl-BE" altLang="nl-BE" sz="2200">
                <a:latin typeface="Calibri" panose="020F0502020204030204" pitchFamily="34" charset="0"/>
              </a:rPr>
              <a:t>	Kiesquotiënten bepalen per lijst &amp; zetelverdeling:</a:t>
            </a:r>
            <a:endParaRPr lang="nl-BE" altLang="nl-BE">
              <a:latin typeface="Calibri" panose="020F0502020204030204" pitchFamily="34" charset="0"/>
            </a:endParaRPr>
          </a:p>
          <a:p>
            <a:pPr>
              <a:buNone/>
              <a:defRPr/>
            </a:pPr>
            <a:endParaRPr lang="nl-BE" altLang="nl-BE">
              <a:latin typeface="Calibri" panose="020F0502020204030204" pitchFamily="34" charset="0"/>
            </a:endParaRPr>
          </a:p>
          <a:p>
            <a:pPr>
              <a:buNone/>
              <a:defRPr/>
            </a:pPr>
            <a:endParaRPr lang="nl-BE" altLang="nl-BE">
              <a:latin typeface="Calibri" panose="020F0502020204030204" pitchFamily="34" charset="0"/>
            </a:endParaRPr>
          </a:p>
          <a:p>
            <a:pPr>
              <a:buNone/>
              <a:defRPr/>
            </a:pPr>
            <a:endParaRPr lang="nl-NL" altLang="nl-BE"/>
          </a:p>
          <a:p>
            <a:pPr marL="0" indent="0">
              <a:buNone/>
            </a:pPr>
            <a:endParaRPr lang="nl-BE"/>
          </a:p>
        </p:txBody>
      </p:sp>
      <p:pic>
        <p:nvPicPr>
          <p:cNvPr id="6" name="Graphic 5" descr="Raad van bestuur met effen opvulling">
            <a:extLst>
              <a:ext uri="{FF2B5EF4-FFF2-40B4-BE49-F238E27FC236}">
                <a16:creationId xmlns:a16="http://schemas.microsoft.com/office/drawing/2014/main" id="{5F79F310-F650-88B3-F82B-14122B0736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2190" y="124623"/>
            <a:ext cx="584266" cy="584266"/>
          </a:xfrm>
          <a:prstGeom prst="rect">
            <a:avLst/>
          </a:prstGeom>
        </p:spPr>
      </p:pic>
      <p:graphicFrame>
        <p:nvGraphicFramePr>
          <p:cNvPr id="7" name="Tabel 7">
            <a:extLst>
              <a:ext uri="{FF2B5EF4-FFF2-40B4-BE49-F238E27FC236}">
                <a16:creationId xmlns:a16="http://schemas.microsoft.com/office/drawing/2014/main" id="{2C127DDD-E5D4-F540-4C6C-9BC1771B1C44}"/>
              </a:ext>
            </a:extLst>
          </p:cNvPr>
          <p:cNvGraphicFramePr>
            <a:graphicFrameLocks noGrp="1"/>
          </p:cNvGraphicFramePr>
          <p:nvPr>
            <p:extLst>
              <p:ext uri="{D42A27DB-BD31-4B8C-83A1-F6EECF244321}">
                <p14:modId xmlns:p14="http://schemas.microsoft.com/office/powerpoint/2010/main" val="133969161"/>
              </p:ext>
            </p:extLst>
          </p:nvPr>
        </p:nvGraphicFramePr>
        <p:xfrm>
          <a:off x="908682" y="1779662"/>
          <a:ext cx="7192600" cy="1981200"/>
        </p:xfrm>
        <a:graphic>
          <a:graphicData uri="http://schemas.openxmlformats.org/drawingml/2006/table">
            <a:tbl>
              <a:tblPr firstRow="1" bandRow="1">
                <a:tableStyleId>{72833802-FEF1-4C79-8D5D-14CF1EAF98D9}</a:tableStyleId>
              </a:tblPr>
              <a:tblGrid>
                <a:gridCol w="1798150">
                  <a:extLst>
                    <a:ext uri="{9D8B030D-6E8A-4147-A177-3AD203B41FA5}">
                      <a16:colId xmlns:a16="http://schemas.microsoft.com/office/drawing/2014/main" val="2776288197"/>
                    </a:ext>
                  </a:extLst>
                </a:gridCol>
                <a:gridCol w="1798150">
                  <a:extLst>
                    <a:ext uri="{9D8B030D-6E8A-4147-A177-3AD203B41FA5}">
                      <a16:colId xmlns:a16="http://schemas.microsoft.com/office/drawing/2014/main" val="2871121508"/>
                    </a:ext>
                  </a:extLst>
                </a:gridCol>
                <a:gridCol w="1798150">
                  <a:extLst>
                    <a:ext uri="{9D8B030D-6E8A-4147-A177-3AD203B41FA5}">
                      <a16:colId xmlns:a16="http://schemas.microsoft.com/office/drawing/2014/main" val="3667644465"/>
                    </a:ext>
                  </a:extLst>
                </a:gridCol>
                <a:gridCol w="1798150">
                  <a:extLst>
                    <a:ext uri="{9D8B030D-6E8A-4147-A177-3AD203B41FA5}">
                      <a16:colId xmlns:a16="http://schemas.microsoft.com/office/drawing/2014/main" val="680533470"/>
                    </a:ext>
                  </a:extLst>
                </a:gridCol>
              </a:tblGrid>
              <a:tr h="370840">
                <a:tc>
                  <a:txBody>
                    <a:bodyPr/>
                    <a:lstStyle/>
                    <a:p>
                      <a:endParaRPr lang="nl-BE" sz="2000"/>
                    </a:p>
                  </a:txBody>
                  <a:tcPr>
                    <a:solidFill>
                      <a:srgbClr val="009FDF"/>
                    </a:solidFill>
                  </a:tcPr>
                </a:tc>
                <a:tc>
                  <a:txBody>
                    <a:bodyPr/>
                    <a:lstStyle/>
                    <a:p>
                      <a:r>
                        <a:rPr lang="nl-BE" sz="2000"/>
                        <a:t>Lijst 1</a:t>
                      </a:r>
                    </a:p>
                  </a:txBody>
                  <a:tcPr>
                    <a:solidFill>
                      <a:srgbClr val="009FDF"/>
                    </a:solidFill>
                  </a:tcPr>
                </a:tc>
                <a:tc>
                  <a:txBody>
                    <a:bodyPr/>
                    <a:lstStyle/>
                    <a:p>
                      <a:r>
                        <a:rPr lang="nl-BE" sz="2000"/>
                        <a:t>Lijst 2</a:t>
                      </a:r>
                    </a:p>
                  </a:txBody>
                  <a:tcPr>
                    <a:solidFill>
                      <a:srgbClr val="009FDF"/>
                    </a:solidFill>
                  </a:tcPr>
                </a:tc>
                <a:tc>
                  <a:txBody>
                    <a:bodyPr/>
                    <a:lstStyle/>
                    <a:p>
                      <a:r>
                        <a:rPr lang="nl-BE" sz="2000"/>
                        <a:t>Lijst 3</a:t>
                      </a:r>
                    </a:p>
                  </a:txBody>
                  <a:tcPr>
                    <a:solidFill>
                      <a:srgbClr val="009FDF"/>
                    </a:solidFill>
                  </a:tcPr>
                </a:tc>
                <a:extLst>
                  <a:ext uri="{0D108BD9-81ED-4DB2-BD59-A6C34878D82A}">
                    <a16:rowId xmlns:a16="http://schemas.microsoft.com/office/drawing/2014/main" val="1360478511"/>
                  </a:ext>
                </a:extLst>
              </a:tr>
              <a:tr h="370840">
                <a:tc>
                  <a:txBody>
                    <a:bodyPr/>
                    <a:lstStyle/>
                    <a:p>
                      <a:r>
                        <a:rPr lang="nl-BE" sz="2000">
                          <a:solidFill>
                            <a:srgbClr val="003478"/>
                          </a:solidFill>
                        </a:rPr>
                        <a:t>1.</a:t>
                      </a:r>
                    </a:p>
                  </a:txBody>
                  <a:tcPr/>
                </a:tc>
                <a:tc>
                  <a:txBody>
                    <a:bodyPr/>
                    <a:lstStyle/>
                    <a:p>
                      <a:r>
                        <a:rPr lang="nl-BE" sz="2000">
                          <a:solidFill>
                            <a:srgbClr val="003478"/>
                          </a:solidFill>
                        </a:rPr>
                        <a:t>60</a:t>
                      </a:r>
                    </a:p>
                  </a:txBody>
                  <a:tcPr/>
                </a:tc>
                <a:tc>
                  <a:txBody>
                    <a:bodyPr/>
                    <a:lstStyle/>
                    <a:p>
                      <a:r>
                        <a:rPr lang="nl-BE" sz="2000">
                          <a:solidFill>
                            <a:srgbClr val="003478"/>
                          </a:solidFill>
                        </a:rPr>
                        <a:t>30</a:t>
                      </a:r>
                    </a:p>
                  </a:txBody>
                  <a:tcPr/>
                </a:tc>
                <a:tc>
                  <a:txBody>
                    <a:bodyPr/>
                    <a:lstStyle/>
                    <a:p>
                      <a:r>
                        <a:rPr lang="nl-BE" sz="2000">
                          <a:solidFill>
                            <a:srgbClr val="003478"/>
                          </a:solidFill>
                        </a:rPr>
                        <a:t>20</a:t>
                      </a:r>
                    </a:p>
                  </a:txBody>
                  <a:tcPr/>
                </a:tc>
                <a:extLst>
                  <a:ext uri="{0D108BD9-81ED-4DB2-BD59-A6C34878D82A}">
                    <a16:rowId xmlns:a16="http://schemas.microsoft.com/office/drawing/2014/main" val="1380250726"/>
                  </a:ext>
                </a:extLst>
              </a:tr>
              <a:tr h="370840">
                <a:tc>
                  <a:txBody>
                    <a:bodyPr/>
                    <a:lstStyle/>
                    <a:p>
                      <a:r>
                        <a:rPr lang="nl-BE" sz="2000">
                          <a:solidFill>
                            <a:srgbClr val="003478"/>
                          </a:solidFill>
                        </a:rPr>
                        <a:t>2.</a:t>
                      </a:r>
                    </a:p>
                  </a:txBody>
                  <a:tcPr/>
                </a:tc>
                <a:tc>
                  <a:txBody>
                    <a:bodyPr/>
                    <a:lstStyle/>
                    <a:p>
                      <a:r>
                        <a:rPr lang="nl-BE" sz="2000">
                          <a:solidFill>
                            <a:srgbClr val="003478"/>
                          </a:solidFill>
                        </a:rPr>
                        <a:t>30</a:t>
                      </a:r>
                    </a:p>
                  </a:txBody>
                  <a:tcPr/>
                </a:tc>
                <a:tc>
                  <a:txBody>
                    <a:bodyPr/>
                    <a:lstStyle/>
                    <a:p>
                      <a:r>
                        <a:rPr lang="nl-BE" sz="2000">
                          <a:solidFill>
                            <a:srgbClr val="003478"/>
                          </a:solidFill>
                        </a:rPr>
                        <a:t>15</a:t>
                      </a:r>
                    </a:p>
                  </a:txBody>
                  <a:tcPr/>
                </a:tc>
                <a:tc>
                  <a:txBody>
                    <a:bodyPr/>
                    <a:lstStyle/>
                    <a:p>
                      <a:r>
                        <a:rPr lang="nl-BE" sz="2000">
                          <a:solidFill>
                            <a:srgbClr val="003478"/>
                          </a:solidFill>
                        </a:rPr>
                        <a:t>10</a:t>
                      </a:r>
                    </a:p>
                  </a:txBody>
                  <a:tcPr/>
                </a:tc>
                <a:extLst>
                  <a:ext uri="{0D108BD9-81ED-4DB2-BD59-A6C34878D82A}">
                    <a16:rowId xmlns:a16="http://schemas.microsoft.com/office/drawing/2014/main" val="3285201485"/>
                  </a:ext>
                </a:extLst>
              </a:tr>
              <a:tr h="370840">
                <a:tc>
                  <a:txBody>
                    <a:bodyPr/>
                    <a:lstStyle/>
                    <a:p>
                      <a:r>
                        <a:rPr lang="nl-BE" sz="2000">
                          <a:solidFill>
                            <a:srgbClr val="003478"/>
                          </a:solidFill>
                        </a:rPr>
                        <a:t>3.</a:t>
                      </a:r>
                    </a:p>
                  </a:txBody>
                  <a:tcPr/>
                </a:tc>
                <a:tc>
                  <a:txBody>
                    <a:bodyPr/>
                    <a:lstStyle/>
                    <a:p>
                      <a:r>
                        <a:rPr lang="nl-BE" sz="2000">
                          <a:solidFill>
                            <a:srgbClr val="003478"/>
                          </a:solidFill>
                        </a:rPr>
                        <a:t>20</a:t>
                      </a:r>
                    </a:p>
                  </a:txBody>
                  <a:tcPr/>
                </a:tc>
                <a:tc>
                  <a:txBody>
                    <a:bodyPr/>
                    <a:lstStyle/>
                    <a:p>
                      <a:r>
                        <a:rPr lang="nl-BE" sz="2000">
                          <a:solidFill>
                            <a:srgbClr val="003478"/>
                          </a:solidFill>
                        </a:rPr>
                        <a:t>10</a:t>
                      </a:r>
                    </a:p>
                  </a:txBody>
                  <a:tcPr/>
                </a:tc>
                <a:tc>
                  <a:txBody>
                    <a:bodyPr/>
                    <a:lstStyle/>
                    <a:p>
                      <a:endParaRPr lang="nl-BE" sz="2000">
                        <a:solidFill>
                          <a:srgbClr val="003478"/>
                        </a:solidFill>
                      </a:endParaRPr>
                    </a:p>
                  </a:txBody>
                  <a:tcPr/>
                </a:tc>
                <a:extLst>
                  <a:ext uri="{0D108BD9-81ED-4DB2-BD59-A6C34878D82A}">
                    <a16:rowId xmlns:a16="http://schemas.microsoft.com/office/drawing/2014/main" val="3508899429"/>
                  </a:ext>
                </a:extLst>
              </a:tr>
              <a:tr h="370840">
                <a:tc>
                  <a:txBody>
                    <a:bodyPr/>
                    <a:lstStyle/>
                    <a:p>
                      <a:r>
                        <a:rPr lang="nl-BE" sz="2000">
                          <a:solidFill>
                            <a:srgbClr val="003478"/>
                          </a:solidFill>
                        </a:rPr>
                        <a:t>4.</a:t>
                      </a:r>
                    </a:p>
                  </a:txBody>
                  <a:tcPr>
                    <a:lnB w="6350" cap="flat" cmpd="sng" algn="ctr">
                      <a:solidFill>
                        <a:srgbClr val="003478"/>
                      </a:solidFill>
                      <a:prstDash val="solid"/>
                      <a:round/>
                      <a:headEnd type="none" w="med" len="med"/>
                      <a:tailEnd type="none" w="med" len="med"/>
                    </a:lnB>
                  </a:tcPr>
                </a:tc>
                <a:tc>
                  <a:txBody>
                    <a:bodyPr/>
                    <a:lstStyle/>
                    <a:p>
                      <a:r>
                        <a:rPr lang="nl-BE" sz="2000">
                          <a:solidFill>
                            <a:srgbClr val="003478"/>
                          </a:solidFill>
                        </a:rPr>
                        <a:t>15</a:t>
                      </a:r>
                    </a:p>
                  </a:txBody>
                  <a:tcPr>
                    <a:lnB w="6350" cap="flat" cmpd="sng" algn="ctr">
                      <a:solidFill>
                        <a:srgbClr val="003478"/>
                      </a:solidFill>
                      <a:prstDash val="solid"/>
                      <a:round/>
                      <a:headEnd type="none" w="med" len="med"/>
                      <a:tailEnd type="none" w="med" len="med"/>
                    </a:lnB>
                  </a:tcPr>
                </a:tc>
                <a:tc>
                  <a:txBody>
                    <a:bodyPr/>
                    <a:lstStyle/>
                    <a:p>
                      <a:endParaRPr lang="nl-BE" sz="2000">
                        <a:solidFill>
                          <a:srgbClr val="003478"/>
                        </a:solidFill>
                      </a:endParaRPr>
                    </a:p>
                  </a:txBody>
                  <a:tcPr>
                    <a:lnB w="6350" cap="flat" cmpd="sng" algn="ctr">
                      <a:solidFill>
                        <a:srgbClr val="003478"/>
                      </a:solidFill>
                      <a:prstDash val="solid"/>
                      <a:round/>
                      <a:headEnd type="none" w="med" len="med"/>
                      <a:tailEnd type="none" w="med" len="med"/>
                    </a:lnB>
                  </a:tcPr>
                </a:tc>
                <a:tc>
                  <a:txBody>
                    <a:bodyPr/>
                    <a:lstStyle/>
                    <a:p>
                      <a:endParaRPr lang="nl-BE" sz="2000">
                        <a:solidFill>
                          <a:srgbClr val="003478"/>
                        </a:solidFill>
                      </a:endParaRPr>
                    </a:p>
                  </a:txBody>
                  <a:tcPr>
                    <a:lnB w="6350" cap="flat" cmpd="sng" algn="ctr">
                      <a:solidFill>
                        <a:srgbClr val="003478"/>
                      </a:solidFill>
                      <a:prstDash val="solid"/>
                      <a:round/>
                      <a:headEnd type="none" w="med" len="med"/>
                      <a:tailEnd type="none" w="med" len="med"/>
                    </a:lnB>
                  </a:tcPr>
                </a:tc>
                <a:extLst>
                  <a:ext uri="{0D108BD9-81ED-4DB2-BD59-A6C34878D82A}">
                    <a16:rowId xmlns:a16="http://schemas.microsoft.com/office/drawing/2014/main" val="758196162"/>
                  </a:ext>
                </a:extLst>
              </a:tr>
            </a:tbl>
          </a:graphicData>
        </a:graphic>
      </p:graphicFrame>
      <p:pic>
        <p:nvPicPr>
          <p:cNvPr id="8" name="Afbeelding 7" descr="Afbeelding met clipart&#10;&#10;Automatisch gegenereerde beschrijving">
            <a:extLst>
              <a:ext uri="{FF2B5EF4-FFF2-40B4-BE49-F238E27FC236}">
                <a16:creationId xmlns:a16="http://schemas.microsoft.com/office/drawing/2014/main" id="{A187200B-A3E7-3EEE-FC50-6B83747A45BE}"/>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1954523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Voorbeeld 2</a:t>
            </a:r>
            <a:endParaRPr lang="nl-BE"/>
          </a:p>
        </p:txBody>
      </p:sp>
      <p:sp>
        <p:nvSpPr>
          <p:cNvPr id="3" name="Tijdelijke aanduiding voor tekst 2"/>
          <p:cNvSpPr>
            <a:spLocks noGrp="1"/>
          </p:cNvSpPr>
          <p:nvPr>
            <p:ph type="body" sz="quarter" idx="15"/>
          </p:nvPr>
        </p:nvSpPr>
        <p:spPr>
          <a:xfrm>
            <a:off x="467544" y="843557"/>
            <a:ext cx="8208912" cy="4093963"/>
          </a:xfrm>
        </p:spPr>
        <p:txBody>
          <a:bodyPr>
            <a:normAutofit fontScale="32500" lnSpcReduction="20000"/>
          </a:bodyPr>
          <a:lstStyle/>
          <a:p>
            <a:pPr>
              <a:defRPr/>
            </a:pPr>
            <a:r>
              <a:rPr lang="nl-BE" altLang="nl-BE" sz="6000">
                <a:latin typeface="Calibri" panose="020F0502020204030204" pitchFamily="34" charset="0"/>
              </a:rPr>
              <a:t>Aantal te begeven mandaten: 6</a:t>
            </a:r>
          </a:p>
          <a:p>
            <a:pPr>
              <a:buNone/>
              <a:defRPr/>
            </a:pPr>
            <a:r>
              <a:rPr lang="nl-BE" altLang="nl-BE" sz="6000">
                <a:latin typeface="Calibri" panose="020F0502020204030204" pitchFamily="34" charset="0"/>
              </a:rPr>
              <a:t>	Kiesquotiënten bepalen per lijst &amp; zetelverdeling:</a:t>
            </a:r>
          </a:p>
          <a:p>
            <a:pPr>
              <a:buNone/>
              <a:defRPr/>
            </a:pPr>
            <a:endParaRPr lang="nl-BE" altLang="nl-BE" sz="5500">
              <a:latin typeface="Calibri" panose="020F0502020204030204" pitchFamily="34" charset="0"/>
            </a:endParaRPr>
          </a:p>
          <a:p>
            <a:pPr>
              <a:buNone/>
              <a:defRPr/>
            </a:pPr>
            <a:endParaRPr lang="nl-BE" altLang="nl-BE" sz="5500">
              <a:latin typeface="Calibri" panose="020F0502020204030204" pitchFamily="34" charset="0"/>
            </a:endParaRPr>
          </a:p>
          <a:p>
            <a:pPr>
              <a:buNone/>
              <a:defRPr/>
            </a:pPr>
            <a:r>
              <a:rPr lang="nl-BE" altLang="nl-BE" sz="5500">
                <a:latin typeface="Calibri" panose="020F0502020204030204" pitchFamily="34" charset="0"/>
              </a:rPr>
              <a:t>	</a:t>
            </a:r>
          </a:p>
          <a:p>
            <a:pPr>
              <a:buNone/>
              <a:defRPr/>
            </a:pPr>
            <a:endParaRPr lang="nl-BE" altLang="nl-BE" sz="5500">
              <a:latin typeface="Calibri" panose="020F0502020204030204" pitchFamily="34" charset="0"/>
            </a:endParaRPr>
          </a:p>
          <a:p>
            <a:pPr>
              <a:buNone/>
              <a:defRPr/>
            </a:pPr>
            <a:endParaRPr lang="nl-BE" altLang="nl-BE" sz="5500">
              <a:latin typeface="Calibri" panose="020F0502020204030204" pitchFamily="34" charset="0"/>
            </a:endParaRPr>
          </a:p>
          <a:p>
            <a:pPr>
              <a:buNone/>
              <a:defRPr/>
            </a:pPr>
            <a:endParaRPr lang="nl-BE" altLang="nl-BE" sz="5500">
              <a:latin typeface="Calibri" panose="020F0502020204030204" pitchFamily="34" charset="0"/>
            </a:endParaRPr>
          </a:p>
          <a:p>
            <a:pPr>
              <a:buNone/>
              <a:defRPr/>
            </a:pPr>
            <a:endParaRPr lang="nl-BE" altLang="nl-BE" sz="5500">
              <a:latin typeface="Calibri" panose="020F0502020204030204" pitchFamily="34" charset="0"/>
            </a:endParaRPr>
          </a:p>
          <a:p>
            <a:pPr>
              <a:buNone/>
              <a:defRPr/>
            </a:pPr>
            <a:endParaRPr lang="nl-BE" altLang="nl-BE" sz="5500">
              <a:latin typeface="Calibri" panose="020F0502020204030204" pitchFamily="34" charset="0"/>
            </a:endParaRPr>
          </a:p>
          <a:p>
            <a:pPr>
              <a:buNone/>
              <a:defRPr/>
            </a:pPr>
            <a:endParaRPr lang="nl-BE" altLang="nl-BE" sz="5500">
              <a:latin typeface="Calibri" panose="020F0502020204030204" pitchFamily="34" charset="0"/>
            </a:endParaRPr>
          </a:p>
          <a:p>
            <a:pPr>
              <a:buNone/>
              <a:defRPr/>
            </a:pPr>
            <a:r>
              <a:rPr lang="nl-BE" altLang="nl-BE" sz="5500">
                <a:latin typeface="Calibri" panose="020F0502020204030204" pitchFamily="34" charset="0"/>
              </a:rPr>
              <a:t>	Lijst 1 : 4 mandaten</a:t>
            </a:r>
          </a:p>
          <a:p>
            <a:pPr>
              <a:buNone/>
              <a:defRPr/>
            </a:pPr>
            <a:r>
              <a:rPr lang="nl-BE" altLang="nl-BE" sz="5500">
                <a:latin typeface="Calibri" panose="020F0502020204030204" pitchFamily="34" charset="0"/>
              </a:rPr>
              <a:t>	Lijst 2 : 1 mandaat</a:t>
            </a:r>
          </a:p>
          <a:p>
            <a:pPr>
              <a:buNone/>
              <a:defRPr/>
            </a:pPr>
            <a:r>
              <a:rPr lang="nl-BE" altLang="nl-BE" sz="5500">
                <a:latin typeface="Calibri" panose="020F0502020204030204" pitchFamily="34" charset="0"/>
              </a:rPr>
              <a:t>	Lijst 3 : 1 mandaat</a:t>
            </a:r>
            <a:endParaRPr lang="nl-NL" altLang="nl-BE" sz="5500">
              <a:latin typeface="Calibri" panose="020F0502020204030204" pitchFamily="34" charset="0"/>
            </a:endParaRPr>
          </a:p>
          <a:p>
            <a:pPr>
              <a:buNone/>
              <a:defRPr/>
            </a:pPr>
            <a:endParaRPr lang="nl-NL" altLang="nl-BE"/>
          </a:p>
          <a:p>
            <a:pPr marL="0" indent="0">
              <a:buNone/>
            </a:pPr>
            <a:endParaRPr lang="nl-BE"/>
          </a:p>
        </p:txBody>
      </p:sp>
      <p:pic>
        <p:nvPicPr>
          <p:cNvPr id="6" name="Graphic 5" descr="Raad van bestuur met effen opvulling">
            <a:extLst>
              <a:ext uri="{FF2B5EF4-FFF2-40B4-BE49-F238E27FC236}">
                <a16:creationId xmlns:a16="http://schemas.microsoft.com/office/drawing/2014/main" id="{5F79F310-F650-88B3-F82B-14122B0736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2190" y="124623"/>
            <a:ext cx="584266" cy="584266"/>
          </a:xfrm>
          <a:prstGeom prst="rect">
            <a:avLst/>
          </a:prstGeom>
        </p:spPr>
      </p:pic>
      <p:graphicFrame>
        <p:nvGraphicFramePr>
          <p:cNvPr id="7" name="Tabel 7">
            <a:extLst>
              <a:ext uri="{FF2B5EF4-FFF2-40B4-BE49-F238E27FC236}">
                <a16:creationId xmlns:a16="http://schemas.microsoft.com/office/drawing/2014/main" id="{318EA828-6262-363D-4211-0977D063736B}"/>
              </a:ext>
            </a:extLst>
          </p:cNvPr>
          <p:cNvGraphicFramePr>
            <a:graphicFrameLocks noGrp="1"/>
          </p:cNvGraphicFramePr>
          <p:nvPr>
            <p:extLst>
              <p:ext uri="{D42A27DB-BD31-4B8C-83A1-F6EECF244321}">
                <p14:modId xmlns:p14="http://schemas.microsoft.com/office/powerpoint/2010/main" val="3857204861"/>
              </p:ext>
            </p:extLst>
          </p:nvPr>
        </p:nvGraphicFramePr>
        <p:xfrm>
          <a:off x="928399" y="1581150"/>
          <a:ext cx="7192600" cy="1981200"/>
        </p:xfrm>
        <a:graphic>
          <a:graphicData uri="http://schemas.openxmlformats.org/drawingml/2006/table">
            <a:tbl>
              <a:tblPr firstRow="1" bandRow="1">
                <a:tableStyleId>{72833802-FEF1-4C79-8D5D-14CF1EAF98D9}</a:tableStyleId>
              </a:tblPr>
              <a:tblGrid>
                <a:gridCol w="1798150">
                  <a:extLst>
                    <a:ext uri="{9D8B030D-6E8A-4147-A177-3AD203B41FA5}">
                      <a16:colId xmlns:a16="http://schemas.microsoft.com/office/drawing/2014/main" val="2776288197"/>
                    </a:ext>
                  </a:extLst>
                </a:gridCol>
                <a:gridCol w="1798150">
                  <a:extLst>
                    <a:ext uri="{9D8B030D-6E8A-4147-A177-3AD203B41FA5}">
                      <a16:colId xmlns:a16="http://schemas.microsoft.com/office/drawing/2014/main" val="2871121508"/>
                    </a:ext>
                  </a:extLst>
                </a:gridCol>
                <a:gridCol w="1798150">
                  <a:extLst>
                    <a:ext uri="{9D8B030D-6E8A-4147-A177-3AD203B41FA5}">
                      <a16:colId xmlns:a16="http://schemas.microsoft.com/office/drawing/2014/main" val="3667644465"/>
                    </a:ext>
                  </a:extLst>
                </a:gridCol>
                <a:gridCol w="1798150">
                  <a:extLst>
                    <a:ext uri="{9D8B030D-6E8A-4147-A177-3AD203B41FA5}">
                      <a16:colId xmlns:a16="http://schemas.microsoft.com/office/drawing/2014/main" val="680533470"/>
                    </a:ext>
                  </a:extLst>
                </a:gridCol>
              </a:tblGrid>
              <a:tr h="370840">
                <a:tc>
                  <a:txBody>
                    <a:bodyPr/>
                    <a:lstStyle/>
                    <a:p>
                      <a:endParaRPr lang="nl-BE" sz="2000"/>
                    </a:p>
                  </a:txBody>
                  <a:tcPr>
                    <a:solidFill>
                      <a:srgbClr val="009FDF"/>
                    </a:solidFill>
                  </a:tcPr>
                </a:tc>
                <a:tc>
                  <a:txBody>
                    <a:bodyPr/>
                    <a:lstStyle/>
                    <a:p>
                      <a:r>
                        <a:rPr lang="nl-BE" sz="2000"/>
                        <a:t>Lijst 1</a:t>
                      </a:r>
                    </a:p>
                  </a:txBody>
                  <a:tcPr>
                    <a:solidFill>
                      <a:srgbClr val="009FDF"/>
                    </a:solidFill>
                  </a:tcPr>
                </a:tc>
                <a:tc>
                  <a:txBody>
                    <a:bodyPr/>
                    <a:lstStyle/>
                    <a:p>
                      <a:r>
                        <a:rPr lang="nl-BE" sz="2000"/>
                        <a:t>Lijst 2</a:t>
                      </a:r>
                    </a:p>
                  </a:txBody>
                  <a:tcPr>
                    <a:solidFill>
                      <a:srgbClr val="009FDF"/>
                    </a:solidFill>
                  </a:tcPr>
                </a:tc>
                <a:tc>
                  <a:txBody>
                    <a:bodyPr/>
                    <a:lstStyle/>
                    <a:p>
                      <a:r>
                        <a:rPr lang="nl-BE" sz="2000"/>
                        <a:t>Lijst 3</a:t>
                      </a:r>
                    </a:p>
                  </a:txBody>
                  <a:tcPr>
                    <a:solidFill>
                      <a:srgbClr val="009FDF"/>
                    </a:solidFill>
                  </a:tcPr>
                </a:tc>
                <a:extLst>
                  <a:ext uri="{0D108BD9-81ED-4DB2-BD59-A6C34878D82A}">
                    <a16:rowId xmlns:a16="http://schemas.microsoft.com/office/drawing/2014/main" val="1360478511"/>
                  </a:ext>
                </a:extLst>
              </a:tr>
              <a:tr h="370840">
                <a:tc>
                  <a:txBody>
                    <a:bodyPr/>
                    <a:lstStyle/>
                    <a:p>
                      <a:r>
                        <a:rPr lang="nl-BE" sz="2000">
                          <a:solidFill>
                            <a:srgbClr val="003478"/>
                          </a:solidFill>
                        </a:rPr>
                        <a:t>1.</a:t>
                      </a:r>
                    </a:p>
                  </a:txBody>
                  <a:tcPr/>
                </a:tc>
                <a:tc>
                  <a:txBody>
                    <a:bodyPr/>
                    <a:lstStyle/>
                    <a:p>
                      <a:r>
                        <a:rPr lang="nl-BE" sz="2000">
                          <a:solidFill>
                            <a:srgbClr val="003478"/>
                          </a:solidFill>
                        </a:rPr>
                        <a:t>60 (1)</a:t>
                      </a:r>
                    </a:p>
                  </a:txBody>
                  <a:tcPr/>
                </a:tc>
                <a:tc>
                  <a:txBody>
                    <a:bodyPr/>
                    <a:lstStyle/>
                    <a:p>
                      <a:r>
                        <a:rPr lang="nl-BE" sz="2000">
                          <a:solidFill>
                            <a:srgbClr val="003478"/>
                          </a:solidFill>
                        </a:rPr>
                        <a:t>30 (3)</a:t>
                      </a:r>
                    </a:p>
                  </a:txBody>
                  <a:tcPr/>
                </a:tc>
                <a:tc>
                  <a:txBody>
                    <a:bodyPr/>
                    <a:lstStyle/>
                    <a:p>
                      <a:r>
                        <a:rPr lang="nl-BE" sz="2000">
                          <a:solidFill>
                            <a:srgbClr val="003478"/>
                          </a:solidFill>
                        </a:rPr>
                        <a:t>20 (5)</a:t>
                      </a:r>
                    </a:p>
                  </a:txBody>
                  <a:tcPr/>
                </a:tc>
                <a:extLst>
                  <a:ext uri="{0D108BD9-81ED-4DB2-BD59-A6C34878D82A}">
                    <a16:rowId xmlns:a16="http://schemas.microsoft.com/office/drawing/2014/main" val="1380250726"/>
                  </a:ext>
                </a:extLst>
              </a:tr>
              <a:tr h="370840">
                <a:tc>
                  <a:txBody>
                    <a:bodyPr/>
                    <a:lstStyle/>
                    <a:p>
                      <a:r>
                        <a:rPr lang="nl-BE" sz="2000">
                          <a:solidFill>
                            <a:srgbClr val="003478"/>
                          </a:solidFill>
                        </a:rPr>
                        <a:t>2.</a:t>
                      </a:r>
                    </a:p>
                  </a:txBody>
                  <a:tcPr/>
                </a:tc>
                <a:tc>
                  <a:txBody>
                    <a:bodyPr/>
                    <a:lstStyle/>
                    <a:p>
                      <a:r>
                        <a:rPr lang="nl-BE" sz="2000">
                          <a:solidFill>
                            <a:srgbClr val="003478"/>
                          </a:solidFill>
                        </a:rPr>
                        <a:t>30 (2)</a:t>
                      </a:r>
                    </a:p>
                  </a:txBody>
                  <a:tcPr/>
                </a:tc>
                <a:tc>
                  <a:txBody>
                    <a:bodyPr/>
                    <a:lstStyle/>
                    <a:p>
                      <a:r>
                        <a:rPr lang="nl-BE" sz="2000">
                          <a:solidFill>
                            <a:srgbClr val="003478"/>
                          </a:solidFill>
                        </a:rPr>
                        <a:t>15</a:t>
                      </a:r>
                    </a:p>
                  </a:txBody>
                  <a:tcPr/>
                </a:tc>
                <a:tc>
                  <a:txBody>
                    <a:bodyPr/>
                    <a:lstStyle/>
                    <a:p>
                      <a:r>
                        <a:rPr lang="nl-BE" sz="2000">
                          <a:solidFill>
                            <a:srgbClr val="003478"/>
                          </a:solidFill>
                        </a:rPr>
                        <a:t>10</a:t>
                      </a:r>
                    </a:p>
                  </a:txBody>
                  <a:tcPr/>
                </a:tc>
                <a:extLst>
                  <a:ext uri="{0D108BD9-81ED-4DB2-BD59-A6C34878D82A}">
                    <a16:rowId xmlns:a16="http://schemas.microsoft.com/office/drawing/2014/main" val="3285201485"/>
                  </a:ext>
                </a:extLst>
              </a:tr>
              <a:tr h="370840">
                <a:tc>
                  <a:txBody>
                    <a:bodyPr/>
                    <a:lstStyle/>
                    <a:p>
                      <a:r>
                        <a:rPr lang="nl-BE" sz="2000">
                          <a:solidFill>
                            <a:srgbClr val="003478"/>
                          </a:solidFill>
                        </a:rPr>
                        <a:t>3.</a:t>
                      </a:r>
                    </a:p>
                  </a:txBody>
                  <a:tcPr/>
                </a:tc>
                <a:tc>
                  <a:txBody>
                    <a:bodyPr/>
                    <a:lstStyle/>
                    <a:p>
                      <a:r>
                        <a:rPr lang="nl-BE" sz="2000">
                          <a:solidFill>
                            <a:srgbClr val="003478"/>
                          </a:solidFill>
                        </a:rPr>
                        <a:t>20 (4)</a:t>
                      </a:r>
                    </a:p>
                  </a:txBody>
                  <a:tcPr/>
                </a:tc>
                <a:tc>
                  <a:txBody>
                    <a:bodyPr/>
                    <a:lstStyle/>
                    <a:p>
                      <a:r>
                        <a:rPr lang="nl-BE" sz="2000">
                          <a:solidFill>
                            <a:srgbClr val="003478"/>
                          </a:solidFill>
                        </a:rPr>
                        <a:t>10</a:t>
                      </a:r>
                    </a:p>
                  </a:txBody>
                  <a:tcPr/>
                </a:tc>
                <a:tc>
                  <a:txBody>
                    <a:bodyPr/>
                    <a:lstStyle/>
                    <a:p>
                      <a:endParaRPr lang="nl-BE" sz="2000">
                        <a:solidFill>
                          <a:srgbClr val="003478"/>
                        </a:solidFill>
                      </a:endParaRPr>
                    </a:p>
                  </a:txBody>
                  <a:tcPr/>
                </a:tc>
                <a:extLst>
                  <a:ext uri="{0D108BD9-81ED-4DB2-BD59-A6C34878D82A}">
                    <a16:rowId xmlns:a16="http://schemas.microsoft.com/office/drawing/2014/main" val="3508899429"/>
                  </a:ext>
                </a:extLst>
              </a:tr>
              <a:tr h="370840">
                <a:tc>
                  <a:txBody>
                    <a:bodyPr/>
                    <a:lstStyle/>
                    <a:p>
                      <a:r>
                        <a:rPr lang="nl-BE" sz="2000">
                          <a:solidFill>
                            <a:srgbClr val="003478"/>
                          </a:solidFill>
                        </a:rPr>
                        <a:t>4.</a:t>
                      </a:r>
                    </a:p>
                  </a:txBody>
                  <a:tcPr>
                    <a:lnB w="6350" cap="flat" cmpd="sng" algn="ctr">
                      <a:solidFill>
                        <a:srgbClr val="003478"/>
                      </a:solidFill>
                      <a:prstDash val="solid"/>
                      <a:round/>
                      <a:headEnd type="none" w="med" len="med"/>
                      <a:tailEnd type="none" w="med" len="med"/>
                    </a:lnB>
                  </a:tcPr>
                </a:tc>
                <a:tc>
                  <a:txBody>
                    <a:bodyPr/>
                    <a:lstStyle/>
                    <a:p>
                      <a:r>
                        <a:rPr lang="nl-BE" sz="2000">
                          <a:solidFill>
                            <a:srgbClr val="003478"/>
                          </a:solidFill>
                        </a:rPr>
                        <a:t>15 (6)</a:t>
                      </a:r>
                    </a:p>
                  </a:txBody>
                  <a:tcPr>
                    <a:lnB w="6350" cap="flat" cmpd="sng" algn="ctr">
                      <a:solidFill>
                        <a:srgbClr val="003478"/>
                      </a:solidFill>
                      <a:prstDash val="solid"/>
                      <a:round/>
                      <a:headEnd type="none" w="med" len="med"/>
                      <a:tailEnd type="none" w="med" len="med"/>
                    </a:lnB>
                  </a:tcPr>
                </a:tc>
                <a:tc>
                  <a:txBody>
                    <a:bodyPr/>
                    <a:lstStyle/>
                    <a:p>
                      <a:endParaRPr lang="nl-BE" sz="2000">
                        <a:solidFill>
                          <a:srgbClr val="003478"/>
                        </a:solidFill>
                      </a:endParaRPr>
                    </a:p>
                  </a:txBody>
                  <a:tcPr>
                    <a:lnB w="6350" cap="flat" cmpd="sng" algn="ctr">
                      <a:solidFill>
                        <a:srgbClr val="003478"/>
                      </a:solidFill>
                      <a:prstDash val="solid"/>
                      <a:round/>
                      <a:headEnd type="none" w="med" len="med"/>
                      <a:tailEnd type="none" w="med" len="med"/>
                    </a:lnB>
                  </a:tcPr>
                </a:tc>
                <a:tc>
                  <a:txBody>
                    <a:bodyPr/>
                    <a:lstStyle/>
                    <a:p>
                      <a:endParaRPr lang="nl-BE" sz="2000">
                        <a:solidFill>
                          <a:srgbClr val="003478"/>
                        </a:solidFill>
                      </a:endParaRPr>
                    </a:p>
                  </a:txBody>
                  <a:tcPr>
                    <a:lnB w="6350" cap="flat" cmpd="sng" algn="ctr">
                      <a:solidFill>
                        <a:srgbClr val="003478"/>
                      </a:solidFill>
                      <a:prstDash val="solid"/>
                      <a:round/>
                      <a:headEnd type="none" w="med" len="med"/>
                      <a:tailEnd type="none" w="med" len="med"/>
                    </a:lnB>
                  </a:tcPr>
                </a:tc>
                <a:extLst>
                  <a:ext uri="{0D108BD9-81ED-4DB2-BD59-A6C34878D82A}">
                    <a16:rowId xmlns:a16="http://schemas.microsoft.com/office/drawing/2014/main" val="758196162"/>
                  </a:ext>
                </a:extLst>
              </a:tr>
            </a:tbl>
          </a:graphicData>
        </a:graphic>
      </p:graphicFrame>
      <p:pic>
        <p:nvPicPr>
          <p:cNvPr id="8" name="Afbeelding 7" descr="Afbeelding met clipart&#10;&#10;Automatisch gegenereerde beschrijving">
            <a:extLst>
              <a:ext uri="{FF2B5EF4-FFF2-40B4-BE49-F238E27FC236}">
                <a16:creationId xmlns:a16="http://schemas.microsoft.com/office/drawing/2014/main" id="{1184D8B2-B597-EF0B-C1E0-80D80C07354C}"/>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3654979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BE" altLang="nl-BE" sz="2400">
                <a:latin typeface="Calibri" panose="020F0502020204030204" pitchFamily="34" charset="0"/>
              </a:rPr>
              <a:t>Stap 3: Aanduiding verkozenen/plaatsvervangers per lijst</a:t>
            </a:r>
          </a:p>
        </p:txBody>
      </p:sp>
      <p:sp>
        <p:nvSpPr>
          <p:cNvPr id="3" name="Tijdelijke aanduiding voor tekst 2"/>
          <p:cNvSpPr>
            <a:spLocks noGrp="1"/>
          </p:cNvSpPr>
          <p:nvPr>
            <p:ph type="body" sz="quarter" idx="15"/>
          </p:nvPr>
        </p:nvSpPr>
        <p:spPr/>
        <p:txBody>
          <a:bodyPr>
            <a:normAutofit/>
          </a:bodyPr>
          <a:lstStyle/>
          <a:p>
            <a:r>
              <a:rPr lang="nl-BE" altLang="nl-BE" sz="2200">
                <a:latin typeface="Calibri" panose="020F0502020204030204" pitchFamily="34" charset="0"/>
              </a:rPr>
              <a:t>Aantal kandidaten ≤ aantal mandaten voor die lijst </a:t>
            </a:r>
            <a:r>
              <a:rPr lang="nl-BE" altLang="nl-BE" sz="2200">
                <a:latin typeface="Calibri" panose="020F0502020204030204" pitchFamily="34" charset="0"/>
                <a:sym typeface="Wingdings" panose="05000000000000000000" pitchFamily="2" charset="2"/>
              </a:rPr>
              <a:t></a:t>
            </a:r>
            <a:r>
              <a:rPr lang="nl-BE" altLang="nl-BE" sz="2200">
                <a:latin typeface="Calibri" panose="020F0502020204030204" pitchFamily="34" charset="0"/>
              </a:rPr>
              <a:t> iedereen effectief verkozen</a:t>
            </a:r>
          </a:p>
          <a:p>
            <a:r>
              <a:rPr lang="nl-BE" altLang="nl-BE" sz="2200">
                <a:latin typeface="Calibri" panose="020F0502020204030204" pitchFamily="34" charset="0"/>
              </a:rPr>
              <a:t>Aantal kandidaten &gt; aantal mandaten voor die lijst</a:t>
            </a:r>
            <a:r>
              <a:rPr lang="nl-BE" altLang="nl-BE" sz="2200">
                <a:latin typeface="Calibri" panose="020F0502020204030204" pitchFamily="34" charset="0"/>
                <a:sym typeface="Wingdings" panose="05000000000000000000" pitchFamily="2" charset="2"/>
              </a:rPr>
              <a:t></a:t>
            </a:r>
            <a:r>
              <a:rPr lang="nl-BE" altLang="nl-BE" sz="2200">
                <a:latin typeface="Calibri" panose="020F0502020204030204" pitchFamily="34" charset="0"/>
              </a:rPr>
              <a:t> bepaling effectief verkozenen:</a:t>
            </a:r>
          </a:p>
          <a:p>
            <a:pPr lvl="1"/>
            <a:r>
              <a:rPr lang="nl-BE" altLang="nl-BE" sz="2000">
                <a:latin typeface="Calibri" panose="020F0502020204030204" pitchFamily="34" charset="0"/>
              </a:rPr>
              <a:t>bepalen </a:t>
            </a:r>
            <a:r>
              <a:rPr lang="nl-BE" altLang="nl-BE" sz="2000" b="1">
                <a:latin typeface="Calibri" panose="020F0502020204030204" pitchFamily="34" charset="0"/>
              </a:rPr>
              <a:t>verkiesbaarheidscijfer</a:t>
            </a:r>
            <a:r>
              <a:rPr lang="nl-BE" altLang="nl-BE" sz="2000">
                <a:latin typeface="Calibri" panose="020F0502020204030204" pitchFamily="34" charset="0"/>
              </a:rPr>
              <a:t> voor elke lijst</a:t>
            </a:r>
          </a:p>
          <a:p>
            <a:pPr lvl="1"/>
            <a:r>
              <a:rPr lang="nl-BE" altLang="nl-BE" sz="2000">
                <a:latin typeface="Calibri" panose="020F0502020204030204" pitchFamily="34" charset="0"/>
              </a:rPr>
              <a:t>bepalen aantal stemmen van iedere kandidaat</a:t>
            </a:r>
          </a:p>
          <a:p>
            <a:pPr lvl="1"/>
            <a:r>
              <a:rPr lang="nl-BE" altLang="nl-BE" sz="2000">
                <a:latin typeface="Calibri" panose="020F0502020204030204" pitchFamily="34" charset="0"/>
              </a:rPr>
              <a:t>aanwijzing effectief verkozenen</a:t>
            </a:r>
          </a:p>
        </p:txBody>
      </p:sp>
      <p:pic>
        <p:nvPicPr>
          <p:cNvPr id="7" name="Graphic 6" descr="Dubbeltikken met effen opvulling">
            <a:extLst>
              <a:ext uri="{FF2B5EF4-FFF2-40B4-BE49-F238E27FC236}">
                <a16:creationId xmlns:a16="http://schemas.microsoft.com/office/drawing/2014/main" id="{098CCAC0-89A6-C59D-AA7A-F64BE1B73B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7036"/>
            <a:ext cx="457200" cy="457200"/>
          </a:xfrm>
          <a:prstGeom prst="rect">
            <a:avLst/>
          </a:prstGeom>
        </p:spPr>
      </p:pic>
      <p:pic>
        <p:nvPicPr>
          <p:cNvPr id="6" name="Afbeelding 5" descr="Afbeelding met clipart&#10;&#10;Automatisch gegenereerde beschrijving">
            <a:extLst>
              <a:ext uri="{FF2B5EF4-FFF2-40B4-BE49-F238E27FC236}">
                <a16:creationId xmlns:a16="http://schemas.microsoft.com/office/drawing/2014/main" id="{C1A843CD-06BD-ACEB-6037-65AF5EEC337D}"/>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4672404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Stap 3: Het verkiesbaarheidscijfer</a:t>
            </a:r>
            <a:endParaRPr lang="nl-BE"/>
          </a:p>
        </p:txBody>
      </p:sp>
      <p:pic>
        <p:nvPicPr>
          <p:cNvPr id="6" name="Graphic 5" descr="Dubbeltikken met effen opvulling">
            <a:extLst>
              <a:ext uri="{FF2B5EF4-FFF2-40B4-BE49-F238E27FC236}">
                <a16:creationId xmlns:a16="http://schemas.microsoft.com/office/drawing/2014/main" id="{200CA6DB-41BB-1D8D-26B2-CA814B931F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7036"/>
            <a:ext cx="457200" cy="457200"/>
          </a:xfrm>
          <a:prstGeom prst="rect">
            <a:avLst/>
          </a:prstGeom>
        </p:spPr>
      </p:pic>
      <p:graphicFrame>
        <p:nvGraphicFramePr>
          <p:cNvPr id="7" name="Tabel 7">
            <a:extLst>
              <a:ext uri="{FF2B5EF4-FFF2-40B4-BE49-F238E27FC236}">
                <a16:creationId xmlns:a16="http://schemas.microsoft.com/office/drawing/2014/main" id="{97226888-4D23-7216-A1F9-7B5A57194A1C}"/>
              </a:ext>
            </a:extLst>
          </p:cNvPr>
          <p:cNvGraphicFramePr>
            <a:graphicFrameLocks noGrp="1"/>
          </p:cNvGraphicFramePr>
          <p:nvPr>
            <p:extLst>
              <p:ext uri="{D42A27DB-BD31-4B8C-83A1-F6EECF244321}">
                <p14:modId xmlns:p14="http://schemas.microsoft.com/office/powerpoint/2010/main" val="3936554873"/>
              </p:ext>
            </p:extLst>
          </p:nvPr>
        </p:nvGraphicFramePr>
        <p:xfrm>
          <a:off x="310953" y="993584"/>
          <a:ext cx="8136903" cy="3156331"/>
        </p:xfrm>
        <a:graphic>
          <a:graphicData uri="http://schemas.openxmlformats.org/drawingml/2006/table">
            <a:tbl>
              <a:tblPr firstRow="1" bandRow="1">
                <a:tableStyleId>{5DA37D80-6434-44D0-A028-1B22A696006F}</a:tableStyleId>
              </a:tblPr>
              <a:tblGrid>
                <a:gridCol w="4464496">
                  <a:extLst>
                    <a:ext uri="{9D8B030D-6E8A-4147-A177-3AD203B41FA5}">
                      <a16:colId xmlns:a16="http://schemas.microsoft.com/office/drawing/2014/main" val="1340514930"/>
                    </a:ext>
                  </a:extLst>
                </a:gridCol>
                <a:gridCol w="960106">
                  <a:extLst>
                    <a:ext uri="{9D8B030D-6E8A-4147-A177-3AD203B41FA5}">
                      <a16:colId xmlns:a16="http://schemas.microsoft.com/office/drawing/2014/main" val="425844214"/>
                    </a:ext>
                  </a:extLst>
                </a:gridCol>
                <a:gridCol w="2712301">
                  <a:extLst>
                    <a:ext uri="{9D8B030D-6E8A-4147-A177-3AD203B41FA5}">
                      <a16:colId xmlns:a16="http://schemas.microsoft.com/office/drawing/2014/main" val="2363560701"/>
                    </a:ext>
                  </a:extLst>
                </a:gridCol>
              </a:tblGrid>
              <a:tr h="370840">
                <a:tc>
                  <a:txBody>
                    <a:bodyPr/>
                    <a:lstStyle/>
                    <a:p>
                      <a:r>
                        <a:rPr lang="nl-BE" b="0">
                          <a:solidFill>
                            <a:srgbClr val="003478"/>
                          </a:solidFill>
                        </a:rPr>
                        <a:t>Volledige lijststembiljetten </a:t>
                      </a:r>
                    </a:p>
                  </a:txBody>
                  <a:tcPr>
                    <a:lnR w="3175" cap="flat" cmpd="sng" algn="ctr">
                      <a:solidFill>
                        <a:srgbClr val="009FDF"/>
                      </a:solidFill>
                      <a:prstDash val="solid"/>
                      <a:round/>
                      <a:headEnd type="none" w="med" len="med"/>
                      <a:tailEnd type="none" w="med" len="med"/>
                    </a:lnR>
                    <a:lnB w="3175" cap="flat" cmpd="sng" algn="ctr">
                      <a:solidFill>
                        <a:srgbClr val="009FDF"/>
                      </a:solidFill>
                      <a:prstDash val="solid"/>
                      <a:round/>
                      <a:headEnd type="none" w="med" len="med"/>
                      <a:tailEnd type="none" w="med" len="med"/>
                    </a:lnB>
                  </a:tcPr>
                </a:tc>
                <a:tc>
                  <a:txBody>
                    <a:bodyPr/>
                    <a:lstStyle/>
                    <a:p>
                      <a:endParaRPr lang="nl-BE">
                        <a:solidFill>
                          <a:srgbClr val="003478"/>
                        </a:solidFill>
                      </a:endParaRP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B w="3175" cap="flat" cmpd="sng" algn="ctr">
                      <a:solidFill>
                        <a:srgbClr val="009FDF"/>
                      </a:solidFill>
                      <a:prstDash val="solid"/>
                      <a:round/>
                      <a:headEnd type="none" w="med" len="med"/>
                      <a:tailEnd type="none" w="med" len="med"/>
                    </a:lnB>
                  </a:tcPr>
                </a:tc>
                <a:tc>
                  <a:txBody>
                    <a:bodyPr/>
                    <a:lstStyle/>
                    <a:p>
                      <a:r>
                        <a:rPr lang="nl-BE" b="0">
                          <a:solidFill>
                            <a:srgbClr val="003478"/>
                          </a:solidFill>
                        </a:rPr>
                        <a:t>…</a:t>
                      </a:r>
                    </a:p>
                  </a:txBody>
                  <a:tcPr>
                    <a:lnL w="3175" cap="flat" cmpd="sng" algn="ctr">
                      <a:solidFill>
                        <a:srgbClr val="009FDF"/>
                      </a:solidFill>
                      <a:prstDash val="solid"/>
                      <a:round/>
                      <a:headEnd type="none" w="med" len="med"/>
                      <a:tailEnd type="none" w="med" len="med"/>
                    </a:lnL>
                    <a:lnB w="3175" cap="flat" cmpd="sng" algn="ctr">
                      <a:solidFill>
                        <a:srgbClr val="009FDF"/>
                      </a:solidFill>
                      <a:prstDash val="solid"/>
                      <a:round/>
                      <a:headEnd type="none" w="med" len="med"/>
                      <a:tailEnd type="none" w="med" len="med"/>
                    </a:lnB>
                  </a:tcPr>
                </a:tc>
                <a:extLst>
                  <a:ext uri="{0D108BD9-81ED-4DB2-BD59-A6C34878D82A}">
                    <a16:rowId xmlns:a16="http://schemas.microsoft.com/office/drawing/2014/main" val="3118860030"/>
                  </a:ext>
                </a:extLst>
              </a:tr>
              <a:tr h="370840">
                <a:tc>
                  <a:txBody>
                    <a:bodyPr/>
                    <a:lstStyle/>
                    <a:p>
                      <a:r>
                        <a:rPr lang="nl-BE" altLang="nl-BE">
                          <a:solidFill>
                            <a:srgbClr val="003478"/>
                          </a:solidFill>
                          <a:latin typeface="Calibri" panose="020F0502020204030204" pitchFamily="34" charset="0"/>
                        </a:rPr>
                        <a:t>Onvolledige lijststembiljetten </a:t>
                      </a:r>
                      <a:endParaRPr lang="nl-BE">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r>
                        <a:rPr lang="nl-BE">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r>
                        <a:rPr lang="nl-BE">
                          <a:solidFill>
                            <a:srgbClr val="003478"/>
                          </a:solidFill>
                        </a:rPr>
                        <a:t>…</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extLst>
                  <a:ext uri="{0D108BD9-81ED-4DB2-BD59-A6C34878D82A}">
                    <a16:rowId xmlns:a16="http://schemas.microsoft.com/office/drawing/2014/main" val="1258241811"/>
                  </a:ext>
                </a:extLst>
              </a:tr>
              <a:tr h="370840">
                <a:tc>
                  <a:txBody>
                    <a:bodyPr/>
                    <a:lstStyle/>
                    <a:p>
                      <a:r>
                        <a:rPr lang="nl-BE" altLang="nl-BE">
                          <a:solidFill>
                            <a:srgbClr val="003478"/>
                          </a:solidFill>
                          <a:latin typeface="Calibri" panose="020F0502020204030204" pitchFamily="34" charset="0"/>
                        </a:rPr>
                        <a:t>Totaal (= het kiescijfer)</a:t>
                      </a:r>
                      <a:endParaRPr lang="nl-BE">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r>
                        <a:rPr lang="nl-BE">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r>
                        <a:rPr lang="nl-BE">
                          <a:solidFill>
                            <a:srgbClr val="003478"/>
                          </a:solidFill>
                        </a:rPr>
                        <a:t>…</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extLst>
                  <a:ext uri="{0D108BD9-81ED-4DB2-BD59-A6C34878D82A}">
                    <a16:rowId xmlns:a16="http://schemas.microsoft.com/office/drawing/2014/main" val="2924348121"/>
                  </a:ext>
                </a:extLst>
              </a:tr>
              <a:tr h="370840">
                <a:tc>
                  <a:txBody>
                    <a:bodyPr/>
                    <a:lstStyle/>
                    <a:p>
                      <a:r>
                        <a:rPr lang="nl-BE" altLang="nl-BE">
                          <a:solidFill>
                            <a:srgbClr val="003478"/>
                          </a:solidFill>
                          <a:latin typeface="Calibri" panose="020F0502020204030204" pitchFamily="34" charset="0"/>
                        </a:rPr>
                        <a:t>Vermenigvuldigen met aantal zetels van die lijst </a:t>
                      </a:r>
                      <a:endParaRPr lang="nl-BE">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r>
                        <a:rPr lang="nl-BE">
                          <a:solidFill>
                            <a:srgbClr val="003478"/>
                          </a:solidFill>
                        </a:rPr>
                        <a:t>x</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r>
                        <a:rPr lang="nl-BE">
                          <a:solidFill>
                            <a:srgbClr val="003478"/>
                          </a:solidFill>
                        </a:rPr>
                        <a:t>…</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extLst>
                  <a:ext uri="{0D108BD9-81ED-4DB2-BD59-A6C34878D82A}">
                    <a16:rowId xmlns:a16="http://schemas.microsoft.com/office/drawing/2014/main" val="1321957932"/>
                  </a:ext>
                </a:extLst>
              </a:tr>
              <a:tr h="370840">
                <a:tc>
                  <a:txBody>
                    <a:bodyPr/>
                    <a:lstStyle/>
                    <a:p>
                      <a:r>
                        <a:rPr lang="nl-BE" altLang="nl-BE">
                          <a:solidFill>
                            <a:srgbClr val="003478"/>
                          </a:solidFill>
                          <a:latin typeface="Calibri" panose="020F0502020204030204" pitchFamily="34" charset="0"/>
                        </a:rPr>
                        <a:t>Product van de vermenigvuldiging</a:t>
                      </a:r>
                      <a:endParaRPr lang="nl-BE">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r>
                        <a:rPr lang="nl-BE">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r>
                        <a:rPr lang="nl-BE">
                          <a:solidFill>
                            <a:srgbClr val="003478"/>
                          </a:solidFill>
                        </a:rPr>
                        <a:t>…</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extLst>
                  <a:ext uri="{0D108BD9-81ED-4DB2-BD59-A6C34878D82A}">
                    <a16:rowId xmlns:a16="http://schemas.microsoft.com/office/drawing/2014/main" val="4281519977"/>
                  </a:ext>
                </a:extLst>
              </a:tr>
              <a:tr h="370840">
                <a:tc>
                  <a:txBody>
                    <a:bodyPr/>
                    <a:lstStyle/>
                    <a:p>
                      <a:r>
                        <a:rPr lang="nl-BE" altLang="nl-BE">
                          <a:solidFill>
                            <a:srgbClr val="003478"/>
                          </a:solidFill>
                          <a:latin typeface="Calibri" panose="020F0502020204030204" pitchFamily="34" charset="0"/>
                        </a:rPr>
                        <a:t>Delen door toegekende zetels +1</a:t>
                      </a:r>
                      <a:endParaRPr lang="nl-BE">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r>
                        <a:rPr lang="nl-BE">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r>
                        <a:rPr lang="nl-BE">
                          <a:solidFill>
                            <a:srgbClr val="003478"/>
                          </a:solidFill>
                        </a:rPr>
                        <a:t>…</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extLst>
                  <a:ext uri="{0D108BD9-81ED-4DB2-BD59-A6C34878D82A}">
                    <a16:rowId xmlns:a16="http://schemas.microsoft.com/office/drawing/2014/main" val="15191181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ltLang="nl-BE">
                          <a:solidFill>
                            <a:srgbClr val="003478"/>
                          </a:solidFill>
                          <a:latin typeface="Calibri" panose="020F0502020204030204" pitchFamily="34" charset="0"/>
                        </a:rPr>
                        <a:t>Bekomen quotiënt = verkiesbaarheidscijfer</a:t>
                      </a:r>
                    </a:p>
                    <a:p>
                      <a:pPr>
                        <a:lnSpc>
                          <a:spcPct val="80000"/>
                        </a:lnSpc>
                        <a:buNone/>
                      </a:pPr>
                      <a:r>
                        <a:rPr lang="nl-BE" altLang="nl-BE" sz="1200">
                          <a:solidFill>
                            <a:srgbClr val="003478"/>
                          </a:solidFill>
                          <a:latin typeface="Calibri" panose="020F0502020204030204" pitchFamily="34" charset="0"/>
                        </a:rPr>
                        <a:t>Decimaal van 1 tot 4 : afronding naar beneden</a:t>
                      </a:r>
                    </a:p>
                    <a:p>
                      <a:pPr>
                        <a:lnSpc>
                          <a:spcPct val="80000"/>
                        </a:lnSpc>
                        <a:buNone/>
                      </a:pPr>
                      <a:r>
                        <a:rPr lang="nl-BE" altLang="nl-BE" sz="1200">
                          <a:solidFill>
                            <a:srgbClr val="003478"/>
                          </a:solidFill>
                          <a:latin typeface="Calibri" panose="020F0502020204030204" pitchFamily="34" charset="0"/>
                        </a:rPr>
                        <a:t>Decimaal van 5 tot 9 : afronding naar boven  </a:t>
                      </a:r>
                      <a:endParaRPr lang="nl-NL" altLang="nl-BE" sz="1200">
                        <a:solidFill>
                          <a:srgbClr val="003478"/>
                        </a:solidFill>
                        <a:latin typeface="Calibri" panose="020F0502020204030204" pitchFamily="34" charset="0"/>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solidFill>
                      <a:srgbClr val="009FDF"/>
                    </a:solidFill>
                  </a:tcPr>
                </a:tc>
                <a:tc>
                  <a:txBody>
                    <a:bodyPr/>
                    <a:lstStyle/>
                    <a:p>
                      <a:r>
                        <a:rPr lang="nl-BE">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solidFill>
                      <a:srgbClr val="009FDF"/>
                    </a:solidFill>
                  </a:tcPr>
                </a:tc>
                <a:tc>
                  <a:txBody>
                    <a:bodyPr/>
                    <a:lstStyle/>
                    <a:p>
                      <a:r>
                        <a:rPr lang="nl-BE">
                          <a:solidFill>
                            <a:srgbClr val="003478"/>
                          </a:solidFill>
                        </a:rPr>
                        <a:t>…</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solidFill>
                      <a:srgbClr val="009FDF"/>
                    </a:solidFill>
                  </a:tcPr>
                </a:tc>
                <a:extLst>
                  <a:ext uri="{0D108BD9-81ED-4DB2-BD59-A6C34878D82A}">
                    <a16:rowId xmlns:a16="http://schemas.microsoft.com/office/drawing/2014/main" val="2535832045"/>
                  </a:ext>
                </a:extLst>
              </a:tr>
            </a:tbl>
          </a:graphicData>
        </a:graphic>
      </p:graphicFrame>
      <p:pic>
        <p:nvPicPr>
          <p:cNvPr id="3" name="Afbeelding 2" descr="Afbeelding met clipart&#10;&#10;Automatisch gegenereerde beschrijving">
            <a:extLst>
              <a:ext uri="{FF2B5EF4-FFF2-40B4-BE49-F238E27FC236}">
                <a16:creationId xmlns:a16="http://schemas.microsoft.com/office/drawing/2014/main" id="{DBBCDDD2-0402-5AF9-3908-B955286A6E59}"/>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10795284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2CB74BA-31B3-C413-9306-9046AD5A315A}"/>
              </a:ext>
            </a:extLst>
          </p:cNvPr>
          <p:cNvSpPr>
            <a:spLocks noGrp="1"/>
          </p:cNvSpPr>
          <p:nvPr>
            <p:ph type="title"/>
          </p:nvPr>
        </p:nvSpPr>
        <p:spPr/>
        <p:txBody>
          <a:bodyPr>
            <a:normAutofit fontScale="90000"/>
          </a:bodyPr>
          <a:lstStyle/>
          <a:p>
            <a:r>
              <a:rPr lang="nl-BE"/>
              <a:t>Voorbeeld uittreksel PV</a:t>
            </a:r>
          </a:p>
        </p:txBody>
      </p:sp>
      <p:pic>
        <p:nvPicPr>
          <p:cNvPr id="6" name="Afbeelding 5">
            <a:extLst>
              <a:ext uri="{FF2B5EF4-FFF2-40B4-BE49-F238E27FC236}">
                <a16:creationId xmlns:a16="http://schemas.microsoft.com/office/drawing/2014/main" id="{6264F905-0B22-4E34-A96D-C5F61F930C1E}"/>
              </a:ext>
            </a:extLst>
          </p:cNvPr>
          <p:cNvPicPr>
            <a:picLocks noChangeAspect="1"/>
          </p:cNvPicPr>
          <p:nvPr/>
        </p:nvPicPr>
        <p:blipFill>
          <a:blip r:embed="rId3"/>
          <a:stretch>
            <a:fillRect/>
          </a:stretch>
        </p:blipFill>
        <p:spPr>
          <a:xfrm>
            <a:off x="609600" y="843948"/>
            <a:ext cx="7181858" cy="4299552"/>
          </a:xfrm>
          <a:prstGeom prst="rect">
            <a:avLst/>
          </a:prstGeom>
        </p:spPr>
      </p:pic>
      <p:pic>
        <p:nvPicPr>
          <p:cNvPr id="5" name="Afbeelding 4" descr="Afbeelding met clipart&#10;&#10;Automatisch gegenereerde beschrijving">
            <a:extLst>
              <a:ext uri="{FF2B5EF4-FFF2-40B4-BE49-F238E27FC236}">
                <a16:creationId xmlns:a16="http://schemas.microsoft.com/office/drawing/2014/main" id="{EE81BBB3-0BEB-87C5-4E97-AF5B10DE7372}"/>
              </a:ext>
            </a:extLst>
          </p:cNvPr>
          <p:cNvPicPr>
            <a:picLocks noChangeAspect="1"/>
          </p:cNvPicPr>
          <p:nvPr/>
        </p:nvPicPr>
        <p:blipFill>
          <a:blip r:embed="rId4"/>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7372932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Stap 3: Aanduiding effectief verkozenen</a:t>
            </a:r>
            <a:endParaRPr lang="nl-BE"/>
          </a:p>
        </p:txBody>
      </p:sp>
      <p:sp>
        <p:nvSpPr>
          <p:cNvPr id="3" name="Tijdelijke aanduiding voor tekst 2"/>
          <p:cNvSpPr>
            <a:spLocks noGrp="1"/>
          </p:cNvSpPr>
          <p:nvPr>
            <p:ph type="body" sz="quarter" idx="15"/>
          </p:nvPr>
        </p:nvSpPr>
        <p:spPr/>
        <p:txBody>
          <a:bodyPr>
            <a:normAutofit/>
          </a:bodyPr>
          <a:lstStyle/>
          <a:p>
            <a:pPr>
              <a:lnSpc>
                <a:spcPct val="80000"/>
              </a:lnSpc>
              <a:defRPr/>
            </a:pPr>
            <a:r>
              <a:rPr lang="nl-BE" altLang="nl-BE" sz="2200">
                <a:latin typeface="Calibri" panose="020F0502020204030204" pitchFamily="34" charset="0"/>
              </a:rPr>
              <a:t>Bepalen aantal stemmen van iedere kandidaat door optelling van :</a:t>
            </a:r>
          </a:p>
          <a:p>
            <a:pPr lvl="1">
              <a:lnSpc>
                <a:spcPct val="80000"/>
              </a:lnSpc>
              <a:defRPr/>
            </a:pPr>
            <a:r>
              <a:rPr lang="nl-BE" altLang="nl-BE" sz="2000">
                <a:latin typeface="Calibri" panose="020F0502020204030204" pitchFamily="34" charset="0"/>
              </a:rPr>
              <a:t>aantal naamstemmen die hij bekomen heeft</a:t>
            </a:r>
          </a:p>
          <a:p>
            <a:pPr lvl="1">
              <a:lnSpc>
                <a:spcPct val="80000"/>
              </a:lnSpc>
              <a:defRPr/>
            </a:pPr>
            <a:r>
              <a:rPr lang="nl-BE" altLang="nl-BE" sz="2000">
                <a:latin typeface="Calibri" panose="020F0502020204030204" pitchFamily="34" charset="0"/>
              </a:rPr>
              <a:t>lijststemmen die hem ten goede komen d.m.v. overdracht </a:t>
            </a:r>
          </a:p>
          <a:p>
            <a:pPr lvl="2">
              <a:lnSpc>
                <a:spcPct val="80000"/>
              </a:lnSpc>
              <a:defRPr/>
            </a:pPr>
            <a:r>
              <a:rPr lang="nl-BE" altLang="nl-BE" sz="1800">
                <a:latin typeface="Calibri" panose="020F0502020204030204" pitchFamily="34" charset="0"/>
              </a:rPr>
              <a:t>Over te dragen lijststemmen = volledige lijststembiljetten x aantal zetels van de lijst</a:t>
            </a:r>
          </a:p>
          <a:p>
            <a:pPr lvl="2">
              <a:lnSpc>
                <a:spcPct val="80000"/>
              </a:lnSpc>
              <a:defRPr/>
            </a:pPr>
            <a:r>
              <a:rPr lang="nl-BE" altLang="nl-BE" sz="1800">
                <a:latin typeface="Calibri" panose="020F0502020204030204" pitchFamily="34" charset="0"/>
              </a:rPr>
              <a:t>Deze overdracht gebeurt volgens de volgorde van de kandidaten (eerst 1</a:t>
            </a:r>
            <a:r>
              <a:rPr lang="nl-BE" altLang="nl-BE" sz="1800" baseline="30000">
                <a:latin typeface="Calibri" panose="020F0502020204030204" pitchFamily="34" charset="0"/>
              </a:rPr>
              <a:t>ste</a:t>
            </a:r>
            <a:r>
              <a:rPr lang="nl-BE" altLang="nl-BE" sz="1800">
                <a:latin typeface="Calibri" panose="020F0502020204030204" pitchFamily="34" charset="0"/>
              </a:rPr>
              <a:t> dan 2</a:t>
            </a:r>
            <a:r>
              <a:rPr lang="nl-BE" altLang="nl-BE" sz="1800" baseline="30000">
                <a:latin typeface="Calibri" panose="020F0502020204030204" pitchFamily="34" charset="0"/>
              </a:rPr>
              <a:t>de</a:t>
            </a:r>
            <a:r>
              <a:rPr lang="nl-BE" altLang="nl-BE" sz="1800">
                <a:latin typeface="Calibri" panose="020F0502020204030204" pitchFamily="34" charset="0"/>
              </a:rPr>
              <a:t>, 3</a:t>
            </a:r>
            <a:r>
              <a:rPr lang="nl-BE" altLang="nl-BE" sz="1800" baseline="30000">
                <a:latin typeface="Calibri" panose="020F0502020204030204" pitchFamily="34" charset="0"/>
              </a:rPr>
              <a:t>de</a:t>
            </a:r>
            <a:r>
              <a:rPr lang="nl-BE" altLang="nl-BE" sz="1800">
                <a:latin typeface="Calibri" panose="020F0502020204030204" pitchFamily="34" charset="0"/>
              </a:rPr>
              <a:t>, </a:t>
            </a:r>
            <a:r>
              <a:rPr lang="nl-BE" altLang="nl-BE" sz="1800" err="1">
                <a:latin typeface="Calibri" panose="020F0502020204030204" pitchFamily="34" charset="0"/>
              </a:rPr>
              <a:t>enz</a:t>
            </a:r>
            <a:r>
              <a:rPr lang="nl-BE" altLang="nl-BE" sz="1800">
                <a:latin typeface="Calibri" panose="020F0502020204030204" pitchFamily="34" charset="0"/>
              </a:rPr>
              <a:t> kandidaat)</a:t>
            </a:r>
          </a:p>
          <a:p>
            <a:pPr lvl="2">
              <a:lnSpc>
                <a:spcPct val="80000"/>
              </a:lnSpc>
              <a:defRPr/>
            </a:pPr>
            <a:r>
              <a:rPr lang="nl-BE" altLang="nl-BE" sz="1800">
                <a:latin typeface="Calibri" panose="020F0502020204030204" pitchFamily="34" charset="0"/>
              </a:rPr>
              <a:t>Elke kandidaat krijgt bij zijn naamstemmen een aantal stemmen tot verkiesbaarheidscijfer is bereikt</a:t>
            </a:r>
          </a:p>
          <a:p>
            <a:pPr lvl="2">
              <a:lnSpc>
                <a:spcPct val="80000"/>
              </a:lnSpc>
              <a:defRPr/>
            </a:pPr>
            <a:r>
              <a:rPr lang="nl-BE" altLang="nl-BE" sz="1800">
                <a:latin typeface="Calibri" panose="020F0502020204030204" pitchFamily="34" charset="0"/>
              </a:rPr>
              <a:t>Deze werkwijze wordt uitgevoerd tot het aantal over te dragen lijststemmen uitgeput is</a:t>
            </a:r>
          </a:p>
          <a:p>
            <a:pPr marL="0" indent="0">
              <a:lnSpc>
                <a:spcPct val="80000"/>
              </a:lnSpc>
              <a:buNone/>
              <a:defRPr/>
            </a:pPr>
            <a:endParaRPr lang="nl-BE" altLang="nl-BE" sz="2000">
              <a:latin typeface="Calibri" panose="020F0502020204030204" pitchFamily="34" charset="0"/>
            </a:endParaRPr>
          </a:p>
          <a:p>
            <a:pPr marL="0" indent="0">
              <a:buNone/>
            </a:pPr>
            <a:endParaRPr lang="nl-BE" sz="2000"/>
          </a:p>
        </p:txBody>
      </p:sp>
      <p:pic>
        <p:nvPicPr>
          <p:cNvPr id="6" name="Graphic 5" descr="Dubbeltikken met effen opvulling">
            <a:extLst>
              <a:ext uri="{FF2B5EF4-FFF2-40B4-BE49-F238E27FC236}">
                <a16:creationId xmlns:a16="http://schemas.microsoft.com/office/drawing/2014/main" id="{50D25859-D4C3-C86E-0388-0E868BF30D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7036"/>
            <a:ext cx="457200" cy="457200"/>
          </a:xfrm>
          <a:prstGeom prst="rect">
            <a:avLst/>
          </a:prstGeom>
        </p:spPr>
      </p:pic>
      <p:pic>
        <p:nvPicPr>
          <p:cNvPr id="7" name="Afbeelding 6" descr="Afbeelding met clipart&#10;&#10;Automatisch gegenereerde beschrijving">
            <a:extLst>
              <a:ext uri="{FF2B5EF4-FFF2-40B4-BE49-F238E27FC236}">
                <a16:creationId xmlns:a16="http://schemas.microsoft.com/office/drawing/2014/main" id="{DDCC5573-42BB-38B6-1A77-2200708A846E}"/>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18241833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Stap 3: Aanduiding effectief verkozenen</a:t>
            </a:r>
            <a:endParaRPr lang="nl-BE"/>
          </a:p>
        </p:txBody>
      </p:sp>
      <p:sp>
        <p:nvSpPr>
          <p:cNvPr id="3" name="Tijdelijke aanduiding voor tekst 2"/>
          <p:cNvSpPr>
            <a:spLocks noGrp="1"/>
          </p:cNvSpPr>
          <p:nvPr>
            <p:ph type="body" sz="quarter" idx="15"/>
          </p:nvPr>
        </p:nvSpPr>
        <p:spPr/>
        <p:txBody>
          <a:bodyPr/>
          <a:lstStyle/>
          <a:p>
            <a:pPr>
              <a:lnSpc>
                <a:spcPct val="80000"/>
              </a:lnSpc>
            </a:pPr>
            <a:r>
              <a:rPr lang="nl-BE" altLang="nl-BE" sz="2200">
                <a:latin typeface="Calibri" panose="020F0502020204030204" pitchFamily="34" charset="0"/>
              </a:rPr>
              <a:t>Aanwijzing van de effectief verkozenen</a:t>
            </a:r>
          </a:p>
          <a:p>
            <a:pPr lvl="1">
              <a:lnSpc>
                <a:spcPct val="80000"/>
              </a:lnSpc>
            </a:pPr>
            <a:r>
              <a:rPr lang="nl-BE" altLang="nl-BE" sz="2000">
                <a:latin typeface="Calibri" panose="020F0502020204030204" pitchFamily="34" charset="0"/>
                <a:cs typeface="Arial" panose="020B0604020202020204" pitchFamily="34" charset="0"/>
              </a:rPr>
              <a:t>Kandidaten die in orde van voordracht het verkiesbaarheidscijfer bereiken</a:t>
            </a:r>
          </a:p>
          <a:p>
            <a:pPr lvl="1">
              <a:lnSpc>
                <a:spcPct val="80000"/>
              </a:lnSpc>
            </a:pPr>
            <a:r>
              <a:rPr lang="nl-BE" altLang="nl-BE" sz="2000">
                <a:latin typeface="Calibri" panose="020F0502020204030204" pitchFamily="34" charset="0"/>
                <a:cs typeface="Arial" panose="020B0604020202020204" pitchFamily="34" charset="0"/>
              </a:rPr>
              <a:t>Indien er nog mandaten overblijven de kandidaten die de meeste stemmen behaalden</a:t>
            </a:r>
          </a:p>
          <a:p>
            <a:pPr lvl="1">
              <a:lnSpc>
                <a:spcPct val="80000"/>
              </a:lnSpc>
            </a:pPr>
            <a:r>
              <a:rPr lang="nl-BE" altLang="nl-BE" sz="2000">
                <a:latin typeface="Calibri" panose="020F0502020204030204" pitchFamily="34" charset="0"/>
                <a:cs typeface="Arial" panose="020B0604020202020204" pitchFamily="34" charset="0"/>
              </a:rPr>
              <a:t>Bij gelijkheid van stemmen is de volgorde van de kandidaten beslissend</a:t>
            </a:r>
          </a:p>
          <a:p>
            <a:pPr marL="0" indent="0">
              <a:buNone/>
            </a:pPr>
            <a:endParaRPr lang="nl-BE"/>
          </a:p>
        </p:txBody>
      </p:sp>
      <p:pic>
        <p:nvPicPr>
          <p:cNvPr id="6" name="Graphic 5" descr="Dubbeltikken met effen opvulling">
            <a:extLst>
              <a:ext uri="{FF2B5EF4-FFF2-40B4-BE49-F238E27FC236}">
                <a16:creationId xmlns:a16="http://schemas.microsoft.com/office/drawing/2014/main" id="{BC69CD61-91C3-7852-1925-E856D366CB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7036"/>
            <a:ext cx="457200" cy="457200"/>
          </a:xfrm>
          <a:prstGeom prst="rect">
            <a:avLst/>
          </a:prstGeom>
        </p:spPr>
      </p:pic>
      <p:pic>
        <p:nvPicPr>
          <p:cNvPr id="7" name="Afbeelding 6" descr="Afbeelding met clipart&#10;&#10;Automatisch gegenereerde beschrijving">
            <a:extLst>
              <a:ext uri="{FF2B5EF4-FFF2-40B4-BE49-F238E27FC236}">
                <a16:creationId xmlns:a16="http://schemas.microsoft.com/office/drawing/2014/main" id="{105BE3DF-7606-F7EE-0C39-9B1EFE678591}"/>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888698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Opfrissing deel 1 - Kandidaatsvoorwaarden</a:t>
            </a:r>
          </a:p>
        </p:txBody>
      </p:sp>
      <p:sp>
        <p:nvSpPr>
          <p:cNvPr id="3" name="Tijdelijke aanduiding voor tekst 2"/>
          <p:cNvSpPr>
            <a:spLocks noGrp="1"/>
          </p:cNvSpPr>
          <p:nvPr>
            <p:ph type="body" sz="quarter" idx="15"/>
          </p:nvPr>
        </p:nvSpPr>
        <p:spPr>
          <a:xfrm>
            <a:off x="467544" y="843557"/>
            <a:ext cx="8208912" cy="3744417"/>
          </a:xfrm>
        </p:spPr>
        <p:txBody>
          <a:bodyPr>
            <a:normAutofit/>
          </a:bodyPr>
          <a:lstStyle/>
          <a:p>
            <a:r>
              <a:rPr lang="nl-BE" altLang="nl-BE" sz="2400">
                <a:latin typeface="Calibri" panose="020F0502020204030204" pitchFamily="34" charset="0"/>
              </a:rPr>
              <a:t>Rechtsmisbruik kandidatuur</a:t>
            </a:r>
          </a:p>
          <a:p>
            <a:pPr lvl="1"/>
            <a:r>
              <a:rPr lang="nl-BE" altLang="nl-BE" sz="2000">
                <a:latin typeface="Calibri" panose="020F0502020204030204" pitchFamily="34" charset="0"/>
              </a:rPr>
              <a:t>Desinteresse voor syndicaal engagement</a:t>
            </a:r>
          </a:p>
          <a:p>
            <a:pPr lvl="1"/>
            <a:r>
              <a:rPr lang="nl-BE" altLang="nl-BE" sz="2000">
                <a:latin typeface="Calibri" panose="020F0502020204030204" pitchFamily="34" charset="0"/>
              </a:rPr>
              <a:t>Voorafgaande verwittigingen</a:t>
            </a:r>
          </a:p>
          <a:p>
            <a:pPr lvl="1"/>
            <a:r>
              <a:rPr lang="nl-BE" altLang="nl-BE" sz="2000">
                <a:latin typeface="Calibri" panose="020F0502020204030204" pitchFamily="34" charset="0"/>
              </a:rPr>
              <a:t>Afwezigheid wegens arbeidsongeschiktheid</a:t>
            </a:r>
          </a:p>
          <a:p>
            <a:pPr lvl="1"/>
            <a:r>
              <a:rPr lang="nl-BE" altLang="nl-BE" sz="2000">
                <a:latin typeface="Calibri" panose="020F0502020204030204" pitchFamily="34" charset="0"/>
              </a:rPr>
              <a:t>Schorsing arbeidsovereenkomst</a:t>
            </a:r>
          </a:p>
          <a:p>
            <a:pPr lvl="1"/>
            <a:r>
              <a:rPr lang="nl-BE" altLang="nl-BE" sz="2000">
                <a:latin typeface="Calibri" panose="020F0502020204030204" pitchFamily="34" charset="0"/>
              </a:rPr>
              <a:t>Ontslag tijdens de occulte periode</a:t>
            </a:r>
            <a:endParaRPr lang="nl-BE" altLang="nl-BE" sz="2400">
              <a:latin typeface="Calibri" panose="020F0502020204030204" pitchFamily="34" charset="0"/>
            </a:endParaRPr>
          </a:p>
          <a:p>
            <a:pPr lvl="1"/>
            <a:r>
              <a:rPr lang="nl-BE" altLang="nl-BE" sz="2000">
                <a:latin typeface="Calibri" panose="020F0502020204030204" pitchFamily="34" charset="0"/>
              </a:rPr>
              <a:t>Aangekondigde herstructurering</a:t>
            </a:r>
            <a:endParaRPr lang="nl-BE"/>
          </a:p>
        </p:txBody>
      </p:sp>
      <p:pic>
        <p:nvPicPr>
          <p:cNvPr id="6" name="Graphic 5" descr="Brainstormen silhouet">
            <a:extLst>
              <a:ext uri="{FF2B5EF4-FFF2-40B4-BE49-F238E27FC236}">
                <a16:creationId xmlns:a16="http://schemas.microsoft.com/office/drawing/2014/main" id="{A505D09C-3A1A-41B4-42C7-9AAAE852A4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4408" y="159481"/>
            <a:ext cx="540061" cy="540061"/>
          </a:xfrm>
          <a:prstGeom prst="rect">
            <a:avLst/>
          </a:prstGeom>
        </p:spPr>
      </p:pic>
      <p:pic>
        <p:nvPicPr>
          <p:cNvPr id="7" name="Afbeelding 6" descr="Afbeelding met clipart&#10;&#10;Automatisch gegenereerde beschrijving">
            <a:extLst>
              <a:ext uri="{FF2B5EF4-FFF2-40B4-BE49-F238E27FC236}">
                <a16:creationId xmlns:a16="http://schemas.microsoft.com/office/drawing/2014/main" id="{A62CE2AE-DBBB-9589-C961-E93AD6F47852}"/>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40576135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Stap 3: Aanduiding plaatsvervangers</a:t>
            </a:r>
          </a:p>
        </p:txBody>
      </p:sp>
      <p:sp>
        <p:nvSpPr>
          <p:cNvPr id="3" name="Tijdelijke aanduiding voor tekst 2"/>
          <p:cNvSpPr>
            <a:spLocks noGrp="1"/>
          </p:cNvSpPr>
          <p:nvPr>
            <p:ph type="body" sz="quarter" idx="15"/>
          </p:nvPr>
        </p:nvSpPr>
        <p:spPr/>
        <p:txBody>
          <a:bodyPr/>
          <a:lstStyle/>
          <a:p>
            <a:pPr marL="0" indent="0">
              <a:buNone/>
            </a:pPr>
            <a:r>
              <a:rPr lang="nl-BE" altLang="nl-BE" sz="2200">
                <a:latin typeface="Calibri" panose="020F0502020204030204" pitchFamily="34" charset="0"/>
              </a:rPr>
              <a:t>Dezelfde procedure dient te worden gevolgd als deze die gevolgd werd voor de aanduiding van de effectief verkozenen.</a:t>
            </a:r>
          </a:p>
          <a:p>
            <a:pPr marL="0" indent="0">
              <a:buNone/>
            </a:pPr>
            <a:endParaRPr lang="nl-BE"/>
          </a:p>
        </p:txBody>
      </p:sp>
      <p:pic>
        <p:nvPicPr>
          <p:cNvPr id="6" name="Graphic 5" descr="Dubbeltikken met effen opvulling">
            <a:extLst>
              <a:ext uri="{FF2B5EF4-FFF2-40B4-BE49-F238E27FC236}">
                <a16:creationId xmlns:a16="http://schemas.microsoft.com/office/drawing/2014/main" id="{917AA50D-A319-48A4-AFF7-B33950A6B2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7036"/>
            <a:ext cx="457200" cy="457200"/>
          </a:xfrm>
          <a:prstGeom prst="rect">
            <a:avLst/>
          </a:prstGeom>
        </p:spPr>
      </p:pic>
      <p:pic>
        <p:nvPicPr>
          <p:cNvPr id="7" name="Afbeelding 6" descr="Afbeelding met clipart&#10;&#10;Automatisch gegenereerde beschrijving">
            <a:extLst>
              <a:ext uri="{FF2B5EF4-FFF2-40B4-BE49-F238E27FC236}">
                <a16:creationId xmlns:a16="http://schemas.microsoft.com/office/drawing/2014/main" id="{2ED24ADB-285E-3274-08C5-2FF5CB1F7E66}"/>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3818859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5BE94E2-6C01-87A3-743F-8FD4A766FEE5}"/>
              </a:ext>
            </a:extLst>
          </p:cNvPr>
          <p:cNvSpPr>
            <a:spLocks noGrp="1"/>
          </p:cNvSpPr>
          <p:nvPr>
            <p:ph type="title"/>
          </p:nvPr>
        </p:nvSpPr>
        <p:spPr/>
        <p:txBody>
          <a:bodyPr>
            <a:normAutofit fontScale="90000"/>
          </a:bodyPr>
          <a:lstStyle/>
          <a:p>
            <a:r>
              <a:rPr lang="nl-BE"/>
              <a:t>Voorbeeld uittreksel PV</a:t>
            </a:r>
          </a:p>
        </p:txBody>
      </p:sp>
      <p:pic>
        <p:nvPicPr>
          <p:cNvPr id="5" name="Afbeelding 4">
            <a:extLst>
              <a:ext uri="{FF2B5EF4-FFF2-40B4-BE49-F238E27FC236}">
                <a16:creationId xmlns:a16="http://schemas.microsoft.com/office/drawing/2014/main" id="{FC713A71-644D-4F45-B5F5-F9EE2C28F085}"/>
              </a:ext>
            </a:extLst>
          </p:cNvPr>
          <p:cNvPicPr>
            <a:picLocks noChangeAspect="1"/>
          </p:cNvPicPr>
          <p:nvPr/>
        </p:nvPicPr>
        <p:blipFill>
          <a:blip r:embed="rId2"/>
          <a:stretch>
            <a:fillRect/>
          </a:stretch>
        </p:blipFill>
        <p:spPr>
          <a:xfrm>
            <a:off x="369451" y="903735"/>
            <a:ext cx="8405097" cy="4382639"/>
          </a:xfrm>
          <a:prstGeom prst="rect">
            <a:avLst/>
          </a:prstGeom>
        </p:spPr>
      </p:pic>
      <p:pic>
        <p:nvPicPr>
          <p:cNvPr id="6" name="Afbeelding 5" descr="Afbeelding met clipart&#10;&#10;Automatisch gegenereerde beschrijving">
            <a:extLst>
              <a:ext uri="{FF2B5EF4-FFF2-40B4-BE49-F238E27FC236}">
                <a16:creationId xmlns:a16="http://schemas.microsoft.com/office/drawing/2014/main" id="{3274BB2F-0393-F0F5-6AE0-32835E838F47}"/>
              </a:ext>
            </a:extLst>
          </p:cNvPr>
          <p:cNvPicPr>
            <a:picLocks noChangeAspect="1"/>
          </p:cNvPicPr>
          <p:nvPr/>
        </p:nvPicPr>
        <p:blipFill>
          <a:blip r:embed="rId3"/>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42091694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8C370FD-7ABB-8902-B698-9784AF3CA6F4}"/>
              </a:ext>
            </a:extLst>
          </p:cNvPr>
          <p:cNvSpPr>
            <a:spLocks noGrp="1"/>
          </p:cNvSpPr>
          <p:nvPr>
            <p:ph type="title"/>
          </p:nvPr>
        </p:nvSpPr>
        <p:spPr/>
        <p:txBody>
          <a:bodyPr>
            <a:normAutofit fontScale="90000"/>
          </a:bodyPr>
          <a:lstStyle/>
          <a:p>
            <a:r>
              <a:rPr lang="nl-BE"/>
              <a:t>Voorbeeld uittreksel PV</a:t>
            </a:r>
          </a:p>
        </p:txBody>
      </p:sp>
      <p:pic>
        <p:nvPicPr>
          <p:cNvPr id="6" name="Afbeelding 5" descr="Afbeelding met clipart&#10;&#10;Automatisch gegenereerde beschrijving">
            <a:extLst>
              <a:ext uri="{FF2B5EF4-FFF2-40B4-BE49-F238E27FC236}">
                <a16:creationId xmlns:a16="http://schemas.microsoft.com/office/drawing/2014/main" id="{80163FF8-6E7A-437C-F909-CBF1915A2C53}"/>
              </a:ext>
            </a:extLst>
          </p:cNvPr>
          <p:cNvPicPr>
            <a:picLocks noChangeAspect="1"/>
          </p:cNvPicPr>
          <p:nvPr/>
        </p:nvPicPr>
        <p:blipFill>
          <a:blip r:embed="rId3"/>
          <a:stretch>
            <a:fillRect/>
          </a:stretch>
        </p:blipFill>
        <p:spPr>
          <a:xfrm>
            <a:off x="8132045" y="4352465"/>
            <a:ext cx="733425" cy="752475"/>
          </a:xfrm>
          <a:prstGeom prst="rect">
            <a:avLst/>
          </a:prstGeom>
        </p:spPr>
      </p:pic>
      <p:pic>
        <p:nvPicPr>
          <p:cNvPr id="5" name="Afbeelding 4">
            <a:extLst>
              <a:ext uri="{FF2B5EF4-FFF2-40B4-BE49-F238E27FC236}">
                <a16:creationId xmlns:a16="http://schemas.microsoft.com/office/drawing/2014/main" id="{27401C79-3644-4EC1-A587-A480E06D96EF}"/>
              </a:ext>
            </a:extLst>
          </p:cNvPr>
          <p:cNvPicPr>
            <a:picLocks noChangeAspect="1"/>
          </p:cNvPicPr>
          <p:nvPr/>
        </p:nvPicPr>
        <p:blipFill>
          <a:blip r:embed="rId4"/>
          <a:stretch>
            <a:fillRect/>
          </a:stretch>
        </p:blipFill>
        <p:spPr>
          <a:xfrm>
            <a:off x="0" y="810157"/>
            <a:ext cx="8449885" cy="3921833"/>
          </a:xfrm>
          <a:prstGeom prst="rect">
            <a:avLst/>
          </a:prstGeom>
        </p:spPr>
      </p:pic>
    </p:spTree>
    <p:extLst>
      <p:ext uri="{BB962C8B-B14F-4D97-AF65-F5344CB8AC3E}">
        <p14:creationId xmlns:p14="http://schemas.microsoft.com/office/powerpoint/2010/main" val="1135860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A9794ED-19E8-C1DF-C2DB-C8A8806D5493}"/>
              </a:ext>
            </a:extLst>
          </p:cNvPr>
          <p:cNvSpPr>
            <a:spLocks noGrp="1"/>
          </p:cNvSpPr>
          <p:nvPr>
            <p:ph type="title"/>
          </p:nvPr>
        </p:nvSpPr>
        <p:spPr/>
        <p:txBody>
          <a:bodyPr>
            <a:normAutofit fontScale="90000"/>
          </a:bodyPr>
          <a:lstStyle/>
          <a:p>
            <a:r>
              <a:rPr lang="nl-BE"/>
              <a:t>Voorbeeld uittreksel PV</a:t>
            </a:r>
          </a:p>
        </p:txBody>
      </p:sp>
      <p:pic>
        <p:nvPicPr>
          <p:cNvPr id="6" name="Afbeelding 5">
            <a:extLst>
              <a:ext uri="{FF2B5EF4-FFF2-40B4-BE49-F238E27FC236}">
                <a16:creationId xmlns:a16="http://schemas.microsoft.com/office/drawing/2014/main" id="{90C1F80D-9E4F-437D-9066-59F9C3283B7D}"/>
              </a:ext>
            </a:extLst>
          </p:cNvPr>
          <p:cNvPicPr>
            <a:picLocks noChangeAspect="1"/>
          </p:cNvPicPr>
          <p:nvPr/>
        </p:nvPicPr>
        <p:blipFill>
          <a:blip r:embed="rId3"/>
          <a:stretch>
            <a:fillRect/>
          </a:stretch>
        </p:blipFill>
        <p:spPr>
          <a:xfrm>
            <a:off x="111312" y="1021086"/>
            <a:ext cx="8921375" cy="3577554"/>
          </a:xfrm>
          <a:prstGeom prst="rect">
            <a:avLst/>
          </a:prstGeom>
        </p:spPr>
      </p:pic>
      <p:pic>
        <p:nvPicPr>
          <p:cNvPr id="5" name="Afbeelding 4" descr="Afbeelding met clipart&#10;&#10;Automatisch gegenereerde beschrijving">
            <a:extLst>
              <a:ext uri="{FF2B5EF4-FFF2-40B4-BE49-F238E27FC236}">
                <a16:creationId xmlns:a16="http://schemas.microsoft.com/office/drawing/2014/main" id="{040C9E29-7028-FEBC-176A-7C61F66985CE}"/>
              </a:ext>
            </a:extLst>
          </p:cNvPr>
          <p:cNvPicPr>
            <a:picLocks noChangeAspect="1"/>
          </p:cNvPicPr>
          <p:nvPr/>
        </p:nvPicPr>
        <p:blipFill>
          <a:blip r:embed="rId4"/>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31855836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E02A9BB-02C9-8062-673B-59BBDC8DD6FB}"/>
              </a:ext>
            </a:extLst>
          </p:cNvPr>
          <p:cNvSpPr>
            <a:spLocks noGrp="1"/>
          </p:cNvSpPr>
          <p:nvPr>
            <p:ph type="title"/>
          </p:nvPr>
        </p:nvSpPr>
        <p:spPr/>
        <p:txBody>
          <a:bodyPr>
            <a:normAutofit fontScale="90000"/>
          </a:bodyPr>
          <a:lstStyle/>
          <a:p>
            <a:r>
              <a:rPr lang="nl-BE"/>
              <a:t>Voorbeeld uittreksel PV</a:t>
            </a:r>
          </a:p>
        </p:txBody>
      </p:sp>
      <p:pic>
        <p:nvPicPr>
          <p:cNvPr id="5" name="Afbeelding 4" descr="Afbeelding met clipart&#10;&#10;Automatisch gegenereerde beschrijving">
            <a:extLst>
              <a:ext uri="{FF2B5EF4-FFF2-40B4-BE49-F238E27FC236}">
                <a16:creationId xmlns:a16="http://schemas.microsoft.com/office/drawing/2014/main" id="{B265DE14-51E8-63EC-06E1-21C3117D2ECD}"/>
              </a:ext>
            </a:extLst>
          </p:cNvPr>
          <p:cNvPicPr>
            <a:picLocks noChangeAspect="1"/>
          </p:cNvPicPr>
          <p:nvPr/>
        </p:nvPicPr>
        <p:blipFill>
          <a:blip r:embed="rId2"/>
          <a:stretch>
            <a:fillRect/>
          </a:stretch>
        </p:blipFill>
        <p:spPr>
          <a:xfrm>
            <a:off x="8132045" y="4352465"/>
            <a:ext cx="733425" cy="752475"/>
          </a:xfrm>
          <a:prstGeom prst="rect">
            <a:avLst/>
          </a:prstGeom>
        </p:spPr>
      </p:pic>
      <p:pic>
        <p:nvPicPr>
          <p:cNvPr id="6" name="Afbeelding 5">
            <a:extLst>
              <a:ext uri="{FF2B5EF4-FFF2-40B4-BE49-F238E27FC236}">
                <a16:creationId xmlns:a16="http://schemas.microsoft.com/office/drawing/2014/main" id="{41C7BFFC-3378-4A34-A7CE-4358C7A005B8}"/>
              </a:ext>
            </a:extLst>
          </p:cNvPr>
          <p:cNvPicPr>
            <a:picLocks noChangeAspect="1"/>
          </p:cNvPicPr>
          <p:nvPr/>
        </p:nvPicPr>
        <p:blipFill>
          <a:blip r:embed="rId3"/>
          <a:stretch>
            <a:fillRect/>
          </a:stretch>
        </p:blipFill>
        <p:spPr>
          <a:xfrm>
            <a:off x="204182" y="786793"/>
            <a:ext cx="8735635" cy="3945197"/>
          </a:xfrm>
          <a:prstGeom prst="rect">
            <a:avLst/>
          </a:prstGeom>
        </p:spPr>
      </p:pic>
    </p:spTree>
    <p:extLst>
      <p:ext uri="{BB962C8B-B14F-4D97-AF65-F5344CB8AC3E}">
        <p14:creationId xmlns:p14="http://schemas.microsoft.com/office/powerpoint/2010/main" val="15908182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E23F9C6-EEED-C612-1314-A1822C36A64D}"/>
              </a:ext>
            </a:extLst>
          </p:cNvPr>
          <p:cNvSpPr>
            <a:spLocks noGrp="1"/>
          </p:cNvSpPr>
          <p:nvPr>
            <p:ph type="title"/>
          </p:nvPr>
        </p:nvSpPr>
        <p:spPr/>
        <p:txBody>
          <a:bodyPr>
            <a:normAutofit fontScale="90000"/>
          </a:bodyPr>
          <a:lstStyle/>
          <a:p>
            <a:r>
              <a:rPr lang="nl-BE"/>
              <a:t>Voorbeeld uittreksel PV</a:t>
            </a:r>
          </a:p>
        </p:txBody>
      </p:sp>
      <p:pic>
        <p:nvPicPr>
          <p:cNvPr id="5" name="Afbeelding 4">
            <a:extLst>
              <a:ext uri="{FF2B5EF4-FFF2-40B4-BE49-F238E27FC236}">
                <a16:creationId xmlns:a16="http://schemas.microsoft.com/office/drawing/2014/main" id="{C4445BBA-F7BB-4828-ADDD-F890161F6FE9}"/>
              </a:ext>
            </a:extLst>
          </p:cNvPr>
          <p:cNvPicPr>
            <a:picLocks noChangeAspect="1"/>
          </p:cNvPicPr>
          <p:nvPr/>
        </p:nvPicPr>
        <p:blipFill>
          <a:blip r:embed="rId3"/>
          <a:stretch>
            <a:fillRect/>
          </a:stretch>
        </p:blipFill>
        <p:spPr>
          <a:xfrm>
            <a:off x="627440" y="882674"/>
            <a:ext cx="8516560" cy="4260826"/>
          </a:xfrm>
          <a:prstGeom prst="rect">
            <a:avLst/>
          </a:prstGeom>
        </p:spPr>
      </p:pic>
      <p:pic>
        <p:nvPicPr>
          <p:cNvPr id="6" name="Afbeelding 5" descr="Afbeelding met clipart&#10;&#10;Automatisch gegenereerde beschrijving">
            <a:extLst>
              <a:ext uri="{FF2B5EF4-FFF2-40B4-BE49-F238E27FC236}">
                <a16:creationId xmlns:a16="http://schemas.microsoft.com/office/drawing/2014/main" id="{D21DEE48-F70E-396E-D61B-36086EF477C8}"/>
              </a:ext>
            </a:extLst>
          </p:cNvPr>
          <p:cNvPicPr>
            <a:picLocks noChangeAspect="1"/>
          </p:cNvPicPr>
          <p:nvPr/>
        </p:nvPicPr>
        <p:blipFill>
          <a:blip r:embed="rId4"/>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30581365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Voorbeeld 1 aanduiding </a:t>
            </a:r>
            <a:r>
              <a:rPr lang="nl-BE" altLang="nl-BE" err="1"/>
              <a:t>verk</a:t>
            </a:r>
            <a:r>
              <a:rPr lang="nl-BE" altLang="nl-BE"/>
              <a:t>./</a:t>
            </a:r>
            <a:r>
              <a:rPr lang="nl-BE" altLang="nl-BE" err="1"/>
              <a:t>plaatsverv</a:t>
            </a:r>
            <a:r>
              <a:rPr lang="nl-BE" altLang="nl-BE"/>
              <a:t>.</a:t>
            </a:r>
            <a:endParaRPr lang="nl-BE"/>
          </a:p>
        </p:txBody>
      </p:sp>
      <p:sp>
        <p:nvSpPr>
          <p:cNvPr id="3" name="Tijdelijke aanduiding voor tekst 2"/>
          <p:cNvSpPr>
            <a:spLocks noGrp="1"/>
          </p:cNvSpPr>
          <p:nvPr>
            <p:ph type="body" sz="quarter" idx="15"/>
          </p:nvPr>
        </p:nvSpPr>
        <p:spPr/>
        <p:txBody>
          <a:bodyPr>
            <a:normAutofit/>
          </a:bodyPr>
          <a:lstStyle/>
          <a:p>
            <a:pPr>
              <a:lnSpc>
                <a:spcPct val="80000"/>
              </a:lnSpc>
              <a:defRPr/>
            </a:pPr>
            <a:r>
              <a:rPr lang="nl-BE" altLang="nl-BE" sz="2200" b="1">
                <a:latin typeface="Calibri" panose="020F0502020204030204" pitchFamily="34" charset="0"/>
              </a:rPr>
              <a:t>Lijst 1 behaalde 4 mandaten</a:t>
            </a:r>
          </a:p>
          <a:p>
            <a:pPr marL="0" indent="0">
              <a:lnSpc>
                <a:spcPct val="80000"/>
              </a:lnSpc>
              <a:buNone/>
              <a:defRPr/>
            </a:pPr>
            <a:r>
              <a:rPr lang="nl-BE" altLang="nl-BE">
                <a:latin typeface="Calibri" panose="020F0502020204030204" pitchFamily="34" charset="0"/>
              </a:rPr>
              <a:t>	</a:t>
            </a:r>
            <a:endParaRPr lang="nl-BE"/>
          </a:p>
        </p:txBody>
      </p:sp>
      <p:pic>
        <p:nvPicPr>
          <p:cNvPr id="6" name="Graphic 5" descr="Dubbeltikken met effen opvulling">
            <a:extLst>
              <a:ext uri="{FF2B5EF4-FFF2-40B4-BE49-F238E27FC236}">
                <a16:creationId xmlns:a16="http://schemas.microsoft.com/office/drawing/2014/main" id="{C628CBDA-5BF7-0835-1907-5B72024AE0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7036"/>
            <a:ext cx="457200" cy="457200"/>
          </a:xfrm>
          <a:prstGeom prst="rect">
            <a:avLst/>
          </a:prstGeom>
        </p:spPr>
      </p:pic>
      <p:graphicFrame>
        <p:nvGraphicFramePr>
          <p:cNvPr id="7" name="Tabel 7">
            <a:extLst>
              <a:ext uri="{FF2B5EF4-FFF2-40B4-BE49-F238E27FC236}">
                <a16:creationId xmlns:a16="http://schemas.microsoft.com/office/drawing/2014/main" id="{26B1A382-934C-CF8B-0441-2C19AB96A98F}"/>
              </a:ext>
            </a:extLst>
          </p:cNvPr>
          <p:cNvGraphicFramePr>
            <a:graphicFrameLocks noGrp="1"/>
          </p:cNvGraphicFramePr>
          <p:nvPr>
            <p:extLst>
              <p:ext uri="{D42A27DB-BD31-4B8C-83A1-F6EECF244321}">
                <p14:modId xmlns:p14="http://schemas.microsoft.com/office/powerpoint/2010/main" val="2997365692"/>
              </p:ext>
            </p:extLst>
          </p:nvPr>
        </p:nvGraphicFramePr>
        <p:xfrm>
          <a:off x="467544" y="1241019"/>
          <a:ext cx="8052321" cy="3130931"/>
        </p:xfrm>
        <a:graphic>
          <a:graphicData uri="http://schemas.openxmlformats.org/drawingml/2006/table">
            <a:tbl>
              <a:tblPr firstRow="1" bandRow="1">
                <a:tableStyleId>{5DA37D80-6434-44D0-A028-1B22A696006F}</a:tableStyleId>
              </a:tblPr>
              <a:tblGrid>
                <a:gridCol w="4418088">
                  <a:extLst>
                    <a:ext uri="{9D8B030D-6E8A-4147-A177-3AD203B41FA5}">
                      <a16:colId xmlns:a16="http://schemas.microsoft.com/office/drawing/2014/main" val="1340514930"/>
                    </a:ext>
                  </a:extLst>
                </a:gridCol>
                <a:gridCol w="950126">
                  <a:extLst>
                    <a:ext uri="{9D8B030D-6E8A-4147-A177-3AD203B41FA5}">
                      <a16:colId xmlns:a16="http://schemas.microsoft.com/office/drawing/2014/main" val="425844214"/>
                    </a:ext>
                  </a:extLst>
                </a:gridCol>
                <a:gridCol w="2684107">
                  <a:extLst>
                    <a:ext uri="{9D8B030D-6E8A-4147-A177-3AD203B41FA5}">
                      <a16:colId xmlns:a16="http://schemas.microsoft.com/office/drawing/2014/main" val="2363560701"/>
                    </a:ext>
                  </a:extLst>
                </a:gridCol>
              </a:tblGrid>
              <a:tr h="286943">
                <a:tc>
                  <a:txBody>
                    <a:bodyPr/>
                    <a:lstStyle/>
                    <a:p>
                      <a:r>
                        <a:rPr lang="nl-BE" b="0">
                          <a:solidFill>
                            <a:srgbClr val="003478"/>
                          </a:solidFill>
                        </a:rPr>
                        <a:t>Volledige lijststembiljetten </a:t>
                      </a:r>
                    </a:p>
                  </a:txBody>
                  <a:tcPr>
                    <a:lnR w="3175" cap="flat" cmpd="sng" algn="ctr">
                      <a:solidFill>
                        <a:srgbClr val="009FDF"/>
                      </a:solidFill>
                      <a:prstDash val="solid"/>
                      <a:round/>
                      <a:headEnd type="none" w="med" len="med"/>
                      <a:tailEnd type="none" w="med" len="med"/>
                    </a:lnR>
                    <a:lnB w="3175" cap="flat" cmpd="sng" algn="ctr">
                      <a:solidFill>
                        <a:srgbClr val="009FDF"/>
                      </a:solidFill>
                      <a:prstDash val="solid"/>
                      <a:round/>
                      <a:headEnd type="none" w="med" len="med"/>
                      <a:tailEnd type="none" w="med" len="med"/>
                    </a:lnB>
                  </a:tcPr>
                </a:tc>
                <a:tc>
                  <a:txBody>
                    <a:bodyPr/>
                    <a:lstStyle/>
                    <a:p>
                      <a:endParaRPr lang="nl-BE">
                        <a:solidFill>
                          <a:srgbClr val="003478"/>
                        </a:solidFill>
                      </a:endParaRP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B w="3175" cap="flat" cmpd="sng" algn="ctr">
                      <a:solidFill>
                        <a:srgbClr val="009FDF"/>
                      </a:solidFill>
                      <a:prstDash val="solid"/>
                      <a:round/>
                      <a:headEnd type="none" w="med" len="med"/>
                      <a:tailEnd type="none" w="med" len="med"/>
                    </a:lnB>
                  </a:tcPr>
                </a:tc>
                <a:tc>
                  <a:txBody>
                    <a:bodyPr/>
                    <a:lstStyle/>
                    <a:p>
                      <a:r>
                        <a:rPr lang="nl-BE" b="0">
                          <a:solidFill>
                            <a:srgbClr val="003478"/>
                          </a:solidFill>
                        </a:rPr>
                        <a:t>187</a:t>
                      </a:r>
                    </a:p>
                  </a:txBody>
                  <a:tcPr>
                    <a:lnL w="3175" cap="flat" cmpd="sng" algn="ctr">
                      <a:solidFill>
                        <a:srgbClr val="009FDF"/>
                      </a:solidFill>
                      <a:prstDash val="solid"/>
                      <a:round/>
                      <a:headEnd type="none" w="med" len="med"/>
                      <a:tailEnd type="none" w="med" len="med"/>
                    </a:lnL>
                    <a:lnB w="3175" cap="flat" cmpd="sng" algn="ctr">
                      <a:solidFill>
                        <a:srgbClr val="009FDF"/>
                      </a:solidFill>
                      <a:prstDash val="solid"/>
                      <a:round/>
                      <a:headEnd type="none" w="med" len="med"/>
                      <a:tailEnd type="none" w="med" len="med"/>
                    </a:lnB>
                  </a:tcPr>
                </a:tc>
                <a:extLst>
                  <a:ext uri="{0D108BD9-81ED-4DB2-BD59-A6C34878D82A}">
                    <a16:rowId xmlns:a16="http://schemas.microsoft.com/office/drawing/2014/main" val="3118860030"/>
                  </a:ext>
                </a:extLst>
              </a:tr>
              <a:tr h="286943">
                <a:tc>
                  <a:txBody>
                    <a:bodyPr/>
                    <a:lstStyle/>
                    <a:p>
                      <a:r>
                        <a:rPr lang="nl-BE" altLang="nl-BE">
                          <a:solidFill>
                            <a:srgbClr val="003478"/>
                          </a:solidFill>
                          <a:latin typeface="Calibri" panose="020F0502020204030204" pitchFamily="34" charset="0"/>
                        </a:rPr>
                        <a:t>Onvolledige lijststembiljetten </a:t>
                      </a:r>
                      <a:endParaRPr lang="nl-BE">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r>
                        <a:rPr lang="nl-BE">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r>
                        <a:rPr lang="nl-BE">
                          <a:solidFill>
                            <a:srgbClr val="003478"/>
                          </a:solidFill>
                        </a:rPr>
                        <a:t>396</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extLst>
                  <a:ext uri="{0D108BD9-81ED-4DB2-BD59-A6C34878D82A}">
                    <a16:rowId xmlns:a16="http://schemas.microsoft.com/office/drawing/2014/main" val="1258241811"/>
                  </a:ext>
                </a:extLst>
              </a:tr>
              <a:tr h="286943">
                <a:tc>
                  <a:txBody>
                    <a:bodyPr/>
                    <a:lstStyle/>
                    <a:p>
                      <a:r>
                        <a:rPr lang="nl-BE" altLang="nl-BE">
                          <a:solidFill>
                            <a:srgbClr val="003478"/>
                          </a:solidFill>
                          <a:latin typeface="Calibri" panose="020F0502020204030204" pitchFamily="34" charset="0"/>
                        </a:rPr>
                        <a:t>Totaal (= het kiescijfer)</a:t>
                      </a:r>
                      <a:endParaRPr lang="nl-BE">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r>
                        <a:rPr lang="nl-BE">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endParaRPr lang="nl-BE">
                        <a:solidFill>
                          <a:srgbClr val="003478"/>
                        </a:solidFill>
                      </a:endParaRP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extLst>
                  <a:ext uri="{0D108BD9-81ED-4DB2-BD59-A6C34878D82A}">
                    <a16:rowId xmlns:a16="http://schemas.microsoft.com/office/drawing/2014/main" val="2924348121"/>
                  </a:ext>
                </a:extLst>
              </a:tr>
              <a:tr h="495272">
                <a:tc>
                  <a:txBody>
                    <a:bodyPr/>
                    <a:lstStyle/>
                    <a:p>
                      <a:r>
                        <a:rPr lang="nl-BE" altLang="nl-BE">
                          <a:solidFill>
                            <a:srgbClr val="003478"/>
                          </a:solidFill>
                          <a:latin typeface="Calibri" panose="020F0502020204030204" pitchFamily="34" charset="0"/>
                        </a:rPr>
                        <a:t>Vermenigvuldigen met aantal zetels van die lijst </a:t>
                      </a:r>
                      <a:endParaRPr lang="nl-BE">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r>
                        <a:rPr lang="nl-BE">
                          <a:solidFill>
                            <a:srgbClr val="003478"/>
                          </a:solidFill>
                        </a:rPr>
                        <a:t>x</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endParaRPr lang="nl-BE">
                        <a:solidFill>
                          <a:srgbClr val="003478"/>
                        </a:solidFill>
                      </a:endParaRP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extLst>
                  <a:ext uri="{0D108BD9-81ED-4DB2-BD59-A6C34878D82A}">
                    <a16:rowId xmlns:a16="http://schemas.microsoft.com/office/drawing/2014/main" val="1321957932"/>
                  </a:ext>
                </a:extLst>
              </a:tr>
              <a:tr h="286943">
                <a:tc>
                  <a:txBody>
                    <a:bodyPr/>
                    <a:lstStyle/>
                    <a:p>
                      <a:r>
                        <a:rPr lang="nl-BE" altLang="nl-BE">
                          <a:solidFill>
                            <a:srgbClr val="003478"/>
                          </a:solidFill>
                          <a:latin typeface="Calibri" panose="020F0502020204030204" pitchFamily="34" charset="0"/>
                        </a:rPr>
                        <a:t>Product van de vermenigvuldiging</a:t>
                      </a:r>
                      <a:endParaRPr lang="nl-BE">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r>
                        <a:rPr lang="nl-BE">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endParaRPr lang="nl-BE">
                        <a:solidFill>
                          <a:srgbClr val="003478"/>
                        </a:solidFill>
                      </a:endParaRP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extLst>
                  <a:ext uri="{0D108BD9-81ED-4DB2-BD59-A6C34878D82A}">
                    <a16:rowId xmlns:a16="http://schemas.microsoft.com/office/drawing/2014/main" val="4281519977"/>
                  </a:ext>
                </a:extLst>
              </a:tr>
              <a:tr h="286943">
                <a:tc>
                  <a:txBody>
                    <a:bodyPr/>
                    <a:lstStyle/>
                    <a:p>
                      <a:r>
                        <a:rPr lang="nl-BE" altLang="nl-BE">
                          <a:solidFill>
                            <a:srgbClr val="003478"/>
                          </a:solidFill>
                          <a:latin typeface="Calibri" panose="020F0502020204030204" pitchFamily="34" charset="0"/>
                        </a:rPr>
                        <a:t>Delen door toegekende zetels +1</a:t>
                      </a:r>
                      <a:endParaRPr lang="nl-BE">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r>
                        <a:rPr lang="nl-BE" dirty="0">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endParaRPr lang="nl-BE">
                        <a:solidFill>
                          <a:srgbClr val="003478"/>
                        </a:solidFill>
                      </a:endParaRP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extLst>
                  <a:ext uri="{0D108BD9-81ED-4DB2-BD59-A6C34878D82A}">
                    <a16:rowId xmlns:a16="http://schemas.microsoft.com/office/drawing/2014/main" val="1519118103"/>
                  </a:ext>
                </a:extLst>
              </a:tr>
              <a:tr h="51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ltLang="nl-BE" dirty="0">
                          <a:solidFill>
                            <a:srgbClr val="003478"/>
                          </a:solidFill>
                          <a:latin typeface="Calibri" panose="020F0502020204030204" pitchFamily="34" charset="0"/>
                        </a:rPr>
                        <a:t>Bekomen quotiënt = verkiesbaarheidscijfer</a:t>
                      </a:r>
                    </a:p>
                    <a:p>
                      <a:pPr>
                        <a:lnSpc>
                          <a:spcPct val="80000"/>
                        </a:lnSpc>
                        <a:buNone/>
                      </a:pPr>
                      <a:r>
                        <a:rPr lang="nl-BE" altLang="nl-BE" sz="1200" dirty="0">
                          <a:solidFill>
                            <a:srgbClr val="003478"/>
                          </a:solidFill>
                          <a:latin typeface="Calibri" panose="020F0502020204030204" pitchFamily="34" charset="0"/>
                        </a:rPr>
                        <a:t>Decimaal van 1 tot 4 : afronding naar beneden</a:t>
                      </a:r>
                    </a:p>
                    <a:p>
                      <a:pPr>
                        <a:lnSpc>
                          <a:spcPct val="80000"/>
                        </a:lnSpc>
                        <a:buNone/>
                      </a:pPr>
                      <a:r>
                        <a:rPr lang="nl-BE" altLang="nl-BE" sz="1200" dirty="0">
                          <a:solidFill>
                            <a:srgbClr val="003478"/>
                          </a:solidFill>
                          <a:latin typeface="Calibri" panose="020F0502020204030204" pitchFamily="34" charset="0"/>
                        </a:rPr>
                        <a:t>Decimaal van 5 tot 9 : afronding naar boven  </a:t>
                      </a:r>
                      <a:endParaRPr lang="nl-NL" altLang="nl-BE" sz="1200" dirty="0">
                        <a:solidFill>
                          <a:srgbClr val="003478"/>
                        </a:solidFill>
                        <a:latin typeface="Calibri" panose="020F0502020204030204" pitchFamily="34" charset="0"/>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solidFill>
                      <a:srgbClr val="009FDF"/>
                    </a:solidFill>
                  </a:tcPr>
                </a:tc>
                <a:tc>
                  <a:txBody>
                    <a:bodyPr/>
                    <a:lstStyle/>
                    <a:p>
                      <a:r>
                        <a:rPr lang="nl-BE">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solidFill>
                      <a:srgbClr val="009FDF"/>
                    </a:solidFill>
                  </a:tcPr>
                </a:tc>
                <a:tc>
                  <a:txBody>
                    <a:bodyPr/>
                    <a:lstStyle/>
                    <a:p>
                      <a:endParaRPr lang="nl-BE" b="1" dirty="0">
                        <a:solidFill>
                          <a:srgbClr val="003478"/>
                        </a:solidFill>
                      </a:endParaRP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solidFill>
                      <a:srgbClr val="009FDF"/>
                    </a:solidFill>
                  </a:tcPr>
                </a:tc>
                <a:extLst>
                  <a:ext uri="{0D108BD9-81ED-4DB2-BD59-A6C34878D82A}">
                    <a16:rowId xmlns:a16="http://schemas.microsoft.com/office/drawing/2014/main" val="2535832045"/>
                  </a:ext>
                </a:extLst>
              </a:tr>
            </a:tbl>
          </a:graphicData>
        </a:graphic>
      </p:graphicFrame>
      <p:pic>
        <p:nvPicPr>
          <p:cNvPr id="8" name="Afbeelding 7" descr="Afbeelding met clipart&#10;&#10;Automatisch gegenereerde beschrijving">
            <a:extLst>
              <a:ext uri="{FF2B5EF4-FFF2-40B4-BE49-F238E27FC236}">
                <a16:creationId xmlns:a16="http://schemas.microsoft.com/office/drawing/2014/main" id="{821EFCDC-EA14-B889-CFF1-538291769AF5}"/>
              </a:ext>
            </a:extLst>
          </p:cNvPr>
          <p:cNvPicPr>
            <a:picLocks noChangeAspect="1"/>
          </p:cNvPicPr>
          <p:nvPr/>
        </p:nvPicPr>
        <p:blipFill>
          <a:blip r:embed="rId5"/>
          <a:stretch>
            <a:fillRect/>
          </a:stretch>
        </p:blipFill>
        <p:spPr>
          <a:xfrm>
            <a:off x="8081143" y="4371950"/>
            <a:ext cx="733425" cy="752475"/>
          </a:xfrm>
          <a:prstGeom prst="rect">
            <a:avLst/>
          </a:prstGeom>
        </p:spPr>
      </p:pic>
    </p:spTree>
    <p:extLst>
      <p:ext uri="{BB962C8B-B14F-4D97-AF65-F5344CB8AC3E}">
        <p14:creationId xmlns:p14="http://schemas.microsoft.com/office/powerpoint/2010/main" val="13668004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Voorbeeld 1 aanduiding </a:t>
            </a:r>
            <a:r>
              <a:rPr lang="nl-BE" altLang="nl-BE" err="1"/>
              <a:t>verk</a:t>
            </a:r>
            <a:r>
              <a:rPr lang="nl-BE" altLang="nl-BE"/>
              <a:t>./</a:t>
            </a:r>
            <a:r>
              <a:rPr lang="nl-BE" altLang="nl-BE" err="1"/>
              <a:t>plaatsverv</a:t>
            </a:r>
            <a:r>
              <a:rPr lang="nl-BE" altLang="nl-BE"/>
              <a:t>.</a:t>
            </a:r>
            <a:endParaRPr lang="nl-BE"/>
          </a:p>
        </p:txBody>
      </p:sp>
      <p:sp>
        <p:nvSpPr>
          <p:cNvPr id="3" name="Tijdelijke aanduiding voor tekst 2"/>
          <p:cNvSpPr>
            <a:spLocks noGrp="1"/>
          </p:cNvSpPr>
          <p:nvPr>
            <p:ph type="body" sz="quarter" idx="15"/>
          </p:nvPr>
        </p:nvSpPr>
        <p:spPr/>
        <p:txBody>
          <a:bodyPr>
            <a:normAutofit/>
          </a:bodyPr>
          <a:lstStyle/>
          <a:p>
            <a:pPr>
              <a:lnSpc>
                <a:spcPct val="80000"/>
              </a:lnSpc>
              <a:defRPr/>
            </a:pPr>
            <a:r>
              <a:rPr lang="nl-BE" altLang="nl-BE" sz="2200" b="1">
                <a:latin typeface="Calibri" panose="020F0502020204030204" pitchFamily="34" charset="0"/>
              </a:rPr>
              <a:t>Lijst 1 behaalde 4 mandaten</a:t>
            </a:r>
          </a:p>
          <a:p>
            <a:pPr marL="0" indent="0">
              <a:lnSpc>
                <a:spcPct val="80000"/>
              </a:lnSpc>
              <a:buNone/>
              <a:defRPr/>
            </a:pPr>
            <a:r>
              <a:rPr lang="nl-BE" altLang="nl-BE">
                <a:latin typeface="Calibri" panose="020F0502020204030204" pitchFamily="34" charset="0"/>
              </a:rPr>
              <a:t>	</a:t>
            </a:r>
            <a:endParaRPr lang="nl-BE"/>
          </a:p>
        </p:txBody>
      </p:sp>
      <p:pic>
        <p:nvPicPr>
          <p:cNvPr id="6" name="Graphic 5" descr="Dubbeltikken met effen opvulling">
            <a:extLst>
              <a:ext uri="{FF2B5EF4-FFF2-40B4-BE49-F238E27FC236}">
                <a16:creationId xmlns:a16="http://schemas.microsoft.com/office/drawing/2014/main" id="{C628CBDA-5BF7-0835-1907-5B72024AE0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7036"/>
            <a:ext cx="457200" cy="457200"/>
          </a:xfrm>
          <a:prstGeom prst="rect">
            <a:avLst/>
          </a:prstGeom>
        </p:spPr>
      </p:pic>
      <p:graphicFrame>
        <p:nvGraphicFramePr>
          <p:cNvPr id="7" name="Tabel 7">
            <a:extLst>
              <a:ext uri="{FF2B5EF4-FFF2-40B4-BE49-F238E27FC236}">
                <a16:creationId xmlns:a16="http://schemas.microsoft.com/office/drawing/2014/main" id="{26B1A382-934C-CF8B-0441-2C19AB96A98F}"/>
              </a:ext>
            </a:extLst>
          </p:cNvPr>
          <p:cNvGraphicFramePr>
            <a:graphicFrameLocks noGrp="1"/>
          </p:cNvGraphicFramePr>
          <p:nvPr>
            <p:extLst>
              <p:ext uri="{D42A27DB-BD31-4B8C-83A1-F6EECF244321}">
                <p14:modId xmlns:p14="http://schemas.microsoft.com/office/powerpoint/2010/main" val="2289908219"/>
              </p:ext>
            </p:extLst>
          </p:nvPr>
        </p:nvGraphicFramePr>
        <p:xfrm>
          <a:off x="467544" y="1221534"/>
          <a:ext cx="8052321" cy="3130931"/>
        </p:xfrm>
        <a:graphic>
          <a:graphicData uri="http://schemas.openxmlformats.org/drawingml/2006/table">
            <a:tbl>
              <a:tblPr firstRow="1" bandRow="1">
                <a:tableStyleId>{5DA37D80-6434-44D0-A028-1B22A696006F}</a:tableStyleId>
              </a:tblPr>
              <a:tblGrid>
                <a:gridCol w="4418088">
                  <a:extLst>
                    <a:ext uri="{9D8B030D-6E8A-4147-A177-3AD203B41FA5}">
                      <a16:colId xmlns:a16="http://schemas.microsoft.com/office/drawing/2014/main" val="1340514930"/>
                    </a:ext>
                  </a:extLst>
                </a:gridCol>
                <a:gridCol w="950126">
                  <a:extLst>
                    <a:ext uri="{9D8B030D-6E8A-4147-A177-3AD203B41FA5}">
                      <a16:colId xmlns:a16="http://schemas.microsoft.com/office/drawing/2014/main" val="425844214"/>
                    </a:ext>
                  </a:extLst>
                </a:gridCol>
                <a:gridCol w="2684107">
                  <a:extLst>
                    <a:ext uri="{9D8B030D-6E8A-4147-A177-3AD203B41FA5}">
                      <a16:colId xmlns:a16="http://schemas.microsoft.com/office/drawing/2014/main" val="2363560701"/>
                    </a:ext>
                  </a:extLst>
                </a:gridCol>
              </a:tblGrid>
              <a:tr h="286943">
                <a:tc>
                  <a:txBody>
                    <a:bodyPr/>
                    <a:lstStyle/>
                    <a:p>
                      <a:r>
                        <a:rPr lang="nl-BE" b="0">
                          <a:solidFill>
                            <a:srgbClr val="003478"/>
                          </a:solidFill>
                        </a:rPr>
                        <a:t>Volledige lijststembiljetten </a:t>
                      </a:r>
                    </a:p>
                  </a:txBody>
                  <a:tcPr>
                    <a:lnR w="3175" cap="flat" cmpd="sng" algn="ctr">
                      <a:solidFill>
                        <a:srgbClr val="009FDF"/>
                      </a:solidFill>
                      <a:prstDash val="solid"/>
                      <a:round/>
                      <a:headEnd type="none" w="med" len="med"/>
                      <a:tailEnd type="none" w="med" len="med"/>
                    </a:lnR>
                    <a:lnB w="3175" cap="flat" cmpd="sng" algn="ctr">
                      <a:solidFill>
                        <a:srgbClr val="009FDF"/>
                      </a:solidFill>
                      <a:prstDash val="solid"/>
                      <a:round/>
                      <a:headEnd type="none" w="med" len="med"/>
                      <a:tailEnd type="none" w="med" len="med"/>
                    </a:lnB>
                  </a:tcPr>
                </a:tc>
                <a:tc>
                  <a:txBody>
                    <a:bodyPr/>
                    <a:lstStyle/>
                    <a:p>
                      <a:endParaRPr lang="nl-BE">
                        <a:solidFill>
                          <a:srgbClr val="003478"/>
                        </a:solidFill>
                      </a:endParaRP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B w="3175" cap="flat" cmpd="sng" algn="ctr">
                      <a:solidFill>
                        <a:srgbClr val="009FDF"/>
                      </a:solidFill>
                      <a:prstDash val="solid"/>
                      <a:round/>
                      <a:headEnd type="none" w="med" len="med"/>
                      <a:tailEnd type="none" w="med" len="med"/>
                    </a:lnB>
                  </a:tcPr>
                </a:tc>
                <a:tc>
                  <a:txBody>
                    <a:bodyPr/>
                    <a:lstStyle/>
                    <a:p>
                      <a:r>
                        <a:rPr lang="nl-BE" b="0">
                          <a:solidFill>
                            <a:srgbClr val="003478"/>
                          </a:solidFill>
                        </a:rPr>
                        <a:t>187</a:t>
                      </a:r>
                    </a:p>
                  </a:txBody>
                  <a:tcPr>
                    <a:lnL w="3175" cap="flat" cmpd="sng" algn="ctr">
                      <a:solidFill>
                        <a:srgbClr val="009FDF"/>
                      </a:solidFill>
                      <a:prstDash val="solid"/>
                      <a:round/>
                      <a:headEnd type="none" w="med" len="med"/>
                      <a:tailEnd type="none" w="med" len="med"/>
                    </a:lnL>
                    <a:lnB w="3175" cap="flat" cmpd="sng" algn="ctr">
                      <a:solidFill>
                        <a:srgbClr val="009FDF"/>
                      </a:solidFill>
                      <a:prstDash val="solid"/>
                      <a:round/>
                      <a:headEnd type="none" w="med" len="med"/>
                      <a:tailEnd type="none" w="med" len="med"/>
                    </a:lnB>
                  </a:tcPr>
                </a:tc>
                <a:extLst>
                  <a:ext uri="{0D108BD9-81ED-4DB2-BD59-A6C34878D82A}">
                    <a16:rowId xmlns:a16="http://schemas.microsoft.com/office/drawing/2014/main" val="3118860030"/>
                  </a:ext>
                </a:extLst>
              </a:tr>
              <a:tr h="286943">
                <a:tc>
                  <a:txBody>
                    <a:bodyPr/>
                    <a:lstStyle/>
                    <a:p>
                      <a:r>
                        <a:rPr lang="nl-BE" altLang="nl-BE">
                          <a:solidFill>
                            <a:srgbClr val="003478"/>
                          </a:solidFill>
                          <a:latin typeface="Calibri" panose="020F0502020204030204" pitchFamily="34" charset="0"/>
                        </a:rPr>
                        <a:t>Onvolledige lijststembiljetten </a:t>
                      </a:r>
                      <a:endParaRPr lang="nl-BE">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r>
                        <a:rPr lang="nl-BE">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tc>
                  <a:txBody>
                    <a:bodyPr/>
                    <a:lstStyle/>
                    <a:p>
                      <a:r>
                        <a:rPr lang="nl-BE">
                          <a:solidFill>
                            <a:srgbClr val="003478"/>
                          </a:solidFill>
                        </a:rPr>
                        <a:t>396</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noFill/>
                  </a:tcPr>
                </a:tc>
                <a:extLst>
                  <a:ext uri="{0D108BD9-81ED-4DB2-BD59-A6C34878D82A}">
                    <a16:rowId xmlns:a16="http://schemas.microsoft.com/office/drawing/2014/main" val="1258241811"/>
                  </a:ext>
                </a:extLst>
              </a:tr>
              <a:tr h="286943">
                <a:tc>
                  <a:txBody>
                    <a:bodyPr/>
                    <a:lstStyle/>
                    <a:p>
                      <a:r>
                        <a:rPr lang="nl-BE" altLang="nl-BE">
                          <a:solidFill>
                            <a:srgbClr val="003478"/>
                          </a:solidFill>
                          <a:latin typeface="Calibri" panose="020F0502020204030204" pitchFamily="34" charset="0"/>
                        </a:rPr>
                        <a:t>Totaal (= het kiescijfer)</a:t>
                      </a:r>
                      <a:endParaRPr lang="nl-BE">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r>
                        <a:rPr lang="nl-BE">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r>
                        <a:rPr lang="nl-BE">
                          <a:solidFill>
                            <a:srgbClr val="003478"/>
                          </a:solidFill>
                        </a:rPr>
                        <a:t>583</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extLst>
                  <a:ext uri="{0D108BD9-81ED-4DB2-BD59-A6C34878D82A}">
                    <a16:rowId xmlns:a16="http://schemas.microsoft.com/office/drawing/2014/main" val="2924348121"/>
                  </a:ext>
                </a:extLst>
              </a:tr>
              <a:tr h="495272">
                <a:tc>
                  <a:txBody>
                    <a:bodyPr/>
                    <a:lstStyle/>
                    <a:p>
                      <a:r>
                        <a:rPr lang="nl-BE" altLang="nl-BE">
                          <a:solidFill>
                            <a:srgbClr val="003478"/>
                          </a:solidFill>
                          <a:latin typeface="Calibri" panose="020F0502020204030204" pitchFamily="34" charset="0"/>
                        </a:rPr>
                        <a:t>Vermenigvuldigen met aantal zetels van die lijst </a:t>
                      </a:r>
                      <a:endParaRPr lang="nl-BE">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r>
                        <a:rPr lang="nl-BE">
                          <a:solidFill>
                            <a:srgbClr val="003478"/>
                          </a:solidFill>
                        </a:rPr>
                        <a:t>x</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r>
                        <a:rPr lang="nl-BE">
                          <a:solidFill>
                            <a:srgbClr val="003478"/>
                          </a:solidFill>
                        </a:rPr>
                        <a:t>4</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extLst>
                  <a:ext uri="{0D108BD9-81ED-4DB2-BD59-A6C34878D82A}">
                    <a16:rowId xmlns:a16="http://schemas.microsoft.com/office/drawing/2014/main" val="1321957932"/>
                  </a:ext>
                </a:extLst>
              </a:tr>
              <a:tr h="286943">
                <a:tc>
                  <a:txBody>
                    <a:bodyPr/>
                    <a:lstStyle/>
                    <a:p>
                      <a:r>
                        <a:rPr lang="nl-BE" altLang="nl-BE">
                          <a:solidFill>
                            <a:srgbClr val="003478"/>
                          </a:solidFill>
                          <a:latin typeface="Calibri" panose="020F0502020204030204" pitchFamily="34" charset="0"/>
                        </a:rPr>
                        <a:t>Product van de vermenigvuldiging</a:t>
                      </a:r>
                      <a:endParaRPr lang="nl-BE">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r>
                        <a:rPr lang="nl-BE">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tc>
                  <a:txBody>
                    <a:bodyPr/>
                    <a:lstStyle/>
                    <a:p>
                      <a:r>
                        <a:rPr lang="nl-BE">
                          <a:solidFill>
                            <a:srgbClr val="003478"/>
                          </a:solidFill>
                        </a:rPr>
                        <a:t>2332</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rgbClr val="009FDF"/>
                    </a:solidFill>
                  </a:tcPr>
                </a:tc>
                <a:extLst>
                  <a:ext uri="{0D108BD9-81ED-4DB2-BD59-A6C34878D82A}">
                    <a16:rowId xmlns:a16="http://schemas.microsoft.com/office/drawing/2014/main" val="4281519977"/>
                  </a:ext>
                </a:extLst>
              </a:tr>
              <a:tr h="286943">
                <a:tc>
                  <a:txBody>
                    <a:bodyPr/>
                    <a:lstStyle/>
                    <a:p>
                      <a:r>
                        <a:rPr lang="nl-BE" altLang="nl-BE">
                          <a:solidFill>
                            <a:srgbClr val="003478"/>
                          </a:solidFill>
                          <a:latin typeface="Calibri" panose="020F0502020204030204" pitchFamily="34" charset="0"/>
                        </a:rPr>
                        <a:t>Delen door toegekende zetels +1</a:t>
                      </a:r>
                      <a:endParaRPr lang="nl-BE">
                        <a:solidFill>
                          <a:srgbClr val="003478"/>
                        </a:solidFill>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r>
                        <a:rPr lang="nl-BE">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tc>
                  <a:txBody>
                    <a:bodyPr/>
                    <a:lstStyle/>
                    <a:p>
                      <a:r>
                        <a:rPr lang="nl-BE" dirty="0">
                          <a:solidFill>
                            <a:srgbClr val="003478"/>
                          </a:solidFill>
                        </a:rPr>
                        <a:t>5</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lnB w="3175" cap="flat" cmpd="sng" algn="ctr">
                      <a:solidFill>
                        <a:srgbClr val="009FDF"/>
                      </a:solidFill>
                      <a:prstDash val="solid"/>
                      <a:round/>
                      <a:headEnd type="none" w="med" len="med"/>
                      <a:tailEnd type="none" w="med" len="med"/>
                    </a:lnB>
                    <a:solidFill>
                      <a:schemeClr val="accent3">
                        <a:lumMod val="20000"/>
                        <a:lumOff val="80000"/>
                        <a:alpha val="20000"/>
                      </a:schemeClr>
                    </a:solidFill>
                  </a:tcPr>
                </a:tc>
                <a:extLst>
                  <a:ext uri="{0D108BD9-81ED-4DB2-BD59-A6C34878D82A}">
                    <a16:rowId xmlns:a16="http://schemas.microsoft.com/office/drawing/2014/main" val="1519118103"/>
                  </a:ext>
                </a:extLst>
              </a:tr>
              <a:tr h="51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ltLang="nl-BE">
                          <a:solidFill>
                            <a:srgbClr val="003478"/>
                          </a:solidFill>
                          <a:latin typeface="Calibri" panose="020F0502020204030204" pitchFamily="34" charset="0"/>
                        </a:rPr>
                        <a:t>Bekomen quotiënt = verkiesbaarheidscijfer</a:t>
                      </a:r>
                    </a:p>
                    <a:p>
                      <a:pPr>
                        <a:lnSpc>
                          <a:spcPct val="80000"/>
                        </a:lnSpc>
                        <a:buNone/>
                      </a:pPr>
                      <a:r>
                        <a:rPr lang="nl-BE" altLang="nl-BE" sz="1200">
                          <a:solidFill>
                            <a:srgbClr val="003478"/>
                          </a:solidFill>
                          <a:latin typeface="Calibri" panose="020F0502020204030204" pitchFamily="34" charset="0"/>
                        </a:rPr>
                        <a:t>Decimaal van 1 tot 4 : afronding naar beneden</a:t>
                      </a:r>
                    </a:p>
                    <a:p>
                      <a:pPr>
                        <a:lnSpc>
                          <a:spcPct val="80000"/>
                        </a:lnSpc>
                        <a:buNone/>
                      </a:pPr>
                      <a:r>
                        <a:rPr lang="nl-BE" altLang="nl-BE" sz="1200">
                          <a:solidFill>
                            <a:srgbClr val="003478"/>
                          </a:solidFill>
                          <a:latin typeface="Calibri" panose="020F0502020204030204" pitchFamily="34" charset="0"/>
                        </a:rPr>
                        <a:t>Decimaal van 5 tot 9 : afronding naar boven  </a:t>
                      </a:r>
                      <a:endParaRPr lang="nl-NL" altLang="nl-BE" sz="1200">
                        <a:solidFill>
                          <a:srgbClr val="003478"/>
                        </a:solidFill>
                        <a:latin typeface="Calibri" panose="020F0502020204030204" pitchFamily="34" charset="0"/>
                      </a:endParaRPr>
                    </a:p>
                  </a:txBody>
                  <a:tcPr>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solidFill>
                      <a:srgbClr val="009FDF"/>
                    </a:solidFill>
                  </a:tcPr>
                </a:tc>
                <a:tc>
                  <a:txBody>
                    <a:bodyPr/>
                    <a:lstStyle/>
                    <a:p>
                      <a:r>
                        <a:rPr lang="nl-BE">
                          <a:solidFill>
                            <a:srgbClr val="003478"/>
                          </a:solidFill>
                        </a:rPr>
                        <a:t>=</a:t>
                      </a:r>
                    </a:p>
                  </a:txBody>
                  <a:tcPr>
                    <a:lnL w="3175" cap="flat" cmpd="sng" algn="ctr">
                      <a:solidFill>
                        <a:srgbClr val="009FDF"/>
                      </a:solidFill>
                      <a:prstDash val="solid"/>
                      <a:round/>
                      <a:headEnd type="none" w="med" len="med"/>
                      <a:tailEnd type="none" w="med" len="med"/>
                    </a:lnL>
                    <a:lnR w="3175" cap="flat" cmpd="sng" algn="ctr">
                      <a:solidFill>
                        <a:srgbClr val="009FDF"/>
                      </a:solidFill>
                      <a:prstDash val="solid"/>
                      <a:round/>
                      <a:headEnd type="none" w="med" len="med"/>
                      <a:tailEnd type="none" w="med" len="med"/>
                    </a:lnR>
                    <a:lnT w="3175" cap="flat" cmpd="sng" algn="ctr">
                      <a:solidFill>
                        <a:srgbClr val="009FDF"/>
                      </a:solidFill>
                      <a:prstDash val="solid"/>
                      <a:round/>
                      <a:headEnd type="none" w="med" len="med"/>
                      <a:tailEnd type="none" w="med" len="med"/>
                    </a:lnT>
                    <a:solidFill>
                      <a:srgbClr val="009FDF"/>
                    </a:solidFill>
                  </a:tcPr>
                </a:tc>
                <a:tc>
                  <a:txBody>
                    <a:bodyPr/>
                    <a:lstStyle/>
                    <a:p>
                      <a:r>
                        <a:rPr lang="nl-BE" dirty="0">
                          <a:solidFill>
                            <a:srgbClr val="003478"/>
                          </a:solidFill>
                        </a:rPr>
                        <a:t>466,40 -&gt; </a:t>
                      </a:r>
                      <a:r>
                        <a:rPr lang="nl-BE" b="1" dirty="0">
                          <a:solidFill>
                            <a:srgbClr val="003478"/>
                          </a:solidFill>
                        </a:rPr>
                        <a:t>466</a:t>
                      </a:r>
                    </a:p>
                  </a:txBody>
                  <a:tcPr>
                    <a:lnL w="3175" cap="flat" cmpd="sng" algn="ctr">
                      <a:solidFill>
                        <a:srgbClr val="009FDF"/>
                      </a:solidFill>
                      <a:prstDash val="solid"/>
                      <a:round/>
                      <a:headEnd type="none" w="med" len="med"/>
                      <a:tailEnd type="none" w="med" len="med"/>
                    </a:lnL>
                    <a:lnT w="3175" cap="flat" cmpd="sng" algn="ctr">
                      <a:solidFill>
                        <a:srgbClr val="009FDF"/>
                      </a:solidFill>
                      <a:prstDash val="solid"/>
                      <a:round/>
                      <a:headEnd type="none" w="med" len="med"/>
                      <a:tailEnd type="none" w="med" len="med"/>
                    </a:lnT>
                    <a:solidFill>
                      <a:srgbClr val="009FDF"/>
                    </a:solidFill>
                  </a:tcPr>
                </a:tc>
                <a:extLst>
                  <a:ext uri="{0D108BD9-81ED-4DB2-BD59-A6C34878D82A}">
                    <a16:rowId xmlns:a16="http://schemas.microsoft.com/office/drawing/2014/main" val="2535832045"/>
                  </a:ext>
                </a:extLst>
              </a:tr>
            </a:tbl>
          </a:graphicData>
        </a:graphic>
      </p:graphicFrame>
      <p:pic>
        <p:nvPicPr>
          <p:cNvPr id="8" name="Afbeelding 7" descr="Afbeelding met clipart&#10;&#10;Automatisch gegenereerde beschrijving">
            <a:extLst>
              <a:ext uri="{FF2B5EF4-FFF2-40B4-BE49-F238E27FC236}">
                <a16:creationId xmlns:a16="http://schemas.microsoft.com/office/drawing/2014/main" id="{CC6BA37F-1425-56A8-FA1C-BE2B88A8E011}"/>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27713416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Voorbeeld 1 aanduiding </a:t>
            </a:r>
            <a:r>
              <a:rPr lang="nl-BE" altLang="nl-BE" err="1"/>
              <a:t>verk</a:t>
            </a:r>
            <a:r>
              <a:rPr lang="nl-BE" altLang="nl-BE"/>
              <a:t>./</a:t>
            </a:r>
            <a:r>
              <a:rPr lang="nl-BE" altLang="nl-BE" err="1"/>
              <a:t>plaatsverv</a:t>
            </a:r>
            <a:r>
              <a:rPr lang="nl-BE" altLang="nl-BE"/>
              <a:t>.</a:t>
            </a:r>
            <a:endParaRPr lang="nl-BE"/>
          </a:p>
        </p:txBody>
      </p:sp>
      <p:sp>
        <p:nvSpPr>
          <p:cNvPr id="3" name="Tijdelijke aanduiding voor tekst 2"/>
          <p:cNvSpPr>
            <a:spLocks noGrp="1"/>
          </p:cNvSpPr>
          <p:nvPr>
            <p:ph type="body" sz="quarter" idx="15"/>
          </p:nvPr>
        </p:nvSpPr>
        <p:spPr/>
        <p:txBody>
          <a:bodyPr/>
          <a:lstStyle/>
          <a:p>
            <a:r>
              <a:rPr lang="nl-BE" altLang="nl-BE" sz="2200" b="1">
                <a:latin typeface="Calibri" panose="020F0502020204030204" pitchFamily="34" charset="0"/>
              </a:rPr>
              <a:t>Berekening Pot </a:t>
            </a:r>
            <a:r>
              <a:rPr lang="nl-BE" altLang="nl-BE" sz="2200">
                <a:latin typeface="Calibri" panose="020F0502020204030204" pitchFamily="34" charset="0"/>
              </a:rPr>
              <a:t>= aantal vol. </a:t>
            </a:r>
            <a:r>
              <a:rPr lang="nl-BE" altLang="nl-BE" sz="2200" err="1">
                <a:latin typeface="Calibri" panose="020F0502020204030204" pitchFamily="34" charset="0"/>
              </a:rPr>
              <a:t>lijststembilj</a:t>
            </a:r>
            <a:r>
              <a:rPr lang="nl-BE" altLang="nl-BE" sz="2200">
                <a:latin typeface="Calibri" panose="020F0502020204030204" pitchFamily="34" charset="0"/>
              </a:rPr>
              <a:t>. x aantal mandaten</a:t>
            </a:r>
          </a:p>
          <a:p>
            <a:pPr lvl="1"/>
            <a:r>
              <a:rPr lang="nl-BE" altLang="nl-BE" sz="1800">
                <a:latin typeface="Calibri" panose="020F0502020204030204" pitchFamily="34" charset="0"/>
              </a:rPr>
              <a:t>Voorbeeld: 187 x 4 </a:t>
            </a:r>
          </a:p>
          <a:p>
            <a:pPr lvl="2"/>
            <a:r>
              <a:rPr lang="nl-BE" altLang="nl-BE" sz="1400">
                <a:latin typeface="Calibri" panose="020F0502020204030204" pitchFamily="34" charset="0"/>
              </a:rPr>
              <a:t>= 748</a:t>
            </a:r>
          </a:p>
          <a:p>
            <a:r>
              <a:rPr lang="nl-BE" altLang="nl-BE" sz="2200" b="1">
                <a:latin typeface="Calibri" panose="020F0502020204030204" pitchFamily="34" charset="0"/>
              </a:rPr>
              <a:t>Verkiesbaarheidscijfer</a:t>
            </a:r>
            <a:r>
              <a:rPr lang="nl-BE" altLang="nl-BE" sz="2200">
                <a:latin typeface="Calibri" panose="020F0502020204030204" pitchFamily="34" charset="0"/>
              </a:rPr>
              <a:t> : 466</a:t>
            </a:r>
          </a:p>
          <a:p>
            <a:pPr>
              <a:buNone/>
            </a:pPr>
            <a:endParaRPr lang="nl-NL" altLang="nl-BE">
              <a:latin typeface="Calibri" panose="020F0502020204030204" pitchFamily="34" charset="0"/>
            </a:endParaRPr>
          </a:p>
          <a:p>
            <a:pPr marL="0" indent="0">
              <a:buNone/>
            </a:pPr>
            <a:endParaRPr lang="nl-BE"/>
          </a:p>
        </p:txBody>
      </p:sp>
      <p:pic>
        <p:nvPicPr>
          <p:cNvPr id="6" name="Graphic 5" descr="Dubbeltikken met effen opvulling">
            <a:extLst>
              <a:ext uri="{FF2B5EF4-FFF2-40B4-BE49-F238E27FC236}">
                <a16:creationId xmlns:a16="http://schemas.microsoft.com/office/drawing/2014/main" id="{545D0389-A643-3D06-FC8B-18D0AEF52F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7036"/>
            <a:ext cx="457200" cy="457200"/>
          </a:xfrm>
          <a:prstGeom prst="rect">
            <a:avLst/>
          </a:prstGeom>
        </p:spPr>
      </p:pic>
      <p:pic>
        <p:nvPicPr>
          <p:cNvPr id="7" name="Afbeelding 6" descr="Afbeelding met clipart&#10;&#10;Automatisch gegenereerde beschrijving">
            <a:extLst>
              <a:ext uri="{FF2B5EF4-FFF2-40B4-BE49-F238E27FC236}">
                <a16:creationId xmlns:a16="http://schemas.microsoft.com/office/drawing/2014/main" id="{6AAA2F0E-E9EA-C5C3-8826-890C57B75462}"/>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374390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a:t>Voorbeeld 1 aanduiding </a:t>
            </a:r>
            <a:r>
              <a:rPr lang="nl-BE" altLang="nl-BE" err="1"/>
              <a:t>verk</a:t>
            </a:r>
            <a:r>
              <a:rPr lang="nl-BE" altLang="nl-BE"/>
              <a:t>./</a:t>
            </a:r>
            <a:r>
              <a:rPr lang="nl-BE" altLang="nl-BE" err="1"/>
              <a:t>plaatsverv</a:t>
            </a:r>
            <a:r>
              <a:rPr lang="nl-BE" altLang="nl-BE"/>
              <a:t>.</a:t>
            </a:r>
            <a:endParaRPr lang="nl-BE"/>
          </a:p>
        </p:txBody>
      </p:sp>
      <p:sp>
        <p:nvSpPr>
          <p:cNvPr id="3" name="Tijdelijke aanduiding voor tekst 2"/>
          <p:cNvSpPr>
            <a:spLocks noGrp="1"/>
          </p:cNvSpPr>
          <p:nvPr>
            <p:ph type="body" sz="quarter" idx="15"/>
          </p:nvPr>
        </p:nvSpPr>
        <p:spPr>
          <a:xfrm>
            <a:off x="467544" y="843557"/>
            <a:ext cx="8208912" cy="4163069"/>
          </a:xfrm>
        </p:spPr>
        <p:txBody>
          <a:bodyPr>
            <a:normAutofit fontScale="55000" lnSpcReduction="20000"/>
          </a:bodyPr>
          <a:lstStyle/>
          <a:p>
            <a:pPr>
              <a:lnSpc>
                <a:spcPct val="80000"/>
              </a:lnSpc>
              <a:buNone/>
            </a:pPr>
            <a:r>
              <a:rPr lang="nl-BE" altLang="nl-BE">
                <a:latin typeface="Calibri" panose="020F0502020204030204" pitchFamily="34" charset="0"/>
                <a:cs typeface="Arial" panose="020B0604020202020204" pitchFamily="34" charset="0"/>
              </a:rPr>
              <a:t>        </a:t>
            </a:r>
          </a:p>
          <a:p>
            <a:pPr>
              <a:lnSpc>
                <a:spcPct val="80000"/>
              </a:lnSpc>
              <a:buClr>
                <a:schemeClr val="bg1"/>
              </a:buClr>
              <a:buNone/>
            </a:pPr>
            <a:endParaRPr lang="nl-BE" altLang="nl-BE" sz="36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36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36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36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36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36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2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1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1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1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1100" u="sng">
              <a:latin typeface="Calibri" panose="020F0502020204030204" pitchFamily="34" charset="0"/>
              <a:cs typeface="Arial" panose="020B0604020202020204" pitchFamily="34" charset="0"/>
            </a:endParaRPr>
          </a:p>
          <a:p>
            <a:pPr>
              <a:lnSpc>
                <a:spcPct val="80000"/>
              </a:lnSpc>
              <a:buClr>
                <a:schemeClr val="bg1"/>
              </a:buClr>
              <a:buNone/>
            </a:pPr>
            <a:endParaRPr lang="nl-BE" altLang="nl-BE" sz="1100" u="sng">
              <a:latin typeface="Calibri" panose="020F0502020204030204" pitchFamily="34" charset="0"/>
              <a:cs typeface="Arial" panose="020B0604020202020204" pitchFamily="34" charset="0"/>
            </a:endParaRPr>
          </a:p>
          <a:p>
            <a:pPr>
              <a:lnSpc>
                <a:spcPct val="80000"/>
              </a:lnSpc>
              <a:buClr>
                <a:schemeClr val="bg1"/>
              </a:buClr>
              <a:buNone/>
            </a:pPr>
            <a:r>
              <a:rPr lang="nl-BE" altLang="nl-BE" b="1" u="sng">
                <a:latin typeface="Calibri" panose="020F0502020204030204" pitchFamily="34" charset="0"/>
                <a:cs typeface="Arial" panose="020B0604020202020204" pitchFamily="34" charset="0"/>
              </a:rPr>
              <a:t>Effectief Verkozenen</a:t>
            </a:r>
          </a:p>
          <a:p>
            <a:pPr>
              <a:lnSpc>
                <a:spcPct val="80000"/>
              </a:lnSpc>
              <a:buClr>
                <a:schemeClr val="bg1"/>
              </a:buClr>
              <a:buNone/>
            </a:pPr>
            <a:r>
              <a:rPr lang="nl-BE" altLang="nl-BE">
                <a:latin typeface="Calibri" panose="020F0502020204030204" pitchFamily="34" charset="0"/>
                <a:cs typeface="Arial" panose="020B0604020202020204" pitchFamily="34" charset="0"/>
              </a:rPr>
              <a:t>1. 			2. </a:t>
            </a:r>
          </a:p>
          <a:p>
            <a:pPr>
              <a:lnSpc>
                <a:spcPct val="80000"/>
              </a:lnSpc>
              <a:buClr>
                <a:schemeClr val="bg1"/>
              </a:buClr>
              <a:buNone/>
            </a:pPr>
            <a:r>
              <a:rPr lang="nl-BE" altLang="nl-BE">
                <a:latin typeface="Calibri" panose="020F0502020204030204" pitchFamily="34" charset="0"/>
                <a:cs typeface="Arial" panose="020B0604020202020204" pitchFamily="34" charset="0"/>
              </a:rPr>
              <a:t>3. 			4. </a:t>
            </a:r>
          </a:p>
          <a:p>
            <a:pPr>
              <a:lnSpc>
                <a:spcPct val="80000"/>
              </a:lnSpc>
              <a:buClr>
                <a:schemeClr val="bg1"/>
              </a:buClr>
              <a:buNone/>
            </a:pPr>
            <a:r>
              <a:rPr lang="nl-BE" altLang="nl-BE" sz="3600">
                <a:solidFill>
                  <a:schemeClr val="tx2"/>
                </a:solidFill>
                <a:latin typeface="Calibri" panose="020F0502020204030204" pitchFamily="34" charset="0"/>
                <a:cs typeface="Arial" panose="020B0604020202020204" pitchFamily="34" charset="0"/>
              </a:rPr>
              <a:t>	 	 </a:t>
            </a:r>
          </a:p>
          <a:p>
            <a:pPr>
              <a:lnSpc>
                <a:spcPct val="80000"/>
              </a:lnSpc>
              <a:buNone/>
            </a:pPr>
            <a:endParaRPr lang="nl-NL" altLang="nl-BE" sz="3600">
              <a:latin typeface="Calibri" panose="020F0502020204030204" pitchFamily="34" charset="0"/>
            </a:endParaRPr>
          </a:p>
          <a:p>
            <a:pPr marL="0" indent="0">
              <a:buNone/>
            </a:pPr>
            <a:endParaRPr lang="nl-BE"/>
          </a:p>
        </p:txBody>
      </p:sp>
      <p:pic>
        <p:nvPicPr>
          <p:cNvPr id="6" name="Graphic 5" descr="Dubbeltikken met effen opvulling">
            <a:extLst>
              <a:ext uri="{FF2B5EF4-FFF2-40B4-BE49-F238E27FC236}">
                <a16:creationId xmlns:a16="http://schemas.microsoft.com/office/drawing/2014/main" id="{E56F70CB-9BCA-D167-2DE7-77C6E0E035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9256" y="207036"/>
            <a:ext cx="457200" cy="457200"/>
          </a:xfrm>
          <a:prstGeom prst="rect">
            <a:avLst/>
          </a:prstGeom>
        </p:spPr>
      </p:pic>
      <p:graphicFrame>
        <p:nvGraphicFramePr>
          <p:cNvPr id="7" name="Tabel 7">
            <a:extLst>
              <a:ext uri="{FF2B5EF4-FFF2-40B4-BE49-F238E27FC236}">
                <a16:creationId xmlns:a16="http://schemas.microsoft.com/office/drawing/2014/main" id="{D19F9FF7-9F7C-B017-4C43-D88F515EBE53}"/>
              </a:ext>
            </a:extLst>
          </p:cNvPr>
          <p:cNvGraphicFramePr>
            <a:graphicFrameLocks noGrp="1"/>
          </p:cNvGraphicFramePr>
          <p:nvPr>
            <p:extLst>
              <p:ext uri="{D42A27DB-BD31-4B8C-83A1-F6EECF244321}">
                <p14:modId xmlns:p14="http://schemas.microsoft.com/office/powerpoint/2010/main" val="216623720"/>
              </p:ext>
            </p:extLst>
          </p:nvPr>
        </p:nvGraphicFramePr>
        <p:xfrm>
          <a:off x="467544" y="843556"/>
          <a:ext cx="7192600" cy="3045893"/>
        </p:xfrm>
        <a:graphic>
          <a:graphicData uri="http://schemas.openxmlformats.org/drawingml/2006/table">
            <a:tbl>
              <a:tblPr firstRow="1" bandRow="1">
                <a:tableStyleId>{72833802-FEF1-4C79-8D5D-14CF1EAF98D9}</a:tableStyleId>
              </a:tblPr>
              <a:tblGrid>
                <a:gridCol w="1798150">
                  <a:extLst>
                    <a:ext uri="{9D8B030D-6E8A-4147-A177-3AD203B41FA5}">
                      <a16:colId xmlns:a16="http://schemas.microsoft.com/office/drawing/2014/main" val="2776288197"/>
                    </a:ext>
                  </a:extLst>
                </a:gridCol>
                <a:gridCol w="1798150">
                  <a:extLst>
                    <a:ext uri="{9D8B030D-6E8A-4147-A177-3AD203B41FA5}">
                      <a16:colId xmlns:a16="http://schemas.microsoft.com/office/drawing/2014/main" val="2871121508"/>
                    </a:ext>
                  </a:extLst>
                </a:gridCol>
                <a:gridCol w="1798150">
                  <a:extLst>
                    <a:ext uri="{9D8B030D-6E8A-4147-A177-3AD203B41FA5}">
                      <a16:colId xmlns:a16="http://schemas.microsoft.com/office/drawing/2014/main" val="3667644465"/>
                    </a:ext>
                  </a:extLst>
                </a:gridCol>
                <a:gridCol w="1798150">
                  <a:extLst>
                    <a:ext uri="{9D8B030D-6E8A-4147-A177-3AD203B41FA5}">
                      <a16:colId xmlns:a16="http://schemas.microsoft.com/office/drawing/2014/main" val="680533470"/>
                    </a:ext>
                  </a:extLst>
                </a:gridCol>
              </a:tblGrid>
              <a:tr h="302693">
                <a:tc>
                  <a:txBody>
                    <a:bodyPr/>
                    <a:lstStyle/>
                    <a:p>
                      <a:r>
                        <a:rPr lang="nl-BE" sz="1200"/>
                        <a:t>Kandidaten</a:t>
                      </a:r>
                    </a:p>
                  </a:txBody>
                  <a:tcPr>
                    <a:solidFill>
                      <a:srgbClr val="009FDF"/>
                    </a:solidFill>
                  </a:tcPr>
                </a:tc>
                <a:tc>
                  <a:txBody>
                    <a:bodyPr/>
                    <a:lstStyle/>
                    <a:p>
                      <a:r>
                        <a:rPr lang="nl-BE" sz="1200"/>
                        <a:t>Naamstemmen</a:t>
                      </a:r>
                    </a:p>
                  </a:txBody>
                  <a:tcPr>
                    <a:solidFill>
                      <a:srgbClr val="009FDF"/>
                    </a:solidFill>
                  </a:tcPr>
                </a:tc>
                <a:tc>
                  <a:txBody>
                    <a:bodyPr/>
                    <a:lstStyle/>
                    <a:p>
                      <a:r>
                        <a:rPr lang="nl-BE" sz="1200"/>
                        <a:t>Pot</a:t>
                      </a:r>
                    </a:p>
                  </a:txBody>
                  <a:tcPr>
                    <a:solidFill>
                      <a:srgbClr val="009FDF"/>
                    </a:solidFill>
                  </a:tcPr>
                </a:tc>
                <a:tc>
                  <a:txBody>
                    <a:bodyPr/>
                    <a:lstStyle/>
                    <a:p>
                      <a:r>
                        <a:rPr lang="nl-BE" sz="1200"/>
                        <a:t>Totaal</a:t>
                      </a:r>
                    </a:p>
                  </a:txBody>
                  <a:tcPr>
                    <a:solidFill>
                      <a:srgbClr val="009FDF"/>
                    </a:solidFill>
                  </a:tcPr>
                </a:tc>
                <a:extLst>
                  <a:ext uri="{0D108BD9-81ED-4DB2-BD59-A6C34878D82A}">
                    <a16:rowId xmlns:a16="http://schemas.microsoft.com/office/drawing/2014/main" val="1360478511"/>
                  </a:ext>
                </a:extLst>
              </a:tr>
              <a:tr h="250531">
                <a:tc>
                  <a:txBody>
                    <a:bodyPr/>
                    <a:lstStyle/>
                    <a:p>
                      <a:r>
                        <a:rPr lang="nl-BE" sz="1200">
                          <a:solidFill>
                            <a:srgbClr val="003478"/>
                          </a:solidFill>
                        </a:rPr>
                        <a:t>Martens</a:t>
                      </a:r>
                    </a:p>
                  </a:txBody>
                  <a:tcPr/>
                </a:tc>
                <a:tc>
                  <a:txBody>
                    <a:bodyPr/>
                    <a:lstStyle/>
                    <a:p>
                      <a:r>
                        <a:rPr lang="nl-BE" sz="1200">
                          <a:solidFill>
                            <a:srgbClr val="003478"/>
                          </a:solidFill>
                        </a:rPr>
                        <a:t>127</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1380250726"/>
                  </a:ext>
                </a:extLst>
              </a:tr>
              <a:tr h="250531">
                <a:tc>
                  <a:txBody>
                    <a:bodyPr/>
                    <a:lstStyle/>
                    <a:p>
                      <a:r>
                        <a:rPr lang="nl-BE" sz="1200" err="1">
                          <a:solidFill>
                            <a:srgbClr val="003478"/>
                          </a:solidFill>
                        </a:rPr>
                        <a:t>Cocquit</a:t>
                      </a:r>
                      <a:endParaRPr lang="nl-BE" sz="1200">
                        <a:solidFill>
                          <a:srgbClr val="003478"/>
                        </a:solidFill>
                      </a:endParaRPr>
                    </a:p>
                  </a:txBody>
                  <a:tcPr/>
                </a:tc>
                <a:tc>
                  <a:txBody>
                    <a:bodyPr/>
                    <a:lstStyle/>
                    <a:p>
                      <a:r>
                        <a:rPr lang="nl-BE" sz="1200">
                          <a:solidFill>
                            <a:srgbClr val="003478"/>
                          </a:solidFill>
                        </a:rPr>
                        <a:t>43</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3285201485"/>
                  </a:ext>
                </a:extLst>
              </a:tr>
              <a:tr h="250531">
                <a:tc>
                  <a:txBody>
                    <a:bodyPr/>
                    <a:lstStyle/>
                    <a:p>
                      <a:r>
                        <a:rPr lang="nl-BE" sz="1200">
                          <a:solidFill>
                            <a:srgbClr val="003478"/>
                          </a:solidFill>
                        </a:rPr>
                        <a:t>Baetens</a:t>
                      </a:r>
                    </a:p>
                  </a:txBody>
                  <a:tcPr/>
                </a:tc>
                <a:tc>
                  <a:txBody>
                    <a:bodyPr/>
                    <a:lstStyle/>
                    <a:p>
                      <a:r>
                        <a:rPr lang="nl-BE" sz="1200">
                          <a:solidFill>
                            <a:srgbClr val="003478"/>
                          </a:solidFill>
                        </a:rPr>
                        <a:t>111</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3508899429"/>
                  </a:ext>
                </a:extLst>
              </a:tr>
              <a:tr h="250531">
                <a:tc>
                  <a:txBody>
                    <a:bodyPr/>
                    <a:lstStyle/>
                    <a:p>
                      <a:r>
                        <a:rPr lang="nl-BE" sz="1200" err="1">
                          <a:solidFill>
                            <a:srgbClr val="003478"/>
                          </a:solidFill>
                        </a:rPr>
                        <a:t>Dewilde</a:t>
                      </a:r>
                      <a:endParaRPr lang="nl-BE" sz="1200">
                        <a:solidFill>
                          <a:srgbClr val="003478"/>
                        </a:solidFill>
                      </a:endParaRPr>
                    </a:p>
                  </a:txBody>
                  <a:tcPr/>
                </a:tc>
                <a:tc>
                  <a:txBody>
                    <a:bodyPr/>
                    <a:lstStyle/>
                    <a:p>
                      <a:r>
                        <a:rPr lang="nl-BE" sz="1200">
                          <a:solidFill>
                            <a:srgbClr val="003478"/>
                          </a:solidFill>
                        </a:rPr>
                        <a:t>85</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758196162"/>
                  </a:ext>
                </a:extLst>
              </a:tr>
              <a:tr h="250531">
                <a:tc>
                  <a:txBody>
                    <a:bodyPr/>
                    <a:lstStyle/>
                    <a:p>
                      <a:r>
                        <a:rPr lang="nl-BE" sz="1200" err="1">
                          <a:solidFill>
                            <a:srgbClr val="003478"/>
                          </a:solidFill>
                        </a:rPr>
                        <a:t>Grijspeert</a:t>
                      </a:r>
                      <a:endParaRPr lang="nl-BE" sz="1200">
                        <a:solidFill>
                          <a:srgbClr val="003478"/>
                        </a:solidFill>
                      </a:endParaRPr>
                    </a:p>
                  </a:txBody>
                  <a:tcPr/>
                </a:tc>
                <a:tc>
                  <a:txBody>
                    <a:bodyPr/>
                    <a:lstStyle/>
                    <a:p>
                      <a:r>
                        <a:rPr lang="nl-BE" sz="1200">
                          <a:solidFill>
                            <a:srgbClr val="003478"/>
                          </a:solidFill>
                        </a:rPr>
                        <a:t>48</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3506499607"/>
                  </a:ext>
                </a:extLst>
              </a:tr>
              <a:tr h="250531">
                <a:tc>
                  <a:txBody>
                    <a:bodyPr/>
                    <a:lstStyle/>
                    <a:p>
                      <a:r>
                        <a:rPr lang="nl-BE" sz="1200" err="1">
                          <a:solidFill>
                            <a:srgbClr val="003478"/>
                          </a:solidFill>
                        </a:rPr>
                        <a:t>Vermoesen</a:t>
                      </a:r>
                      <a:endParaRPr lang="nl-BE" sz="1200">
                        <a:solidFill>
                          <a:srgbClr val="003478"/>
                        </a:solidFill>
                      </a:endParaRPr>
                    </a:p>
                  </a:txBody>
                  <a:tcPr/>
                </a:tc>
                <a:tc>
                  <a:txBody>
                    <a:bodyPr/>
                    <a:lstStyle/>
                    <a:p>
                      <a:r>
                        <a:rPr lang="nl-BE" sz="1200">
                          <a:solidFill>
                            <a:srgbClr val="003478"/>
                          </a:solidFill>
                        </a:rPr>
                        <a:t>36</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15457365"/>
                  </a:ext>
                </a:extLst>
              </a:tr>
              <a:tr h="250531">
                <a:tc>
                  <a:txBody>
                    <a:bodyPr/>
                    <a:lstStyle/>
                    <a:p>
                      <a:r>
                        <a:rPr lang="nl-BE" sz="1200" err="1">
                          <a:solidFill>
                            <a:srgbClr val="003478"/>
                          </a:solidFill>
                        </a:rPr>
                        <a:t>Cloet</a:t>
                      </a:r>
                      <a:endParaRPr lang="nl-BE" sz="1200">
                        <a:solidFill>
                          <a:srgbClr val="003478"/>
                        </a:solidFill>
                      </a:endParaRPr>
                    </a:p>
                  </a:txBody>
                  <a:tcPr/>
                </a:tc>
                <a:tc>
                  <a:txBody>
                    <a:bodyPr/>
                    <a:lstStyle/>
                    <a:p>
                      <a:r>
                        <a:rPr lang="nl-BE" sz="1200">
                          <a:solidFill>
                            <a:srgbClr val="003478"/>
                          </a:solidFill>
                        </a:rPr>
                        <a:t>79</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2930062354"/>
                  </a:ext>
                </a:extLst>
              </a:tr>
              <a:tr h="250531">
                <a:tc>
                  <a:txBody>
                    <a:bodyPr/>
                    <a:lstStyle/>
                    <a:p>
                      <a:r>
                        <a:rPr lang="nl-BE" sz="1200">
                          <a:solidFill>
                            <a:srgbClr val="003478"/>
                          </a:solidFill>
                        </a:rPr>
                        <a:t>De </a:t>
                      </a:r>
                      <a:r>
                        <a:rPr lang="nl-BE" sz="1200" err="1">
                          <a:solidFill>
                            <a:srgbClr val="003478"/>
                          </a:solidFill>
                        </a:rPr>
                        <a:t>Coene</a:t>
                      </a:r>
                      <a:endParaRPr lang="nl-BE" sz="1200">
                        <a:solidFill>
                          <a:srgbClr val="003478"/>
                        </a:solidFill>
                      </a:endParaRPr>
                    </a:p>
                  </a:txBody>
                  <a:tcPr/>
                </a:tc>
                <a:tc>
                  <a:txBody>
                    <a:bodyPr/>
                    <a:lstStyle/>
                    <a:p>
                      <a:r>
                        <a:rPr lang="nl-BE" sz="1200">
                          <a:solidFill>
                            <a:srgbClr val="003478"/>
                          </a:solidFill>
                        </a:rPr>
                        <a:t>12</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798576996"/>
                  </a:ext>
                </a:extLst>
              </a:tr>
              <a:tr h="250531">
                <a:tc>
                  <a:txBody>
                    <a:bodyPr/>
                    <a:lstStyle/>
                    <a:p>
                      <a:r>
                        <a:rPr lang="nl-BE" sz="1200" err="1">
                          <a:solidFill>
                            <a:srgbClr val="003478"/>
                          </a:solidFill>
                        </a:rPr>
                        <a:t>Machtelings</a:t>
                      </a:r>
                      <a:endParaRPr lang="nl-BE" sz="1200">
                        <a:solidFill>
                          <a:srgbClr val="003478"/>
                        </a:solidFill>
                      </a:endParaRPr>
                    </a:p>
                  </a:txBody>
                  <a:tcPr/>
                </a:tc>
                <a:tc>
                  <a:txBody>
                    <a:bodyPr/>
                    <a:lstStyle/>
                    <a:p>
                      <a:r>
                        <a:rPr lang="nl-BE" sz="1200">
                          <a:solidFill>
                            <a:srgbClr val="003478"/>
                          </a:solidFill>
                        </a:rPr>
                        <a:t>44</a:t>
                      </a:r>
                    </a:p>
                  </a:txBody>
                  <a:tcPr/>
                </a:tc>
                <a:tc>
                  <a:txBody>
                    <a:bodyPr/>
                    <a:lstStyle/>
                    <a:p>
                      <a:endParaRPr lang="nl-BE" sz="1200">
                        <a:solidFill>
                          <a:srgbClr val="003478"/>
                        </a:solidFill>
                      </a:endParaRPr>
                    </a:p>
                  </a:txBody>
                  <a:tcPr/>
                </a:tc>
                <a:tc>
                  <a:txBody>
                    <a:bodyPr/>
                    <a:lstStyle/>
                    <a:p>
                      <a:endParaRPr lang="nl-BE" sz="1200">
                        <a:solidFill>
                          <a:srgbClr val="003478"/>
                        </a:solidFill>
                      </a:endParaRPr>
                    </a:p>
                  </a:txBody>
                  <a:tcPr/>
                </a:tc>
                <a:extLst>
                  <a:ext uri="{0D108BD9-81ED-4DB2-BD59-A6C34878D82A}">
                    <a16:rowId xmlns:a16="http://schemas.microsoft.com/office/drawing/2014/main" val="1296058123"/>
                  </a:ext>
                </a:extLst>
              </a:tr>
              <a:tr h="250531">
                <a:tc>
                  <a:txBody>
                    <a:bodyPr/>
                    <a:lstStyle/>
                    <a:p>
                      <a:r>
                        <a:rPr lang="nl-BE" sz="1200">
                          <a:solidFill>
                            <a:srgbClr val="003478"/>
                          </a:solidFill>
                        </a:rPr>
                        <a:t>De Brul</a:t>
                      </a:r>
                    </a:p>
                  </a:txBody>
                  <a:tcPr>
                    <a:lnB w="6350" cap="flat" cmpd="sng" algn="ctr">
                      <a:solidFill>
                        <a:srgbClr val="003478"/>
                      </a:solidFill>
                      <a:prstDash val="solid"/>
                      <a:round/>
                      <a:headEnd type="none" w="med" len="med"/>
                      <a:tailEnd type="none" w="med" len="med"/>
                    </a:lnB>
                  </a:tcPr>
                </a:tc>
                <a:tc>
                  <a:txBody>
                    <a:bodyPr/>
                    <a:lstStyle/>
                    <a:p>
                      <a:r>
                        <a:rPr lang="nl-BE" sz="1200">
                          <a:solidFill>
                            <a:srgbClr val="003478"/>
                          </a:solidFill>
                        </a:rPr>
                        <a:t>85</a:t>
                      </a:r>
                    </a:p>
                  </a:txBody>
                  <a:tcPr>
                    <a:lnB w="6350" cap="flat" cmpd="sng" algn="ctr">
                      <a:solidFill>
                        <a:srgbClr val="003478"/>
                      </a:solidFill>
                      <a:prstDash val="solid"/>
                      <a:round/>
                      <a:headEnd type="none" w="med" len="med"/>
                      <a:tailEnd type="none" w="med" len="med"/>
                    </a:lnB>
                  </a:tcPr>
                </a:tc>
                <a:tc>
                  <a:txBody>
                    <a:bodyPr/>
                    <a:lstStyle/>
                    <a:p>
                      <a:endParaRPr lang="nl-BE" sz="1200">
                        <a:solidFill>
                          <a:srgbClr val="003478"/>
                        </a:solidFill>
                      </a:endParaRPr>
                    </a:p>
                  </a:txBody>
                  <a:tcPr>
                    <a:lnB w="6350" cap="flat" cmpd="sng" algn="ctr">
                      <a:solidFill>
                        <a:srgbClr val="003478"/>
                      </a:solidFill>
                      <a:prstDash val="solid"/>
                      <a:round/>
                      <a:headEnd type="none" w="med" len="med"/>
                      <a:tailEnd type="none" w="med" len="med"/>
                    </a:lnB>
                  </a:tcPr>
                </a:tc>
                <a:tc>
                  <a:txBody>
                    <a:bodyPr/>
                    <a:lstStyle/>
                    <a:p>
                      <a:endParaRPr lang="nl-BE" sz="1200">
                        <a:solidFill>
                          <a:srgbClr val="003478"/>
                        </a:solidFill>
                      </a:endParaRPr>
                    </a:p>
                  </a:txBody>
                  <a:tcPr>
                    <a:lnB w="6350" cap="flat" cmpd="sng" algn="ctr">
                      <a:solidFill>
                        <a:srgbClr val="003478"/>
                      </a:solidFill>
                      <a:prstDash val="solid"/>
                      <a:round/>
                      <a:headEnd type="none" w="med" len="med"/>
                      <a:tailEnd type="none" w="med" len="med"/>
                    </a:lnB>
                  </a:tcPr>
                </a:tc>
                <a:extLst>
                  <a:ext uri="{0D108BD9-81ED-4DB2-BD59-A6C34878D82A}">
                    <a16:rowId xmlns:a16="http://schemas.microsoft.com/office/drawing/2014/main" val="3636281456"/>
                  </a:ext>
                </a:extLst>
              </a:tr>
            </a:tbl>
          </a:graphicData>
        </a:graphic>
      </p:graphicFrame>
      <p:pic>
        <p:nvPicPr>
          <p:cNvPr id="8" name="Afbeelding 7" descr="Afbeelding met clipart&#10;&#10;Automatisch gegenereerde beschrijving">
            <a:extLst>
              <a:ext uri="{FF2B5EF4-FFF2-40B4-BE49-F238E27FC236}">
                <a16:creationId xmlns:a16="http://schemas.microsoft.com/office/drawing/2014/main" id="{48F67B83-F192-A899-5A7D-A30D994EFF61}"/>
              </a:ext>
            </a:extLst>
          </p:cNvPr>
          <p:cNvPicPr>
            <a:picLocks noChangeAspect="1"/>
          </p:cNvPicPr>
          <p:nvPr/>
        </p:nvPicPr>
        <p:blipFill>
          <a:blip r:embed="rId5"/>
          <a:stretch>
            <a:fillRect/>
          </a:stretch>
        </p:blipFill>
        <p:spPr>
          <a:xfrm>
            <a:off x="8132045" y="4352465"/>
            <a:ext cx="733425" cy="752475"/>
          </a:xfrm>
          <a:prstGeom prst="rect">
            <a:avLst/>
          </a:prstGeom>
        </p:spPr>
      </p:pic>
    </p:spTree>
    <p:extLst>
      <p:ext uri="{BB962C8B-B14F-4D97-AF65-F5344CB8AC3E}">
        <p14:creationId xmlns:p14="http://schemas.microsoft.com/office/powerpoint/2010/main" val="347775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1" end="2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LVB-CGSLB">
  <a:themeElements>
    <a:clrScheme name="Diepblauw">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jabloon_nieuweHuisstijl_NL" id="{F64C4D9E-EDF7-42A3-8977-D6AE9DB46969}" vid="{44EF6193-48BC-4615-AD47-FACE14061170}"/>
    </a:ext>
  </a:extLst>
</a:theme>
</file>

<file path=ppt/theme/theme2.xml><?xml version="1.0" encoding="utf-8"?>
<a:theme xmlns:a="http://schemas.openxmlformats.org/drawingml/2006/main" name="Thema Comé">
  <a:themeElements>
    <a:clrScheme name="COME KLEURENPALET">
      <a:dk1>
        <a:srgbClr val="14ABE3"/>
      </a:dk1>
      <a:lt1>
        <a:srgbClr val="FFFFFF"/>
      </a:lt1>
      <a:dk2>
        <a:srgbClr val="E86F0B"/>
      </a:dk2>
      <a:lt2>
        <a:srgbClr val="FFFFFF"/>
      </a:lt2>
      <a:accent1>
        <a:srgbClr val="14ABE3"/>
      </a:accent1>
      <a:accent2>
        <a:srgbClr val="E86F0B"/>
      </a:accent2>
      <a:accent3>
        <a:srgbClr val="FFB800"/>
      </a:accent3>
      <a:accent4>
        <a:srgbClr val="FFD7DC"/>
      </a:accent4>
      <a:accent5>
        <a:srgbClr val="00B050"/>
      </a:accent5>
      <a:accent6>
        <a:srgbClr val="98D2F0"/>
      </a:accent6>
      <a:hlink>
        <a:srgbClr val="14ABE3"/>
      </a:hlink>
      <a:folHlink>
        <a:srgbClr val="14ABE3"/>
      </a:folHlink>
    </a:clrScheme>
    <a:fontScheme name="Comé lettertype">
      <a:majorFont>
        <a:latin typeface="CorbeauCon Pro Bd"/>
        <a:ea typeface=""/>
        <a:cs typeface=""/>
      </a:majorFont>
      <a:minorFont>
        <a:latin typeface="Corbeau Pro Med"/>
        <a:ea typeface=""/>
        <a:cs typeface=""/>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CLVB-CGSLB">
  <a:themeElements>
    <a:clrScheme name="Diepblauw">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jabloon_nieuweHuisstijl_NL" id="{F64C4D9E-EDF7-42A3-8977-D6AE9DB46969}" vid="{44EF6193-48BC-4615-AD47-FACE14061170}"/>
    </a:ext>
  </a:ext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72EDE97F4C2044982A9A34CF234AB0" ma:contentTypeVersion="9" ma:contentTypeDescription="Create a new document." ma:contentTypeScope="" ma:versionID="4ea10a650c5b07a3e3a2f7b6525e4645">
  <xsd:schema xmlns:xsd="http://www.w3.org/2001/XMLSchema" xmlns:xs="http://www.w3.org/2001/XMLSchema" xmlns:p="http://schemas.microsoft.com/office/2006/metadata/properties" xmlns:ns2="0339d705-7b7a-4d5a-87d3-4b571163e456" xmlns:ns3="37543377-d642-4791-94e7-22c7131a93d0" targetNamespace="http://schemas.microsoft.com/office/2006/metadata/properties" ma:root="true" ma:fieldsID="c044bf7f983fba1e916afa8061aa6b2c" ns2:_="" ns3:_="">
    <xsd:import namespace="0339d705-7b7a-4d5a-87d3-4b571163e456"/>
    <xsd:import namespace="37543377-d642-4791-94e7-22c7131a93d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3:SharedWithUsers" minOccurs="0"/>
                <xsd:element ref="ns3:SharedWithDetails"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39d705-7b7a-4d5a-87d3-4b571163e4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543377-d642-4791-94e7-22c7131a93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6D2CC6-F827-4372-AFEF-0CA307D7F59D}">
  <ds:schemaRefs>
    <ds:schemaRef ds:uri="http://schemas.microsoft.com/sharepoint/v3/contenttype/forms"/>
  </ds:schemaRefs>
</ds:datastoreItem>
</file>

<file path=customXml/itemProps2.xml><?xml version="1.0" encoding="utf-8"?>
<ds:datastoreItem xmlns:ds="http://schemas.openxmlformats.org/officeDocument/2006/customXml" ds:itemID="{BD7A97EE-5603-4900-B7F2-F4708EE732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39d705-7b7a-4d5a-87d3-4b571163e456"/>
    <ds:schemaRef ds:uri="37543377-d642-4791-94e7-22c7131a9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838AE1-9D7A-48B3-9E2B-EE93C00462F2}">
  <ds:schemaRefs>
    <ds:schemaRef ds:uri="0339d705-7b7a-4d5a-87d3-4b571163e456"/>
    <ds:schemaRef ds:uri="http://schemas.openxmlformats.org/package/2006/metadata/core-properties"/>
    <ds:schemaRef ds:uri="http://www.w3.org/XML/1998/namespace"/>
    <ds:schemaRef ds:uri="http://schemas.microsoft.com/office/2006/documentManagement/types"/>
    <ds:schemaRef ds:uri="http://purl.org/dc/dcmitype/"/>
    <ds:schemaRef ds:uri="http://schemas.microsoft.com/office/2006/metadata/properties"/>
    <ds:schemaRef ds:uri="http://purl.org/dc/terms/"/>
    <ds:schemaRef ds:uri="http://schemas.microsoft.com/office/infopath/2007/PartnerControls"/>
    <ds:schemaRef ds:uri="37543377-d642-4791-94e7-22c7131a93d0"/>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121</TotalTime>
  <Words>40505</Words>
  <Application>Microsoft Office PowerPoint</Application>
  <PresentationFormat>Diavoorstelling (16:9)</PresentationFormat>
  <Paragraphs>3210</Paragraphs>
  <Slides>131</Slides>
  <Notes>125</Notes>
  <HiddenSlides>0</HiddenSlides>
  <MMClips>0</MMClips>
  <ScaleCrop>false</ScaleCrop>
  <HeadingPairs>
    <vt:vector size="6" baseType="variant">
      <vt:variant>
        <vt:lpstr>Gebruikte lettertypen</vt:lpstr>
      </vt:variant>
      <vt:variant>
        <vt:i4>11</vt:i4>
      </vt:variant>
      <vt:variant>
        <vt:lpstr>Thema</vt:lpstr>
      </vt:variant>
      <vt:variant>
        <vt:i4>3</vt:i4>
      </vt:variant>
      <vt:variant>
        <vt:lpstr>Diatitels</vt:lpstr>
      </vt:variant>
      <vt:variant>
        <vt:i4>131</vt:i4>
      </vt:variant>
    </vt:vector>
  </HeadingPairs>
  <TitlesOfParts>
    <vt:vector size="145" baseType="lpstr">
      <vt:lpstr>Arial</vt:lpstr>
      <vt:lpstr>Calibri</vt:lpstr>
      <vt:lpstr>Corbeau Pro Bd</vt:lpstr>
      <vt:lpstr>Corbeau Pro Med</vt:lpstr>
      <vt:lpstr>CorbeauCon Pro Blk</vt:lpstr>
      <vt:lpstr>CorbeauCon Pro Med</vt:lpstr>
      <vt:lpstr>Courier New</vt:lpstr>
      <vt:lpstr>Verdana</vt:lpstr>
      <vt:lpstr>Verdana-Bold</vt:lpstr>
      <vt:lpstr>Verdana-BoldItalic</vt:lpstr>
      <vt:lpstr>Wingdings</vt:lpstr>
      <vt:lpstr>ACLVB-CGSLB</vt:lpstr>
      <vt:lpstr>Thema Comé</vt:lpstr>
      <vt:lpstr>1_ACLVB-CGSLB</vt:lpstr>
      <vt:lpstr>PROCEDURE SOCIALE VERKIEZINGEN 2024 DEEL 2</vt:lpstr>
      <vt:lpstr>Line-up</vt:lpstr>
      <vt:lpstr>Tijdlijn verkiezingskalender – Deel 1</vt:lpstr>
      <vt:lpstr>Opfrissing deel 1 – Kandidatenlijsten</vt:lpstr>
      <vt:lpstr>Opfrissing deel 1 – Kandidatenlijsten</vt:lpstr>
      <vt:lpstr>Opfrissing deel 1 - Kandidaatsvoorwaarden</vt:lpstr>
      <vt:lpstr>Opfrissing deel 1 - Kandidaatsvoorwaarden</vt:lpstr>
      <vt:lpstr>Opfrissing deel 1 - Kandidaatsvoorwaarden</vt:lpstr>
      <vt:lpstr>Opfrissing deel 1 - Kandidaatsvoorwaarden</vt:lpstr>
      <vt:lpstr>PowerPoint-presentatie</vt:lpstr>
      <vt:lpstr>PowerPoint-presentatie</vt:lpstr>
      <vt:lpstr>Voordragen van kandidaten</vt:lpstr>
      <vt:lpstr>Voordragen van kandidaten</vt:lpstr>
      <vt:lpstr>Voordragen van kandidaten</vt:lpstr>
      <vt:lpstr>Voordragen van kandidaten</vt:lpstr>
      <vt:lpstr>Intrekking kandidatuur</vt:lpstr>
      <vt:lpstr>Betwistingen kandidatenlijsten</vt:lpstr>
      <vt:lpstr>Betwistingen kandidatenlijsten</vt:lpstr>
      <vt:lpstr>Vervanging van een kandidaat</vt:lpstr>
      <vt:lpstr>Vervanging van een kandidaat</vt:lpstr>
      <vt:lpstr>Vervanging van een kandidaat</vt:lpstr>
      <vt:lpstr>PowerPoint-presentatie</vt:lpstr>
      <vt:lpstr>Stembureaus</vt:lpstr>
      <vt:lpstr>Stembureaus</vt:lpstr>
      <vt:lpstr>Stembureaus</vt:lpstr>
      <vt:lpstr>Stembureaus</vt:lpstr>
      <vt:lpstr>Stembureaus</vt:lpstr>
      <vt:lpstr>Stembureaus</vt:lpstr>
      <vt:lpstr>PowerPoint-presentatie</vt:lpstr>
      <vt:lpstr>Stemming</vt:lpstr>
      <vt:lpstr>Elektronisch stemmen</vt:lpstr>
      <vt:lpstr>Elektronisch stemmen</vt:lpstr>
      <vt:lpstr>Stemming per brief</vt:lpstr>
      <vt:lpstr>PowerPoint-presentatie</vt:lpstr>
      <vt:lpstr>Schorsing kiesverrichtingen</vt:lpstr>
      <vt:lpstr>PowerPoint-presentatie</vt:lpstr>
      <vt:lpstr>Schrapping van de kiezerslijsten</vt:lpstr>
      <vt:lpstr>PowerPoint-presentatie</vt:lpstr>
      <vt:lpstr>Stopzetting verkiezingsprocedure (X + 79)</vt:lpstr>
      <vt:lpstr>Stopzetting verkiezingsprocedure</vt:lpstr>
      <vt:lpstr>Stopzetting verkiezingsprocedure</vt:lpstr>
      <vt:lpstr>Stopzetting verkiezingsprocedure</vt:lpstr>
      <vt:lpstr>Stopzetting verkiezingsprocedure</vt:lpstr>
      <vt:lpstr>Stopzetting verkiezingsprocedure</vt:lpstr>
      <vt:lpstr>Stopzetting verkiezingsprocedure</vt:lpstr>
      <vt:lpstr>Stopzetting verkiezingsprocedure</vt:lpstr>
      <vt:lpstr>Stopzetting verkiezingsprocedure</vt:lpstr>
      <vt:lpstr>Stopzetting verkiezingsprocedure</vt:lpstr>
      <vt:lpstr>PowerPoint-presentatie</vt:lpstr>
      <vt:lpstr>Oproeping kiezers</vt:lpstr>
      <vt:lpstr>Oproeping kiezers</vt:lpstr>
      <vt:lpstr>Oproeping kiezers</vt:lpstr>
      <vt:lpstr>Oproeping kiezers</vt:lpstr>
      <vt:lpstr>Oproeping kiezers</vt:lpstr>
      <vt:lpstr>Oproeping kiezers</vt:lpstr>
      <vt:lpstr>Oproeping kiezers</vt:lpstr>
      <vt:lpstr>Oproeping kiezers</vt:lpstr>
      <vt:lpstr>PowerPoint-presentatie</vt:lpstr>
      <vt:lpstr>Stemverrichtingen</vt:lpstr>
      <vt:lpstr>Stemverrichtingen</vt:lpstr>
      <vt:lpstr>PowerPoint-presentatie</vt:lpstr>
      <vt:lpstr>Stemopneming</vt:lpstr>
      <vt:lpstr>Stemopneming</vt:lpstr>
      <vt:lpstr>Stemopneming</vt:lpstr>
      <vt:lpstr>Stemopneming</vt:lpstr>
      <vt:lpstr>Stemopneming</vt:lpstr>
      <vt:lpstr>Stemopneming</vt:lpstr>
      <vt:lpstr>Voorbeeld uittreksel PV</vt:lpstr>
      <vt:lpstr>Voorbeeld uittreksel PV</vt:lpstr>
      <vt:lpstr>Voorbeeld uittreksel PV</vt:lpstr>
      <vt:lpstr>Voorbeeld uittreksel PV</vt:lpstr>
      <vt:lpstr>PowerPoint-presentatie</vt:lpstr>
      <vt:lpstr>De mandaatverdeling</vt:lpstr>
      <vt:lpstr>De mandaatverdeling</vt:lpstr>
      <vt:lpstr>Stap 1: Het kiescijfer</vt:lpstr>
      <vt:lpstr>Voorbeeld uittreksel PV</vt:lpstr>
      <vt:lpstr>Stap 2: De zetelverdeling</vt:lpstr>
      <vt:lpstr>Stap 2: De zetelverdeling</vt:lpstr>
      <vt:lpstr>Voorbeeld uittreksel PV</vt:lpstr>
      <vt:lpstr>Voorbeeld 1</vt:lpstr>
      <vt:lpstr>Voorbeeld 1</vt:lpstr>
      <vt:lpstr>Voorbeeld 1</vt:lpstr>
      <vt:lpstr>Voorbeeld 2</vt:lpstr>
      <vt:lpstr>Voorbeeld 2</vt:lpstr>
      <vt:lpstr>Stap 3: Aanduiding verkozenen/plaatsvervangers per lijst</vt:lpstr>
      <vt:lpstr>Stap 3: Het verkiesbaarheidscijfer</vt:lpstr>
      <vt:lpstr>Voorbeeld uittreksel PV</vt:lpstr>
      <vt:lpstr>Stap 3: Aanduiding effectief verkozenen</vt:lpstr>
      <vt:lpstr>Stap 3: Aanduiding effectief verkozenen</vt:lpstr>
      <vt:lpstr>Stap 3: Aanduiding plaatsvervangers</vt:lpstr>
      <vt:lpstr>Voorbeeld uittreksel PV</vt:lpstr>
      <vt:lpstr>Voorbeeld uittreksel PV</vt:lpstr>
      <vt:lpstr>Voorbeeld uittreksel PV</vt:lpstr>
      <vt:lpstr>Voorbeeld uittreksel PV</vt:lpstr>
      <vt:lpstr>Voorbeeld uittreksel PV</vt:lpstr>
      <vt:lpstr>Voorbeeld 1 aanduiding verk./plaatsverv.</vt:lpstr>
      <vt:lpstr>Voorbeeld 1 aanduiding verk./plaatsverv.</vt:lpstr>
      <vt:lpstr>Voorbeeld 1 aanduiding verk./plaatsverv.</vt:lpstr>
      <vt:lpstr>Voorbeeld 1 aanduiding verk./plaatsverv.</vt:lpstr>
      <vt:lpstr>Voorbeeld 1 aanduiding verk./plaatsverv.</vt:lpstr>
      <vt:lpstr>Voorbeeld 1 aanduiding verk./plaatsverv.</vt:lpstr>
      <vt:lpstr>Voorbeeld 1 aanduiding verk./plaatsverv.</vt:lpstr>
      <vt:lpstr>Toewijzing mandaten bij gelijk kiescijfer</vt:lpstr>
      <vt:lpstr>Toewijzing mandaten bij gelijk kiescijfer</vt:lpstr>
      <vt:lpstr>Toewijzing mandaten bij gelijk kiescijfer</vt:lpstr>
      <vt:lpstr>Toewijzing mandaten bij gelijk kiescijfer</vt:lpstr>
      <vt:lpstr>Toewijzing mandaten bij gelijk kiescijfer</vt:lpstr>
      <vt:lpstr>Toewijzing mandaten bij gelijk kiescijfer</vt:lpstr>
      <vt:lpstr>Toewijzing mandaten bij gelijk kiescijfer</vt:lpstr>
      <vt:lpstr>Toewijzing mandaten bij gelijk kiescijfer</vt:lpstr>
      <vt:lpstr>Toewijzing mandaten bij gelijk kiescijfer</vt:lpstr>
      <vt:lpstr>Aanwijzing verkozenen lijst 1</vt:lpstr>
      <vt:lpstr>Aanwijzing verkozenen lijst 1</vt:lpstr>
      <vt:lpstr>Aanwijzing verkozenen lijst 2</vt:lpstr>
      <vt:lpstr>Aanwijzing verkozenen lijst 2</vt:lpstr>
      <vt:lpstr>Aanwijzing verkozenen lijst 2</vt:lpstr>
      <vt:lpstr>Na afloop kiesverrichtingen</vt:lpstr>
      <vt:lpstr>Na afloop kiesverrichtingen</vt:lpstr>
      <vt:lpstr>PowerPoint-presentatie</vt:lpstr>
      <vt:lpstr>Na de verkiezingsdag</vt:lpstr>
      <vt:lpstr>PowerPoint-presentatie</vt:lpstr>
      <vt:lpstr>Beroep tegen de verkiezingen</vt:lpstr>
      <vt:lpstr>Beroep tegen de verkiezingen</vt:lpstr>
      <vt:lpstr>Beroep tegen de verkiezingen</vt:lpstr>
      <vt:lpstr>Beroep tegen de verkiezingen</vt:lpstr>
      <vt:lpstr>PowerPoint-presentatie</vt:lpstr>
      <vt:lpstr>Installatie nieuwe organen</vt:lpstr>
      <vt:lpstr>Nieuwe lijst leidinggevende functies</vt:lpstr>
      <vt:lpstr>PowerPoint-presentatie</vt:lpstr>
      <vt:lpstr>Tijdlijn verkiezingskalender – Deel 2</vt:lpstr>
      <vt:lpstr>Tijdlijn verkiezingskalender – Deel 2</vt:lpstr>
    </vt:vector>
  </TitlesOfParts>
  <Company>ACLVB-CGSLB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Verkiezingsperiode</dc:title>
  <dc:creator>Hannes Derijnck</dc:creator>
  <cp:lastModifiedBy>Nanoi Alloo</cp:lastModifiedBy>
  <cp:revision>3</cp:revision>
  <cp:lastPrinted>2019-08-19T13:29:23Z</cp:lastPrinted>
  <dcterms:created xsi:type="dcterms:W3CDTF">2019-07-01T08:00:29Z</dcterms:created>
  <dcterms:modified xsi:type="dcterms:W3CDTF">2024-01-05T08:25:13Z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0x0101008872EDE97F4C2044982A9A34CF234AB0</vt:lpwstr>
  </property>
</Properties>
</file>